
<file path=[Content_Types].xml><?xml version="1.0" encoding="utf-8"?>
<Types xmlns="http://schemas.openxmlformats.org/package/2006/content-types">
  <Default Extension="emf" ContentType="image/x-emf"/>
  <Default Extension="gif" ContentType="image/gif"/>
  <Default Extension="jpeg" ContentType="image/jpeg"/>
  <Default Extension="jpg" ContentType="image/jpeg"/>
  <Default Extension="m4a" ContentType="audio/mp4"/>
  <Default Extension="mp4" ContentType="video/mp4"/>
  <Default Extension="png" ContentType="image/png"/>
  <Default Extension="rels" ContentType="application/vnd.openxmlformats-package.relationships+xml"/>
  <Default Extension="svg" ContentType="image/svg+xml"/>
  <Default Extension="tmp" ContentType="image/png"/>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drawings/drawing1.xml" ContentType="application/vnd.openxmlformats-officedocument.drawingml.chartshape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tags/tag2.xml" ContentType="application/vnd.openxmlformats-officedocument.presentationml.tags+xml"/>
  <Override PartName="/ppt/notesSlides/notesSlide36.xml" ContentType="application/vnd.openxmlformats-officedocument.presentationml.notesSlide+xml"/>
  <Override PartName="/ppt/tags/tag3.xml" ContentType="application/vnd.openxmlformats-officedocument.presentationml.tags+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54" r:id="rId1"/>
    <p:sldMasterId id="2147483650" r:id="rId2"/>
  </p:sldMasterIdLst>
  <p:notesMasterIdLst>
    <p:notesMasterId r:id="rId79"/>
  </p:notesMasterIdLst>
  <p:handoutMasterIdLst>
    <p:handoutMasterId r:id="rId80"/>
  </p:handoutMasterIdLst>
  <p:sldIdLst>
    <p:sldId id="259" r:id="rId3"/>
    <p:sldId id="260" r:id="rId4"/>
    <p:sldId id="567" r:id="rId5"/>
    <p:sldId id="573" r:id="rId6"/>
    <p:sldId id="527" r:id="rId7"/>
    <p:sldId id="528" r:id="rId8"/>
    <p:sldId id="483" r:id="rId9"/>
    <p:sldId id="529" r:id="rId10"/>
    <p:sldId id="278" r:id="rId11"/>
    <p:sldId id="274" r:id="rId12"/>
    <p:sldId id="279" r:id="rId13"/>
    <p:sldId id="484" r:id="rId14"/>
    <p:sldId id="547" r:id="rId15"/>
    <p:sldId id="548" r:id="rId16"/>
    <p:sldId id="549" r:id="rId17"/>
    <p:sldId id="550" r:id="rId18"/>
    <p:sldId id="551" r:id="rId19"/>
    <p:sldId id="552" r:id="rId20"/>
    <p:sldId id="476" r:id="rId21"/>
    <p:sldId id="522" r:id="rId22"/>
    <p:sldId id="297" r:id="rId23"/>
    <p:sldId id="261" r:id="rId24"/>
    <p:sldId id="300" r:id="rId25"/>
    <p:sldId id="523" r:id="rId26"/>
    <p:sldId id="299" r:id="rId27"/>
    <p:sldId id="301" r:id="rId28"/>
    <p:sldId id="524" r:id="rId29"/>
    <p:sldId id="553" r:id="rId30"/>
    <p:sldId id="264" r:id="rId31"/>
    <p:sldId id="265" r:id="rId32"/>
    <p:sldId id="560" r:id="rId33"/>
    <p:sldId id="280" r:id="rId34"/>
    <p:sldId id="525" r:id="rId35"/>
    <p:sldId id="555" r:id="rId36"/>
    <p:sldId id="556" r:id="rId37"/>
    <p:sldId id="557" r:id="rId38"/>
    <p:sldId id="558" r:id="rId39"/>
    <p:sldId id="281" r:id="rId40"/>
    <p:sldId id="561" r:id="rId41"/>
    <p:sldId id="257" r:id="rId42"/>
    <p:sldId id="289" r:id="rId43"/>
    <p:sldId id="562" r:id="rId44"/>
    <p:sldId id="294" r:id="rId45"/>
    <p:sldId id="563" r:id="rId46"/>
    <p:sldId id="572" r:id="rId47"/>
    <p:sldId id="288" r:id="rId48"/>
    <p:sldId id="296" r:id="rId49"/>
    <p:sldId id="258" r:id="rId50"/>
    <p:sldId id="565" r:id="rId51"/>
    <p:sldId id="566" r:id="rId52"/>
    <p:sldId id="574" r:id="rId53"/>
    <p:sldId id="533" r:id="rId54"/>
    <p:sldId id="534" r:id="rId55"/>
    <p:sldId id="535" r:id="rId56"/>
    <p:sldId id="536" r:id="rId57"/>
    <p:sldId id="537" r:id="rId58"/>
    <p:sldId id="538" r:id="rId59"/>
    <p:sldId id="539" r:id="rId60"/>
    <p:sldId id="540" r:id="rId61"/>
    <p:sldId id="559" r:id="rId62"/>
    <p:sldId id="541" r:id="rId63"/>
    <p:sldId id="542" r:id="rId64"/>
    <p:sldId id="293" r:id="rId65"/>
    <p:sldId id="543" r:id="rId66"/>
    <p:sldId id="544" r:id="rId67"/>
    <p:sldId id="545" r:id="rId68"/>
    <p:sldId id="546" r:id="rId69"/>
    <p:sldId id="530" r:id="rId70"/>
    <p:sldId id="531" r:id="rId71"/>
    <p:sldId id="532" r:id="rId72"/>
    <p:sldId id="272" r:id="rId73"/>
    <p:sldId id="273" r:id="rId74"/>
    <p:sldId id="266" r:id="rId75"/>
    <p:sldId id="271" r:id="rId76"/>
    <p:sldId id="569" r:id="rId77"/>
    <p:sldId id="570" r:id="rId78"/>
  </p:sldIdLst>
  <p:sldSz cx="9144000" cy="6858000" type="screen4x3"/>
  <p:notesSz cx="6858000" cy="9144000"/>
  <p:custDataLst>
    <p:tags r:id="rId81"/>
  </p:custDataLst>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Liam Kelly" initials="LK" lastIdx="2" clrIdx="0">
    <p:extLst>
      <p:ext uri="{19B8F6BF-5375-455C-9EA6-DF929625EA0E}">
        <p15:presenceInfo xmlns:p15="http://schemas.microsoft.com/office/powerpoint/2012/main" userId="S::lkelly1@massey.ac.nz::c88c91c9-0117-4625-8ef1-ff2c53331470"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5F5"/>
    <a:srgbClr val="6E920B"/>
    <a:srgbClr val="4B962B"/>
    <a:srgbClr val="78C579"/>
    <a:srgbClr val="27830A"/>
    <a:srgbClr val="CAEB6E"/>
    <a:srgbClr val="A7CC41"/>
    <a:srgbClr val="CDE787"/>
    <a:srgbClr val="8BB220"/>
    <a:srgbClr val="7F9E2C"/>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BCE75BC-E3F0-4507-9B1F-59FC22B07F63}" v="2" dt="2021-10-27T21:29:19.73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5444" autoAdjust="0"/>
    <p:restoredTop sz="85512" autoAdjust="0"/>
  </p:normalViewPr>
  <p:slideViewPr>
    <p:cSldViewPr snapToGrid="0" snapToObjects="1">
      <p:cViewPr varScale="1">
        <p:scale>
          <a:sx n="65" d="100"/>
          <a:sy n="65" d="100"/>
        </p:scale>
        <p:origin x="1170"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notesViewPr>
    <p:cSldViewPr snapToGrid="0" snapToObjects="1">
      <p:cViewPr varScale="1">
        <p:scale>
          <a:sx n="91" d="100"/>
          <a:sy n="91" d="100"/>
        </p:scale>
        <p:origin x="2898" y="66"/>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viewProps" Target="viewProps.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handoutMaster" Target="handoutMasters/handoutMaster1.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tags" Target="tags/tag1.xml"/><Relationship Id="rId86" Type="http://schemas.openxmlformats.org/officeDocument/2006/relationships/tableStyles" Target="tableStyles.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microsoft.com/office/2015/10/relationships/revisionInfo" Target="revisionInfo.xml"/><Relationship Id="rId61" Type="http://schemas.openxmlformats.org/officeDocument/2006/relationships/slide" Target="slides/slide59.xml"/><Relationship Id="rId82" Type="http://schemas.openxmlformats.org/officeDocument/2006/relationships/commentAuthors" Target="commentAuthors.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chartUserShapes" Target="../drawings/drawing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6.4411152297989646E-2"/>
          <c:y val="0.19951724134212731"/>
          <c:w val="0.9135377450980392"/>
          <c:h val="0.56967678245721676"/>
        </c:manualLayout>
      </c:layout>
      <c:lineChart>
        <c:grouping val="standard"/>
        <c:varyColors val="0"/>
        <c:ser>
          <c:idx val="0"/>
          <c:order val="0"/>
          <c:tx>
            <c:strRef>
              <c:f>'% EV regos per total regos'!$D$1</c:f>
              <c:strCache>
                <c:ptCount val="1"/>
                <c:pt idx="0">
                  <c:v>percentage</c:v>
                </c:pt>
              </c:strCache>
            </c:strRef>
          </c:tx>
          <c:spPr>
            <a:ln w="15875" cap="rnd">
              <a:solidFill>
                <a:srgbClr val="85B640"/>
              </a:solidFill>
              <a:round/>
            </a:ln>
            <a:effectLst/>
          </c:spPr>
          <c:marker>
            <c:symbol val="none"/>
          </c:marker>
          <c:cat>
            <c:numRef>
              <c:f>'% EV regos per total regos'!$C$13:$C$85</c:f>
              <c:numCache>
                <c:formatCode>mmm\-yy</c:formatCode>
                <c:ptCount val="73"/>
                <c:pt idx="0">
                  <c:v>41974</c:v>
                </c:pt>
                <c:pt idx="1">
                  <c:v>42005</c:v>
                </c:pt>
                <c:pt idx="2">
                  <c:v>42036</c:v>
                </c:pt>
                <c:pt idx="3">
                  <c:v>42064</c:v>
                </c:pt>
                <c:pt idx="4">
                  <c:v>42095</c:v>
                </c:pt>
                <c:pt idx="5">
                  <c:v>42125</c:v>
                </c:pt>
                <c:pt idx="6">
                  <c:v>42156</c:v>
                </c:pt>
                <c:pt idx="7">
                  <c:v>42186</c:v>
                </c:pt>
                <c:pt idx="8">
                  <c:v>42217</c:v>
                </c:pt>
                <c:pt idx="9">
                  <c:v>42248</c:v>
                </c:pt>
                <c:pt idx="10">
                  <c:v>42278</c:v>
                </c:pt>
                <c:pt idx="11">
                  <c:v>42309</c:v>
                </c:pt>
                <c:pt idx="12">
                  <c:v>42339</c:v>
                </c:pt>
                <c:pt idx="13">
                  <c:v>42370</c:v>
                </c:pt>
                <c:pt idx="14">
                  <c:v>42401</c:v>
                </c:pt>
                <c:pt idx="15">
                  <c:v>42430</c:v>
                </c:pt>
                <c:pt idx="16">
                  <c:v>42461</c:v>
                </c:pt>
                <c:pt idx="17">
                  <c:v>42491</c:v>
                </c:pt>
                <c:pt idx="18">
                  <c:v>42522</c:v>
                </c:pt>
                <c:pt idx="19">
                  <c:v>42552</c:v>
                </c:pt>
                <c:pt idx="20">
                  <c:v>42583</c:v>
                </c:pt>
                <c:pt idx="21">
                  <c:v>42614</c:v>
                </c:pt>
                <c:pt idx="22">
                  <c:v>42644</c:v>
                </c:pt>
                <c:pt idx="23">
                  <c:v>42675</c:v>
                </c:pt>
                <c:pt idx="24">
                  <c:v>42705</c:v>
                </c:pt>
                <c:pt idx="25">
                  <c:v>42736</c:v>
                </c:pt>
                <c:pt idx="26">
                  <c:v>42767</c:v>
                </c:pt>
                <c:pt idx="27">
                  <c:v>42795</c:v>
                </c:pt>
                <c:pt idx="28">
                  <c:v>42826</c:v>
                </c:pt>
                <c:pt idx="29">
                  <c:v>42856</c:v>
                </c:pt>
                <c:pt idx="30">
                  <c:v>42887</c:v>
                </c:pt>
                <c:pt idx="31">
                  <c:v>42917</c:v>
                </c:pt>
                <c:pt idx="32">
                  <c:v>42948</c:v>
                </c:pt>
                <c:pt idx="33">
                  <c:v>42979</c:v>
                </c:pt>
                <c:pt idx="34">
                  <c:v>43009</c:v>
                </c:pt>
                <c:pt idx="35">
                  <c:v>43040</c:v>
                </c:pt>
                <c:pt idx="36">
                  <c:v>43070</c:v>
                </c:pt>
                <c:pt idx="37">
                  <c:v>43101</c:v>
                </c:pt>
                <c:pt idx="38">
                  <c:v>43132</c:v>
                </c:pt>
                <c:pt idx="39">
                  <c:v>43160</c:v>
                </c:pt>
                <c:pt idx="40">
                  <c:v>43191</c:v>
                </c:pt>
                <c:pt idx="41">
                  <c:v>43221</c:v>
                </c:pt>
                <c:pt idx="42">
                  <c:v>43252</c:v>
                </c:pt>
                <c:pt idx="43">
                  <c:v>43282</c:v>
                </c:pt>
                <c:pt idx="44">
                  <c:v>43313</c:v>
                </c:pt>
                <c:pt idx="45">
                  <c:v>43344</c:v>
                </c:pt>
                <c:pt idx="46">
                  <c:v>43374</c:v>
                </c:pt>
                <c:pt idx="47">
                  <c:v>43405</c:v>
                </c:pt>
                <c:pt idx="48">
                  <c:v>43435</c:v>
                </c:pt>
                <c:pt idx="49">
                  <c:v>43466</c:v>
                </c:pt>
                <c:pt idx="50">
                  <c:v>43497</c:v>
                </c:pt>
                <c:pt idx="51">
                  <c:v>43525</c:v>
                </c:pt>
                <c:pt idx="52">
                  <c:v>43556</c:v>
                </c:pt>
                <c:pt idx="53">
                  <c:v>43586</c:v>
                </c:pt>
                <c:pt idx="54">
                  <c:v>43617</c:v>
                </c:pt>
                <c:pt idx="55">
                  <c:v>43647</c:v>
                </c:pt>
                <c:pt idx="56">
                  <c:v>43678</c:v>
                </c:pt>
                <c:pt idx="57">
                  <c:v>43709</c:v>
                </c:pt>
                <c:pt idx="58">
                  <c:v>43739</c:v>
                </c:pt>
                <c:pt idx="59">
                  <c:v>43770</c:v>
                </c:pt>
                <c:pt idx="60">
                  <c:v>43800</c:v>
                </c:pt>
                <c:pt idx="61">
                  <c:v>43831</c:v>
                </c:pt>
                <c:pt idx="62">
                  <c:v>43862</c:v>
                </c:pt>
                <c:pt idx="63">
                  <c:v>43891</c:v>
                </c:pt>
                <c:pt idx="64">
                  <c:v>43922</c:v>
                </c:pt>
                <c:pt idx="65">
                  <c:v>43952</c:v>
                </c:pt>
                <c:pt idx="66">
                  <c:v>43983</c:v>
                </c:pt>
                <c:pt idx="67">
                  <c:v>44013</c:v>
                </c:pt>
                <c:pt idx="68">
                  <c:v>44044</c:v>
                </c:pt>
                <c:pt idx="69">
                  <c:v>44075</c:v>
                </c:pt>
                <c:pt idx="70">
                  <c:v>44105</c:v>
                </c:pt>
                <c:pt idx="71">
                  <c:v>44136</c:v>
                </c:pt>
                <c:pt idx="72">
                  <c:v>44166</c:v>
                </c:pt>
              </c:numCache>
              <c:extLst/>
            </c:numRef>
          </c:cat>
          <c:val>
            <c:numRef>
              <c:f>'% EV regos per total regos'!$D$13:$D$85</c:f>
              <c:numCache>
                <c:formatCode>0.00%</c:formatCode>
                <c:ptCount val="73"/>
                <c:pt idx="0">
                  <c:v>1.2099999999999999E-3</c:v>
                </c:pt>
                <c:pt idx="1">
                  <c:v>1.73E-3</c:v>
                </c:pt>
                <c:pt idx="2">
                  <c:v>1.4499999999999999E-3</c:v>
                </c:pt>
                <c:pt idx="3">
                  <c:v>2.3900000000000002E-3</c:v>
                </c:pt>
                <c:pt idx="4">
                  <c:v>1.6000000000000001E-3</c:v>
                </c:pt>
                <c:pt idx="5">
                  <c:v>1.2800000000000001E-3</c:v>
                </c:pt>
                <c:pt idx="6">
                  <c:v>1.99E-3</c:v>
                </c:pt>
                <c:pt idx="7">
                  <c:v>1.9599999999999999E-3</c:v>
                </c:pt>
                <c:pt idx="8">
                  <c:v>1.2800000000000001E-3</c:v>
                </c:pt>
                <c:pt idx="9">
                  <c:v>1.8500000000000001E-3</c:v>
                </c:pt>
                <c:pt idx="10">
                  <c:v>1.66E-3</c:v>
                </c:pt>
                <c:pt idx="11">
                  <c:v>1.9499999999999999E-3</c:v>
                </c:pt>
                <c:pt idx="12">
                  <c:v>2.3600000000000001E-3</c:v>
                </c:pt>
                <c:pt idx="13">
                  <c:v>2.5600000000000002E-3</c:v>
                </c:pt>
                <c:pt idx="14">
                  <c:v>1.6100000000000001E-3</c:v>
                </c:pt>
                <c:pt idx="15">
                  <c:v>3.0100000000000001E-3</c:v>
                </c:pt>
                <c:pt idx="16">
                  <c:v>4.1799999999999997E-3</c:v>
                </c:pt>
                <c:pt idx="17">
                  <c:v>3.6099999999999999E-3</c:v>
                </c:pt>
                <c:pt idx="18">
                  <c:v>7.45E-3</c:v>
                </c:pt>
                <c:pt idx="19">
                  <c:v>6.1000000000000004E-3</c:v>
                </c:pt>
                <c:pt idx="20">
                  <c:v>4.79E-3</c:v>
                </c:pt>
                <c:pt idx="21">
                  <c:v>4.3699999999999998E-3</c:v>
                </c:pt>
                <c:pt idx="22">
                  <c:v>5.9100000000000003E-3</c:v>
                </c:pt>
                <c:pt idx="23">
                  <c:v>8.2000000000000007E-3</c:v>
                </c:pt>
                <c:pt idx="24">
                  <c:v>7.3699999999999998E-3</c:v>
                </c:pt>
                <c:pt idx="25">
                  <c:v>7.5700000000000003E-3</c:v>
                </c:pt>
                <c:pt idx="26">
                  <c:v>9.2899999999999996E-3</c:v>
                </c:pt>
                <c:pt idx="27">
                  <c:v>7.2100000000000003E-3</c:v>
                </c:pt>
                <c:pt idx="28">
                  <c:v>7.8200000000000006E-3</c:v>
                </c:pt>
                <c:pt idx="29">
                  <c:v>1.0109999999999999E-2</c:v>
                </c:pt>
                <c:pt idx="30">
                  <c:v>1.03E-2</c:v>
                </c:pt>
                <c:pt idx="31">
                  <c:v>1.091E-2</c:v>
                </c:pt>
                <c:pt idx="32">
                  <c:v>1.213E-2</c:v>
                </c:pt>
                <c:pt idx="33">
                  <c:v>1.167E-2</c:v>
                </c:pt>
                <c:pt idx="34">
                  <c:v>1.43E-2</c:v>
                </c:pt>
                <c:pt idx="35">
                  <c:v>1.5720000000000001E-2</c:v>
                </c:pt>
                <c:pt idx="36">
                  <c:v>1.4330000000000001E-2</c:v>
                </c:pt>
                <c:pt idx="37">
                  <c:v>1.4189999999999999E-2</c:v>
                </c:pt>
                <c:pt idx="38">
                  <c:v>1.188E-2</c:v>
                </c:pt>
                <c:pt idx="39">
                  <c:v>1.2829999999999999E-2</c:v>
                </c:pt>
                <c:pt idx="40">
                  <c:v>1.7319999999999999E-2</c:v>
                </c:pt>
                <c:pt idx="41">
                  <c:v>2.0119999999999999E-2</c:v>
                </c:pt>
                <c:pt idx="42">
                  <c:v>1.8030000000000001E-2</c:v>
                </c:pt>
                <c:pt idx="43">
                  <c:v>2.0109999999999999E-2</c:v>
                </c:pt>
                <c:pt idx="44">
                  <c:v>1.822E-2</c:v>
                </c:pt>
                <c:pt idx="45">
                  <c:v>1.917E-2</c:v>
                </c:pt>
                <c:pt idx="46">
                  <c:v>2.1489999999999999E-2</c:v>
                </c:pt>
                <c:pt idx="47">
                  <c:v>1.883E-2</c:v>
                </c:pt>
                <c:pt idx="48">
                  <c:v>1.5879999999999998E-2</c:v>
                </c:pt>
                <c:pt idx="49">
                  <c:v>1.7260000000000001E-2</c:v>
                </c:pt>
                <c:pt idx="50">
                  <c:v>2.239E-2</c:v>
                </c:pt>
                <c:pt idx="51">
                  <c:v>1.813E-2</c:v>
                </c:pt>
                <c:pt idx="52">
                  <c:v>2.163E-2</c:v>
                </c:pt>
                <c:pt idx="53">
                  <c:v>2.2710000000000001E-2</c:v>
                </c:pt>
                <c:pt idx="54">
                  <c:v>2.4709999999999999E-2</c:v>
                </c:pt>
                <c:pt idx="55">
                  <c:v>2.1930000000000002E-2</c:v>
                </c:pt>
                <c:pt idx="56">
                  <c:v>2.3550000000000001E-2</c:v>
                </c:pt>
                <c:pt idx="57">
                  <c:v>3.6659999999999998E-2</c:v>
                </c:pt>
                <c:pt idx="58">
                  <c:v>2.1899999999999999E-2</c:v>
                </c:pt>
                <c:pt idx="59">
                  <c:v>2.1160000000000002E-2</c:v>
                </c:pt>
                <c:pt idx="60">
                  <c:v>2.1260000000000001E-2</c:v>
                </c:pt>
                <c:pt idx="61">
                  <c:v>2.32458E-2</c:v>
                </c:pt>
                <c:pt idx="62">
                  <c:v>2.3922200000000001E-2</c:v>
                </c:pt>
                <c:pt idx="63">
                  <c:v>2.7020800000000001E-2</c:v>
                </c:pt>
                <c:pt idx="64">
                  <c:v>1.9265500000000001E-2</c:v>
                </c:pt>
                <c:pt idx="65">
                  <c:v>1.7017299999999999E-2</c:v>
                </c:pt>
                <c:pt idx="66">
                  <c:v>1.9066799999999998E-2</c:v>
                </c:pt>
                <c:pt idx="67">
                  <c:v>1.9046500000000001E-2</c:v>
                </c:pt>
                <c:pt idx="68">
                  <c:v>2.27452E-2</c:v>
                </c:pt>
                <c:pt idx="69">
                  <c:v>2.7344500000000001E-2</c:v>
                </c:pt>
                <c:pt idx="70">
                  <c:v>1.93557E-2</c:v>
                </c:pt>
                <c:pt idx="71">
                  <c:v>2.5487300000000001E-2</c:v>
                </c:pt>
                <c:pt idx="72">
                  <c:v>2.7315200000000001E-2</c:v>
                </c:pt>
              </c:numCache>
              <c:extLst/>
            </c:numRef>
          </c:val>
          <c:smooth val="0"/>
          <c:extLst>
            <c:ext xmlns:c16="http://schemas.microsoft.com/office/drawing/2014/chart" uri="{C3380CC4-5D6E-409C-BE32-E72D297353CC}">
              <c16:uniqueId val="{00000000-3278-40DD-85CD-47381E3075CB}"/>
            </c:ext>
          </c:extLst>
        </c:ser>
        <c:dLbls>
          <c:showLegendKey val="0"/>
          <c:showVal val="0"/>
          <c:showCatName val="0"/>
          <c:showSerName val="0"/>
          <c:showPercent val="0"/>
          <c:showBubbleSize val="0"/>
        </c:dLbls>
        <c:smooth val="0"/>
        <c:axId val="600612824"/>
        <c:axId val="600613808"/>
      </c:lineChart>
      <c:dateAx>
        <c:axId val="600612824"/>
        <c:scaling>
          <c:orientation val="minMax"/>
          <c:max val="44197"/>
        </c:scaling>
        <c:delete val="0"/>
        <c:axPos val="b"/>
        <c:majorGridlines>
          <c:spPr>
            <a:ln w="9525" cap="flat" cmpd="sng" algn="ctr">
              <a:noFill/>
              <a:round/>
            </a:ln>
            <a:effectLst/>
          </c:spPr>
        </c:majorGridlines>
        <c:numFmt formatCode="mmm\-yy" sourceLinked="1"/>
        <c:majorTickMark val="out"/>
        <c:min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900" b="0" i="0" u="none" strike="noStrike" kern="1200" baseline="0">
                <a:solidFill>
                  <a:srgbClr val="525252"/>
                </a:solidFill>
                <a:latin typeface="Source Sans Pro" panose="020B0503030403020204" pitchFamily="34" charset="0"/>
                <a:ea typeface="Source Sans Pro" panose="020B0503030403020204" pitchFamily="34" charset="0"/>
                <a:cs typeface="+mn-cs"/>
              </a:defRPr>
            </a:pPr>
            <a:endParaRPr lang="en-US"/>
          </a:p>
        </c:txPr>
        <c:crossAx val="600613808"/>
        <c:crosses val="autoZero"/>
        <c:auto val="1"/>
        <c:lblOffset val="100"/>
        <c:baseTimeUnit val="months"/>
        <c:majorUnit val="6"/>
        <c:majorTimeUnit val="months"/>
      </c:dateAx>
      <c:valAx>
        <c:axId val="600613808"/>
        <c:scaling>
          <c:orientation val="minMax"/>
        </c:scaling>
        <c:delete val="0"/>
        <c:axPos val="l"/>
        <c:majorGridlines>
          <c:spPr>
            <a:ln w="2540" cap="flat" cmpd="sng" algn="ctr">
              <a:solidFill>
                <a:srgbClr val="ABA8A8"/>
              </a:solidFill>
              <a:round/>
            </a:ln>
            <a:effectLst/>
          </c:spPr>
        </c:majorGridlines>
        <c:numFmt formatCode="0%" sourceLinked="0"/>
        <c:majorTickMark val="none"/>
        <c:minorTickMark val="none"/>
        <c:tickLblPos val="nextTo"/>
        <c:spPr>
          <a:noFill/>
          <a:ln w="9525" cap="flat" cmpd="sng" algn="ctr">
            <a:noFill/>
            <a:round/>
          </a:ln>
          <a:effectLst/>
        </c:spPr>
        <c:txPr>
          <a:bodyPr rot="-60000000" spcFirstLastPara="1" vertOverflow="ellipsis" vert="horz" wrap="square" anchor="ctr" anchorCtr="1"/>
          <a:lstStyle/>
          <a:p>
            <a:pPr>
              <a:defRPr sz="1000" b="0" i="0" u="none" strike="noStrike" kern="1200" baseline="0">
                <a:solidFill>
                  <a:srgbClr val="525252"/>
                </a:solidFill>
                <a:latin typeface="Source Sans Pro" panose="020B0503030403020204" pitchFamily="34" charset="0"/>
                <a:ea typeface="Source Sans Pro" panose="020B0503030403020204" pitchFamily="34" charset="0"/>
                <a:cs typeface="+mn-cs"/>
              </a:defRPr>
            </a:pPr>
            <a:endParaRPr lang="en-US"/>
          </a:p>
        </c:txPr>
        <c:crossAx val="600612824"/>
        <c:crosses val="autoZero"/>
        <c:crossBetween val="between"/>
        <c:majorUnit val="1.0000000000000002E-2"/>
      </c:valAx>
      <c:spPr>
        <a:noFill/>
        <a:ln>
          <a:noFill/>
        </a:ln>
        <a:effectLst/>
      </c:spPr>
    </c:plotArea>
    <c:plotVisOnly val="1"/>
    <c:dispBlanksAs val="gap"/>
    <c:showDLblsOverMax val="0"/>
  </c:chart>
  <c:spPr>
    <a:solidFill>
      <a:schemeClr val="bg1"/>
    </a:solidFill>
    <a:ln w="9525" cap="flat" cmpd="sng" algn="ctr">
      <a:noFill/>
      <a:round/>
    </a:ln>
    <a:effectLst/>
  </c:spPr>
  <c:txPr>
    <a:bodyPr/>
    <a:lstStyle/>
    <a:p>
      <a:pPr>
        <a:defRPr/>
      </a:pPr>
      <a:endParaRPr lang="en-US"/>
    </a:p>
  </c:txPr>
  <c:externalData r:id="rId3">
    <c:autoUpdate val="0"/>
  </c:externalData>
  <c:userShapes r:id="rId4"/>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drawings/drawing1.xml><?xml version="1.0" encoding="utf-8"?>
<c:userShapes xmlns:c="http://schemas.openxmlformats.org/drawingml/2006/chart">
  <cdr:relSizeAnchor xmlns:cdr="http://schemas.openxmlformats.org/drawingml/2006/chartDrawing">
    <cdr:from>
      <cdr:x>0</cdr:x>
      <cdr:y>0</cdr:y>
    </cdr:from>
    <cdr:to>
      <cdr:x>0.98581</cdr:x>
      <cdr:y>0.13563</cdr:y>
    </cdr:to>
    <cdr:sp macro="" textlink="">
      <cdr:nvSpPr>
        <cdr:cNvPr id="2" name="TextBox 1">
          <a:extLst xmlns:a="http://schemas.openxmlformats.org/drawingml/2006/main">
            <a:ext uri="{FF2B5EF4-FFF2-40B4-BE49-F238E27FC236}">
              <a16:creationId xmlns:a16="http://schemas.microsoft.com/office/drawing/2014/main" id="{EB251680-D963-41F0-B2AE-A63742FC349D}"/>
            </a:ext>
          </a:extLst>
        </cdr:cNvPr>
        <cdr:cNvSpPr txBox="1"/>
      </cdr:nvSpPr>
      <cdr:spPr>
        <a:xfrm xmlns:a="http://schemas.openxmlformats.org/drawingml/2006/main">
          <a:off x="0" y="0"/>
          <a:ext cx="4718420" cy="227801"/>
        </a:xfrm>
        <a:prstGeom xmlns:a="http://schemas.openxmlformats.org/drawingml/2006/main" prst="rect">
          <a:avLst/>
        </a:prstGeom>
      </cdr:spPr>
      <cdr:txBody>
        <a:bodyPr xmlns:a="http://schemas.openxmlformats.org/drawingml/2006/main" wrap="square" rtlCol="0"/>
        <a:lstStyle xmlns:a="http://schemas.openxmlformats.org/drawingml/2006/main">
          <a:lvl1pPr marL="0" indent="0">
            <a:defRPr sz="1100">
              <a:latin typeface="+mn-lt"/>
              <a:ea typeface="+mn-ea"/>
              <a:cs typeface="+mn-cs"/>
            </a:defRPr>
          </a:lvl1pPr>
          <a:lvl2pPr marL="457200" indent="0">
            <a:defRPr sz="1100">
              <a:latin typeface="+mn-lt"/>
              <a:ea typeface="+mn-ea"/>
              <a:cs typeface="+mn-cs"/>
            </a:defRPr>
          </a:lvl2pPr>
          <a:lvl3pPr marL="914400" indent="0">
            <a:defRPr sz="1100">
              <a:latin typeface="+mn-lt"/>
              <a:ea typeface="+mn-ea"/>
              <a:cs typeface="+mn-cs"/>
            </a:defRPr>
          </a:lvl3pPr>
          <a:lvl4pPr marL="1371600" indent="0">
            <a:defRPr sz="1100">
              <a:latin typeface="+mn-lt"/>
              <a:ea typeface="+mn-ea"/>
              <a:cs typeface="+mn-cs"/>
            </a:defRPr>
          </a:lvl4pPr>
          <a:lvl5pPr marL="1828800" indent="0">
            <a:defRPr sz="1100">
              <a:latin typeface="+mn-lt"/>
              <a:ea typeface="+mn-ea"/>
              <a:cs typeface="+mn-cs"/>
            </a:defRPr>
          </a:lvl5pPr>
          <a:lvl6pPr marL="2286000" indent="0">
            <a:defRPr sz="1100">
              <a:latin typeface="+mn-lt"/>
              <a:ea typeface="+mn-ea"/>
              <a:cs typeface="+mn-cs"/>
            </a:defRPr>
          </a:lvl6pPr>
          <a:lvl7pPr marL="2743200" indent="0">
            <a:defRPr sz="1100">
              <a:latin typeface="+mn-lt"/>
              <a:ea typeface="+mn-ea"/>
              <a:cs typeface="+mn-cs"/>
            </a:defRPr>
          </a:lvl7pPr>
          <a:lvl8pPr marL="3200400" indent="0">
            <a:defRPr sz="1100">
              <a:latin typeface="+mn-lt"/>
              <a:ea typeface="+mn-ea"/>
              <a:cs typeface="+mn-cs"/>
            </a:defRPr>
          </a:lvl8pPr>
          <a:lvl9pPr marL="3657600" indent="0">
            <a:defRPr sz="1100">
              <a:latin typeface="+mn-lt"/>
              <a:ea typeface="+mn-ea"/>
              <a:cs typeface="+mn-cs"/>
            </a:defRPr>
          </a:lvl9pPr>
        </a:lstStyle>
        <a:p xmlns:a="http://schemas.openxmlformats.org/drawingml/2006/main">
          <a:pPr rtl="0"/>
          <a:r>
            <a:rPr lang="en-NZ" sz="1100" b="1" i="0" baseline="0" dirty="0">
              <a:solidFill>
                <a:srgbClr val="525252"/>
              </a:solidFill>
              <a:effectLst/>
              <a:latin typeface="Source Sans Pro" panose="020B0503030403020204" pitchFamily="34" charset="0"/>
              <a:ea typeface="Source Sans Pro" panose="020B0503030403020204" pitchFamily="34" charset="0"/>
              <a:cs typeface="+mn-cs"/>
            </a:rPr>
            <a:t>Percent of new registrations that are electric-powered</a:t>
          </a:r>
          <a:endParaRPr lang="en-NZ" sz="1200" dirty="0">
            <a:solidFill>
              <a:srgbClr val="525252"/>
            </a:solidFill>
            <a:effectLst/>
            <a:latin typeface="Source Sans Pro" panose="020B0503030403020204" pitchFamily="34" charset="0"/>
            <a:ea typeface="Source Sans Pro" panose="020B0503030403020204" pitchFamily="34" charset="0"/>
          </a:endParaRPr>
        </a:p>
      </cdr:txBody>
    </cdr:sp>
  </cdr:relSizeAnchor>
</c:userShape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a:extLst>
              <a:ext uri="{FF2B5EF4-FFF2-40B4-BE49-F238E27FC236}">
                <a16:creationId xmlns:a16="http://schemas.microsoft.com/office/drawing/2014/main" id="{BC5125F6-DFEA-4824-8A9E-25ACF2A88481}"/>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NZ"/>
          </a:p>
        </p:txBody>
      </p:sp>
      <p:sp>
        <p:nvSpPr>
          <p:cNvPr id="3" name="Date Placeholder 2">
            <a:extLst>
              <a:ext uri="{FF2B5EF4-FFF2-40B4-BE49-F238E27FC236}">
                <a16:creationId xmlns:a16="http://schemas.microsoft.com/office/drawing/2014/main" id="{44D936F5-ABB2-4EAD-AC1B-36064F907E57}"/>
              </a:ext>
            </a:extLst>
          </p:cNvPr>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60827A17-9439-4A1F-8E89-3042B1F779EE}" type="datetimeFigureOut">
              <a:rPr lang="en-NZ" smtClean="0"/>
              <a:t>3/11/2021</a:t>
            </a:fld>
            <a:endParaRPr lang="en-NZ"/>
          </a:p>
        </p:txBody>
      </p:sp>
      <p:sp>
        <p:nvSpPr>
          <p:cNvPr id="4" name="Footer Placeholder 3">
            <a:extLst>
              <a:ext uri="{FF2B5EF4-FFF2-40B4-BE49-F238E27FC236}">
                <a16:creationId xmlns:a16="http://schemas.microsoft.com/office/drawing/2014/main" id="{EA5F0876-5823-4F06-B541-19EA5C11C0C0}"/>
              </a:ext>
            </a:extLst>
          </p:cNvPr>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NZ"/>
          </a:p>
        </p:txBody>
      </p:sp>
      <p:sp>
        <p:nvSpPr>
          <p:cNvPr id="5" name="Slide Number Placeholder 4">
            <a:extLst>
              <a:ext uri="{FF2B5EF4-FFF2-40B4-BE49-F238E27FC236}">
                <a16:creationId xmlns:a16="http://schemas.microsoft.com/office/drawing/2014/main" id="{509149D7-6BC7-4A99-9302-AE7B7A7AFFFA}"/>
              </a:ext>
            </a:extLst>
          </p:cNvPr>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5F852C0B-93D1-4D50-B441-19AD16C85913}" type="slidenum">
              <a:rPr lang="en-NZ" smtClean="0"/>
              <a:t>‹#›</a:t>
            </a:fld>
            <a:endParaRPr lang="en-NZ"/>
          </a:p>
        </p:txBody>
      </p:sp>
    </p:spTree>
    <p:extLst>
      <p:ext uri="{BB962C8B-B14F-4D97-AF65-F5344CB8AC3E}">
        <p14:creationId xmlns:p14="http://schemas.microsoft.com/office/powerpoint/2010/main" val="318053482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4977140-8CC1-9148-9808-FEBECB4F1BC0}" type="datetimeFigureOut">
              <a:rPr lang="en-US" smtClean="0"/>
              <a:t>11/3/2021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a:t>Click to edit Master text styles</a:t>
            </a:r>
          </a:p>
          <a:p>
            <a:pPr lvl="1"/>
            <a:r>
              <a:rPr lang="en-AU"/>
              <a:t>Second level</a:t>
            </a:r>
          </a:p>
          <a:p>
            <a:pPr lvl="2"/>
            <a:r>
              <a:rPr lang="en-AU"/>
              <a:t>Third level</a:t>
            </a:r>
          </a:p>
          <a:p>
            <a:pPr lvl="3"/>
            <a:r>
              <a:rPr lang="en-AU"/>
              <a:t>Fourth level</a:t>
            </a:r>
          </a:p>
          <a:p>
            <a:pPr lvl="4"/>
            <a:r>
              <a:rPr lang="en-AU"/>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9D9A487-104F-0242-81C9-8AE037C4A23E}" type="slidenum">
              <a:rPr lang="en-US" smtClean="0"/>
              <a:t>‹#›</a:t>
            </a:fld>
            <a:endParaRPr lang="en-US"/>
          </a:p>
        </p:txBody>
      </p:sp>
    </p:spTree>
    <p:extLst>
      <p:ext uri="{BB962C8B-B14F-4D97-AF65-F5344CB8AC3E}">
        <p14:creationId xmlns:p14="http://schemas.microsoft.com/office/powerpoint/2010/main" val="2073178662"/>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9D9A487-104F-0242-81C9-8AE037C4A23E}" type="slidenum">
              <a:rPr lang="en-US" smtClean="0"/>
              <a:t>4</a:t>
            </a:fld>
            <a:endParaRPr lang="en-US"/>
          </a:p>
        </p:txBody>
      </p:sp>
    </p:spTree>
    <p:extLst>
      <p:ext uri="{BB962C8B-B14F-4D97-AF65-F5344CB8AC3E}">
        <p14:creationId xmlns:p14="http://schemas.microsoft.com/office/powerpoint/2010/main" val="319773677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9D9A487-104F-0242-81C9-8AE037C4A23E}" type="slidenum">
              <a:rPr lang="en-US" smtClean="0"/>
              <a:t>19</a:t>
            </a:fld>
            <a:endParaRPr lang="en-US" dirty="0"/>
          </a:p>
        </p:txBody>
      </p:sp>
    </p:spTree>
    <p:extLst>
      <p:ext uri="{BB962C8B-B14F-4D97-AF65-F5344CB8AC3E}">
        <p14:creationId xmlns:p14="http://schemas.microsoft.com/office/powerpoint/2010/main" val="28462130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28</a:t>
            </a:fld>
            <a:endParaRPr lang="en-US"/>
          </a:p>
        </p:txBody>
      </p:sp>
    </p:spTree>
    <p:extLst>
      <p:ext uri="{BB962C8B-B14F-4D97-AF65-F5344CB8AC3E}">
        <p14:creationId xmlns:p14="http://schemas.microsoft.com/office/powerpoint/2010/main" val="281651391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31</a:t>
            </a:fld>
            <a:endParaRPr lang="en-US"/>
          </a:p>
        </p:txBody>
      </p:sp>
    </p:spTree>
    <p:extLst>
      <p:ext uri="{BB962C8B-B14F-4D97-AF65-F5344CB8AC3E}">
        <p14:creationId xmlns:p14="http://schemas.microsoft.com/office/powerpoint/2010/main" val="217838291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NZ" dirty="0"/>
              <a:t>-</a:t>
            </a:r>
          </a:p>
        </p:txBody>
      </p:sp>
      <p:sp>
        <p:nvSpPr>
          <p:cNvPr id="4" name="Slide Number Placeholder 3"/>
          <p:cNvSpPr>
            <a:spLocks noGrp="1"/>
          </p:cNvSpPr>
          <p:nvPr>
            <p:ph type="sldNum" sz="quarter" idx="5"/>
          </p:nvPr>
        </p:nvSpPr>
        <p:spPr/>
        <p:txBody>
          <a:bodyPr/>
          <a:lstStyle/>
          <a:p>
            <a:fld id="{79D9A487-104F-0242-81C9-8AE037C4A23E}" type="slidenum">
              <a:rPr lang="en-US" smtClean="0"/>
              <a:t>32</a:t>
            </a:fld>
            <a:endParaRPr lang="en-US"/>
          </a:p>
        </p:txBody>
      </p:sp>
    </p:spTree>
    <p:extLst>
      <p:ext uri="{BB962C8B-B14F-4D97-AF65-F5344CB8AC3E}">
        <p14:creationId xmlns:p14="http://schemas.microsoft.com/office/powerpoint/2010/main" val="383619454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NZ" dirty="0"/>
          </a:p>
          <a:p>
            <a:pPr marL="628650" lvl="1" indent="-171450">
              <a:buFontTx/>
              <a:buChar char="-"/>
            </a:pPr>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34</a:t>
            </a:fld>
            <a:endParaRPr lang="en-US"/>
          </a:p>
        </p:txBody>
      </p:sp>
    </p:spTree>
    <p:extLst>
      <p:ext uri="{BB962C8B-B14F-4D97-AF65-F5344CB8AC3E}">
        <p14:creationId xmlns:p14="http://schemas.microsoft.com/office/powerpoint/2010/main" val="7044915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35</a:t>
            </a:fld>
            <a:endParaRPr lang="en-US"/>
          </a:p>
        </p:txBody>
      </p:sp>
    </p:spTree>
    <p:extLst>
      <p:ext uri="{BB962C8B-B14F-4D97-AF65-F5344CB8AC3E}">
        <p14:creationId xmlns:p14="http://schemas.microsoft.com/office/powerpoint/2010/main" val="159668742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36</a:t>
            </a:fld>
            <a:endParaRPr lang="en-US"/>
          </a:p>
        </p:txBody>
      </p:sp>
    </p:spTree>
    <p:extLst>
      <p:ext uri="{BB962C8B-B14F-4D97-AF65-F5344CB8AC3E}">
        <p14:creationId xmlns:p14="http://schemas.microsoft.com/office/powerpoint/2010/main" val="28700816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37</a:t>
            </a:fld>
            <a:endParaRPr lang="en-US"/>
          </a:p>
        </p:txBody>
      </p:sp>
    </p:spTree>
    <p:extLst>
      <p:ext uri="{BB962C8B-B14F-4D97-AF65-F5344CB8AC3E}">
        <p14:creationId xmlns:p14="http://schemas.microsoft.com/office/powerpoint/2010/main" val="33209580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Tx/>
              <a:buChar char="-"/>
            </a:pPr>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38</a:t>
            </a:fld>
            <a:endParaRPr lang="en-US"/>
          </a:p>
        </p:txBody>
      </p:sp>
    </p:spTree>
    <p:extLst>
      <p:ext uri="{BB962C8B-B14F-4D97-AF65-F5344CB8AC3E}">
        <p14:creationId xmlns:p14="http://schemas.microsoft.com/office/powerpoint/2010/main" val="2926772255"/>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52</a:t>
            </a:fld>
            <a:endParaRPr lang="en-US"/>
          </a:p>
        </p:txBody>
      </p:sp>
    </p:spTree>
    <p:extLst>
      <p:ext uri="{BB962C8B-B14F-4D97-AF65-F5344CB8AC3E}">
        <p14:creationId xmlns:p14="http://schemas.microsoft.com/office/powerpoint/2010/main" val="26629929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9D9A487-104F-0242-81C9-8AE037C4A23E}" type="slidenum">
              <a:rPr lang="en-US" smtClean="0"/>
              <a:t>5</a:t>
            </a:fld>
            <a:endParaRPr lang="en-US"/>
          </a:p>
        </p:txBody>
      </p:sp>
    </p:spTree>
    <p:extLst>
      <p:ext uri="{BB962C8B-B14F-4D97-AF65-F5344CB8AC3E}">
        <p14:creationId xmlns:p14="http://schemas.microsoft.com/office/powerpoint/2010/main" val="265921264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53</a:t>
            </a:fld>
            <a:endParaRPr lang="en-US"/>
          </a:p>
        </p:txBody>
      </p:sp>
    </p:spTree>
    <p:extLst>
      <p:ext uri="{BB962C8B-B14F-4D97-AF65-F5344CB8AC3E}">
        <p14:creationId xmlns:p14="http://schemas.microsoft.com/office/powerpoint/2010/main" val="3051946006"/>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54</a:t>
            </a:fld>
            <a:endParaRPr lang="en-US"/>
          </a:p>
        </p:txBody>
      </p:sp>
    </p:spTree>
    <p:extLst>
      <p:ext uri="{BB962C8B-B14F-4D97-AF65-F5344CB8AC3E}">
        <p14:creationId xmlns:p14="http://schemas.microsoft.com/office/powerpoint/2010/main" val="168514033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55</a:t>
            </a:fld>
            <a:endParaRPr lang="en-US"/>
          </a:p>
        </p:txBody>
      </p:sp>
    </p:spTree>
    <p:extLst>
      <p:ext uri="{BB962C8B-B14F-4D97-AF65-F5344CB8AC3E}">
        <p14:creationId xmlns:p14="http://schemas.microsoft.com/office/powerpoint/2010/main" val="1143347494"/>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56</a:t>
            </a:fld>
            <a:endParaRPr lang="en-US"/>
          </a:p>
        </p:txBody>
      </p:sp>
    </p:spTree>
    <p:extLst>
      <p:ext uri="{BB962C8B-B14F-4D97-AF65-F5344CB8AC3E}">
        <p14:creationId xmlns:p14="http://schemas.microsoft.com/office/powerpoint/2010/main" val="3279716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57</a:t>
            </a:fld>
            <a:endParaRPr lang="en-US"/>
          </a:p>
        </p:txBody>
      </p:sp>
    </p:spTree>
    <p:extLst>
      <p:ext uri="{BB962C8B-B14F-4D97-AF65-F5344CB8AC3E}">
        <p14:creationId xmlns:p14="http://schemas.microsoft.com/office/powerpoint/2010/main" val="238398289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58</a:t>
            </a:fld>
            <a:endParaRPr lang="en-US"/>
          </a:p>
        </p:txBody>
      </p:sp>
    </p:spTree>
    <p:extLst>
      <p:ext uri="{BB962C8B-B14F-4D97-AF65-F5344CB8AC3E}">
        <p14:creationId xmlns:p14="http://schemas.microsoft.com/office/powerpoint/2010/main" val="338225620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59</a:t>
            </a:fld>
            <a:endParaRPr lang="en-US"/>
          </a:p>
        </p:txBody>
      </p:sp>
    </p:spTree>
    <p:extLst>
      <p:ext uri="{BB962C8B-B14F-4D97-AF65-F5344CB8AC3E}">
        <p14:creationId xmlns:p14="http://schemas.microsoft.com/office/powerpoint/2010/main" val="182214253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60</a:t>
            </a:fld>
            <a:endParaRPr lang="en-US"/>
          </a:p>
        </p:txBody>
      </p:sp>
    </p:spTree>
    <p:extLst>
      <p:ext uri="{BB962C8B-B14F-4D97-AF65-F5344CB8AC3E}">
        <p14:creationId xmlns:p14="http://schemas.microsoft.com/office/powerpoint/2010/main" val="381014972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61</a:t>
            </a:fld>
            <a:endParaRPr lang="en-US"/>
          </a:p>
        </p:txBody>
      </p:sp>
    </p:spTree>
    <p:extLst>
      <p:ext uri="{BB962C8B-B14F-4D97-AF65-F5344CB8AC3E}">
        <p14:creationId xmlns:p14="http://schemas.microsoft.com/office/powerpoint/2010/main" val="315272934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62</a:t>
            </a:fld>
            <a:endParaRPr lang="en-US"/>
          </a:p>
        </p:txBody>
      </p:sp>
    </p:spTree>
    <p:extLst>
      <p:ext uri="{BB962C8B-B14F-4D97-AF65-F5344CB8AC3E}">
        <p14:creationId xmlns:p14="http://schemas.microsoft.com/office/powerpoint/2010/main" val="301239143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cs typeface="Calibri"/>
            </a:endParaRPr>
          </a:p>
          <a:p>
            <a:endParaRPr lang="en-NZ" dirty="0"/>
          </a:p>
          <a:p>
            <a:endParaRPr lang="en-NZ" dirty="0"/>
          </a:p>
        </p:txBody>
      </p:sp>
      <p:sp>
        <p:nvSpPr>
          <p:cNvPr id="4" name="Slide Number Placeholder 3"/>
          <p:cNvSpPr>
            <a:spLocks noGrp="1"/>
          </p:cNvSpPr>
          <p:nvPr>
            <p:ph type="sldNum" sz="quarter" idx="10"/>
          </p:nvPr>
        </p:nvSpPr>
        <p:spPr/>
        <p:txBody>
          <a:bodyPr/>
          <a:lstStyle/>
          <a:p>
            <a:fld id="{79D9A487-104F-0242-81C9-8AE037C4A23E}" type="slidenum">
              <a:rPr lang="en-US" smtClean="0"/>
              <a:t>6</a:t>
            </a:fld>
            <a:endParaRPr lang="en-US"/>
          </a:p>
        </p:txBody>
      </p:sp>
    </p:spTree>
    <p:extLst>
      <p:ext uri="{BB962C8B-B14F-4D97-AF65-F5344CB8AC3E}">
        <p14:creationId xmlns:p14="http://schemas.microsoft.com/office/powerpoint/2010/main" val="96778070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D9A487-104F-0242-81C9-8AE037C4A2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53502026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mi-NZ" dirty="0"/>
          </a:p>
        </p:txBody>
      </p:sp>
      <p:sp>
        <p:nvSpPr>
          <p:cNvPr id="4" name="Slide Number Placeholder 3"/>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79D9A487-104F-0242-81C9-8AE037C4A23E}"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60255787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i="1" dirty="0"/>
          </a:p>
        </p:txBody>
      </p:sp>
      <p:sp>
        <p:nvSpPr>
          <p:cNvPr id="4" name="Slide Number Placeholder 3"/>
          <p:cNvSpPr>
            <a:spLocks noGrp="1"/>
          </p:cNvSpPr>
          <p:nvPr>
            <p:ph type="sldNum" sz="quarter" idx="5"/>
          </p:nvPr>
        </p:nvSpPr>
        <p:spPr/>
        <p:txBody>
          <a:bodyPr/>
          <a:lstStyle/>
          <a:p>
            <a:fld id="{79D9A487-104F-0242-81C9-8AE037C4A23E}" type="slidenum">
              <a:rPr lang="en-US" smtClean="0"/>
              <a:t>68</a:t>
            </a:fld>
            <a:endParaRPr lang="en-US"/>
          </a:p>
        </p:txBody>
      </p:sp>
    </p:spTree>
    <p:extLst>
      <p:ext uri="{BB962C8B-B14F-4D97-AF65-F5344CB8AC3E}">
        <p14:creationId xmlns:p14="http://schemas.microsoft.com/office/powerpoint/2010/main" val="32200645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69</a:t>
            </a:fld>
            <a:endParaRPr lang="en-US"/>
          </a:p>
        </p:txBody>
      </p:sp>
    </p:spTree>
    <p:extLst>
      <p:ext uri="{BB962C8B-B14F-4D97-AF65-F5344CB8AC3E}">
        <p14:creationId xmlns:p14="http://schemas.microsoft.com/office/powerpoint/2010/main" val="390227117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endParaRPr lang="en-NZ" sz="1800" dirty="0">
              <a:solidFill>
                <a:srgbClr val="000000"/>
              </a:solidFill>
              <a:effectLst/>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79D9A487-104F-0242-81C9-8AE037C4A23E}" type="slidenum">
              <a:rPr lang="en-US" smtClean="0"/>
              <a:t>70</a:t>
            </a:fld>
            <a:endParaRPr lang="en-US"/>
          </a:p>
        </p:txBody>
      </p:sp>
    </p:spTree>
    <p:extLst>
      <p:ext uri="{BB962C8B-B14F-4D97-AF65-F5344CB8AC3E}">
        <p14:creationId xmlns:p14="http://schemas.microsoft.com/office/powerpoint/2010/main" val="68977781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lvl="1" indent="0" algn="l" defTabSz="457200" rtl="0" eaLnBrk="1" fontAlgn="auto" latinLnBrk="0" hangingPunct="1">
              <a:lnSpc>
                <a:spcPct val="100000"/>
              </a:lnSpc>
              <a:spcBef>
                <a:spcPts val="0"/>
              </a:spcBef>
              <a:spcAft>
                <a:spcPts val="0"/>
              </a:spcAft>
              <a:buClrTx/>
              <a:buSzTx/>
              <a:buFont typeface="Wingdings" panose="05000000000000000000" pitchFamily="2" charset="2"/>
              <a:buNone/>
              <a:tabLst/>
              <a:defRPr/>
            </a:pPr>
            <a:endParaRPr lang="en-NZ" sz="1800" dirty="0">
              <a:solidFill>
                <a:srgbClr val="000000"/>
              </a:solidFill>
              <a:effectLst/>
              <a:latin typeface="Calibri" panose="020F0502020204030204" pitchFamily="34" charset="0"/>
              <a:ea typeface="Times New Roman" panose="02020603050405020304" pitchFamily="18" charset="0"/>
            </a:endParaRPr>
          </a:p>
          <a:p>
            <a:pPr marL="171450" indent="-171450">
              <a:buFont typeface="Arial" panose="020B0604020202020204" pitchFamily="34" charset="0"/>
              <a:buChar char="•"/>
            </a:pP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79D9A487-104F-0242-81C9-8AE037C4A23E}" type="slidenum">
              <a:rPr lang="en-US" smtClean="0"/>
              <a:t>71</a:t>
            </a:fld>
            <a:endParaRPr lang="en-US"/>
          </a:p>
        </p:txBody>
      </p:sp>
    </p:spTree>
    <p:extLst>
      <p:ext uri="{BB962C8B-B14F-4D97-AF65-F5344CB8AC3E}">
        <p14:creationId xmlns:p14="http://schemas.microsoft.com/office/powerpoint/2010/main" val="256753793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US" dirty="0">
              <a:sym typeface="Wingdings" panose="05000000000000000000" pitchFamily="2" charset="2"/>
            </a:endParaRPr>
          </a:p>
        </p:txBody>
      </p:sp>
      <p:sp>
        <p:nvSpPr>
          <p:cNvPr id="4" name="Slide Number Placeholder 3"/>
          <p:cNvSpPr>
            <a:spLocks noGrp="1"/>
          </p:cNvSpPr>
          <p:nvPr>
            <p:ph type="sldNum" sz="quarter" idx="5"/>
          </p:nvPr>
        </p:nvSpPr>
        <p:spPr/>
        <p:txBody>
          <a:bodyPr/>
          <a:lstStyle/>
          <a:p>
            <a:fld id="{79D9A487-104F-0242-81C9-8AE037C4A23E}" type="slidenum">
              <a:rPr lang="en-US" smtClean="0"/>
              <a:t>72</a:t>
            </a:fld>
            <a:endParaRPr lang="en-US"/>
          </a:p>
        </p:txBody>
      </p:sp>
    </p:spTree>
    <p:extLst>
      <p:ext uri="{BB962C8B-B14F-4D97-AF65-F5344CB8AC3E}">
        <p14:creationId xmlns:p14="http://schemas.microsoft.com/office/powerpoint/2010/main" val="374248247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73</a:t>
            </a:fld>
            <a:endParaRPr lang="en-US"/>
          </a:p>
        </p:txBody>
      </p:sp>
    </p:spTree>
    <p:extLst>
      <p:ext uri="{BB962C8B-B14F-4D97-AF65-F5344CB8AC3E}">
        <p14:creationId xmlns:p14="http://schemas.microsoft.com/office/powerpoint/2010/main" val="3531839807"/>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74</a:t>
            </a:fld>
            <a:endParaRPr lang="en-US"/>
          </a:p>
        </p:txBody>
      </p:sp>
    </p:spTree>
    <p:extLst>
      <p:ext uri="{BB962C8B-B14F-4D97-AF65-F5344CB8AC3E}">
        <p14:creationId xmlns:p14="http://schemas.microsoft.com/office/powerpoint/2010/main" val="418104150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7</a:t>
            </a:fld>
            <a:endParaRPr lang="en-US"/>
          </a:p>
        </p:txBody>
      </p:sp>
    </p:spTree>
    <p:extLst>
      <p:ext uri="{BB962C8B-B14F-4D97-AF65-F5344CB8AC3E}">
        <p14:creationId xmlns:p14="http://schemas.microsoft.com/office/powerpoint/2010/main" val="418359633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cs typeface="Calibri"/>
            </a:endParaRPr>
          </a:p>
        </p:txBody>
      </p:sp>
      <p:sp>
        <p:nvSpPr>
          <p:cNvPr id="4" name="Slide Number Placeholder 3"/>
          <p:cNvSpPr>
            <a:spLocks noGrp="1"/>
          </p:cNvSpPr>
          <p:nvPr>
            <p:ph type="sldNum" sz="quarter" idx="10"/>
          </p:nvPr>
        </p:nvSpPr>
        <p:spPr/>
        <p:txBody>
          <a:bodyPr/>
          <a:lstStyle/>
          <a:p>
            <a:fld id="{79D9A487-104F-0242-81C9-8AE037C4A23E}" type="slidenum">
              <a:rPr lang="en-US" smtClean="0"/>
              <a:t>8</a:t>
            </a:fld>
            <a:endParaRPr lang="en-US"/>
          </a:p>
        </p:txBody>
      </p:sp>
    </p:spTree>
    <p:extLst>
      <p:ext uri="{BB962C8B-B14F-4D97-AF65-F5344CB8AC3E}">
        <p14:creationId xmlns:p14="http://schemas.microsoft.com/office/powerpoint/2010/main" val="6751276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10"/>
          </p:nvPr>
        </p:nvSpPr>
        <p:spPr/>
        <p:txBody>
          <a:bodyPr/>
          <a:lstStyle/>
          <a:p>
            <a:fld id="{79D9A487-104F-0242-81C9-8AE037C4A23E}" type="slidenum">
              <a:rPr lang="en-US" smtClean="0"/>
              <a:t>9</a:t>
            </a:fld>
            <a:endParaRPr lang="en-US"/>
          </a:p>
        </p:txBody>
      </p:sp>
    </p:spTree>
    <p:extLst>
      <p:ext uri="{BB962C8B-B14F-4D97-AF65-F5344CB8AC3E}">
        <p14:creationId xmlns:p14="http://schemas.microsoft.com/office/powerpoint/2010/main" val="259751612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cs typeface="Calibri"/>
            </a:endParaRPr>
          </a:p>
        </p:txBody>
      </p:sp>
      <p:sp>
        <p:nvSpPr>
          <p:cNvPr id="4" name="Slide Number Placeholder 3"/>
          <p:cNvSpPr>
            <a:spLocks noGrp="1"/>
          </p:cNvSpPr>
          <p:nvPr>
            <p:ph type="sldNum" sz="quarter" idx="10"/>
          </p:nvPr>
        </p:nvSpPr>
        <p:spPr/>
        <p:txBody>
          <a:bodyPr/>
          <a:lstStyle/>
          <a:p>
            <a:fld id="{79D9A487-104F-0242-81C9-8AE037C4A23E}" type="slidenum">
              <a:rPr lang="en-US" smtClean="0"/>
              <a:t>10</a:t>
            </a:fld>
            <a:endParaRPr lang="en-US"/>
          </a:p>
        </p:txBody>
      </p:sp>
    </p:spTree>
    <p:extLst>
      <p:ext uri="{BB962C8B-B14F-4D97-AF65-F5344CB8AC3E}">
        <p14:creationId xmlns:p14="http://schemas.microsoft.com/office/powerpoint/2010/main" val="28487690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11</a:t>
            </a:fld>
            <a:endParaRPr lang="en-US"/>
          </a:p>
        </p:txBody>
      </p:sp>
    </p:spTree>
    <p:extLst>
      <p:ext uri="{BB962C8B-B14F-4D97-AF65-F5344CB8AC3E}">
        <p14:creationId xmlns:p14="http://schemas.microsoft.com/office/powerpoint/2010/main" val="4330060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NZ" dirty="0"/>
          </a:p>
        </p:txBody>
      </p:sp>
      <p:sp>
        <p:nvSpPr>
          <p:cNvPr id="4" name="Slide Number Placeholder 3"/>
          <p:cNvSpPr>
            <a:spLocks noGrp="1"/>
          </p:cNvSpPr>
          <p:nvPr>
            <p:ph type="sldNum" sz="quarter" idx="5"/>
          </p:nvPr>
        </p:nvSpPr>
        <p:spPr/>
        <p:txBody>
          <a:bodyPr/>
          <a:lstStyle/>
          <a:p>
            <a:fld id="{79D9A487-104F-0242-81C9-8AE037C4A23E}" type="slidenum">
              <a:rPr lang="en-US" smtClean="0"/>
              <a:t>12</a:t>
            </a:fld>
            <a:endParaRPr lang="en-US"/>
          </a:p>
        </p:txBody>
      </p:sp>
    </p:spTree>
    <p:extLst>
      <p:ext uri="{BB962C8B-B14F-4D97-AF65-F5344CB8AC3E}">
        <p14:creationId xmlns:p14="http://schemas.microsoft.com/office/powerpoint/2010/main" val="26428158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Cover-Use">
    <p:spTree>
      <p:nvGrpSpPr>
        <p:cNvPr id="1" name=""/>
        <p:cNvGrpSpPr/>
        <p:nvPr/>
      </p:nvGrpSpPr>
      <p:grpSpPr>
        <a:xfrm>
          <a:off x="0" y="0"/>
          <a:ext cx="0" cy="0"/>
          <a:chOff x="0" y="0"/>
          <a:chExt cx="0" cy="0"/>
        </a:xfrm>
      </p:grpSpPr>
      <p:sp>
        <p:nvSpPr>
          <p:cNvPr id="3" name="Text Placeholder 22"/>
          <p:cNvSpPr>
            <a:spLocks noGrp="1"/>
          </p:cNvSpPr>
          <p:nvPr>
            <p:ph type="body" sz="quarter" idx="10"/>
          </p:nvPr>
        </p:nvSpPr>
        <p:spPr>
          <a:xfrm>
            <a:off x="432000" y="6264000"/>
            <a:ext cx="4633595" cy="558800"/>
          </a:xfrm>
          <a:prstGeom prst="rect">
            <a:avLst/>
          </a:prstGeom>
        </p:spPr>
        <p:txBody>
          <a:bodyPr vert="horz"/>
          <a:lstStyle>
            <a:lvl1pPr marL="0" indent="0">
              <a:buNone/>
              <a:defRPr sz="1600" b="0" i="0" cap="all" baseline="0">
                <a:solidFill>
                  <a:schemeClr val="bg1">
                    <a:lumMod val="85000"/>
                  </a:schemeClr>
                </a:solidFill>
                <a:latin typeface="+mj-lt"/>
                <a:ea typeface="Source Sans Pro" panose="020B0503030403020204" pitchFamily="34" charset="0"/>
              </a:defRPr>
            </a:lvl1pPr>
            <a:lvl2pPr>
              <a:defRPr sz="2000" b="1" i="0" baseline="0">
                <a:solidFill>
                  <a:schemeClr val="bg1"/>
                </a:solidFill>
                <a:latin typeface="Arial"/>
              </a:defRPr>
            </a:lvl2pPr>
            <a:lvl3pPr>
              <a:defRPr sz="2000" b="1" i="0" baseline="0">
                <a:solidFill>
                  <a:schemeClr val="bg1"/>
                </a:solidFill>
                <a:latin typeface="Arial"/>
              </a:defRPr>
            </a:lvl3pPr>
            <a:lvl4pPr>
              <a:defRPr sz="2000" b="1" i="0" baseline="0">
                <a:solidFill>
                  <a:schemeClr val="bg1"/>
                </a:solidFill>
                <a:latin typeface="Arial"/>
              </a:defRPr>
            </a:lvl4pPr>
            <a:lvl5pPr>
              <a:defRPr sz="2000" b="1" i="0" baseline="0">
                <a:solidFill>
                  <a:schemeClr val="bg1"/>
                </a:solidFill>
                <a:latin typeface="Arial"/>
              </a:defRPr>
            </a:lvl5pPr>
          </a:lstStyle>
          <a:p>
            <a:pPr lvl="0"/>
            <a:r>
              <a:rPr lang="en-US" dirty="0"/>
              <a:t>Click to edit Master text styles</a:t>
            </a:r>
          </a:p>
        </p:txBody>
      </p:sp>
      <p:sp>
        <p:nvSpPr>
          <p:cNvPr id="5" name="Text Placeholder 22"/>
          <p:cNvSpPr>
            <a:spLocks noGrp="1"/>
          </p:cNvSpPr>
          <p:nvPr>
            <p:ph type="body" sz="quarter" idx="11"/>
          </p:nvPr>
        </p:nvSpPr>
        <p:spPr>
          <a:xfrm>
            <a:off x="5508000" y="6264000"/>
            <a:ext cx="3058160" cy="558800"/>
          </a:xfrm>
          <a:prstGeom prst="rect">
            <a:avLst/>
          </a:prstGeom>
        </p:spPr>
        <p:txBody>
          <a:bodyPr vert="horz" rIns="0"/>
          <a:lstStyle>
            <a:lvl1pPr marL="0" indent="0" algn="r">
              <a:buNone/>
              <a:defRPr sz="1600" b="0" i="0" cap="all" baseline="0">
                <a:solidFill>
                  <a:schemeClr val="bg1">
                    <a:lumMod val="85000"/>
                  </a:schemeClr>
                </a:solidFill>
                <a:latin typeface="+mj-lt"/>
                <a:ea typeface="Source Sans Pro" panose="020B0503030403020204" pitchFamily="34" charset="0"/>
              </a:defRPr>
            </a:lvl1pPr>
            <a:lvl2pPr>
              <a:defRPr sz="2000" b="1" i="0" baseline="0">
                <a:solidFill>
                  <a:schemeClr val="bg1"/>
                </a:solidFill>
                <a:latin typeface="Arial"/>
              </a:defRPr>
            </a:lvl2pPr>
            <a:lvl3pPr>
              <a:defRPr sz="2000" b="1" i="0" baseline="0">
                <a:solidFill>
                  <a:schemeClr val="bg1"/>
                </a:solidFill>
                <a:latin typeface="Arial"/>
              </a:defRPr>
            </a:lvl3pPr>
            <a:lvl4pPr>
              <a:defRPr sz="2000" b="1" i="0" baseline="0">
                <a:solidFill>
                  <a:schemeClr val="bg1"/>
                </a:solidFill>
                <a:latin typeface="Arial"/>
              </a:defRPr>
            </a:lvl4pPr>
            <a:lvl5pPr>
              <a:defRPr sz="2000" b="1" i="0" baseline="0">
                <a:solidFill>
                  <a:schemeClr val="bg1"/>
                </a:solidFill>
                <a:latin typeface="Arial"/>
              </a:defRPr>
            </a:lvl5pPr>
          </a:lstStyle>
          <a:p>
            <a:pPr lvl="0"/>
            <a:r>
              <a:rPr lang="en-US" dirty="0"/>
              <a:t>Click to edit Master text styles</a:t>
            </a:r>
          </a:p>
        </p:txBody>
      </p:sp>
    </p:spTree>
    <p:extLst>
      <p:ext uri="{BB962C8B-B14F-4D97-AF65-F5344CB8AC3E}">
        <p14:creationId xmlns:p14="http://schemas.microsoft.com/office/powerpoint/2010/main" val="10452673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 Use">
    <p:spTree>
      <p:nvGrpSpPr>
        <p:cNvPr id="1" name=""/>
        <p:cNvGrpSpPr/>
        <p:nvPr/>
      </p:nvGrpSpPr>
      <p:grpSpPr>
        <a:xfrm>
          <a:off x="0" y="0"/>
          <a:ext cx="0" cy="0"/>
          <a:chOff x="0" y="0"/>
          <a:chExt cx="0" cy="0"/>
        </a:xfrm>
      </p:grpSpPr>
      <p:sp>
        <p:nvSpPr>
          <p:cNvPr id="2" name="Title 1"/>
          <p:cNvSpPr>
            <a:spLocks noGrp="1"/>
          </p:cNvSpPr>
          <p:nvPr>
            <p:ph type="ctrTitle"/>
          </p:nvPr>
        </p:nvSpPr>
        <p:spPr>
          <a:xfrm>
            <a:off x="3586480" y="2722880"/>
            <a:ext cx="4871720" cy="816610"/>
          </a:xfrm>
          <a:prstGeom prst="rect">
            <a:avLst/>
          </a:prstGeom>
        </p:spPr>
        <p:txBody>
          <a:bodyPr lIns="0"/>
          <a:lstStyle>
            <a:lvl1pPr algn="l">
              <a:defRPr sz="2800" b="0" i="0" cap="all" baseline="0">
                <a:solidFill>
                  <a:srgbClr val="6E920B"/>
                </a:solidFill>
                <a:latin typeface="+mj-lt"/>
                <a:ea typeface="Source Sans Pro" panose="020B0503030403020204" pitchFamily="34" charset="0"/>
              </a:defRPr>
            </a:lvl1pPr>
          </a:lstStyle>
          <a:p>
            <a:r>
              <a:rPr lang="en-AU" dirty="0"/>
              <a:t>Click to edit Master title style</a:t>
            </a:r>
            <a:endParaRPr lang="en-US" dirty="0"/>
          </a:p>
        </p:txBody>
      </p:sp>
      <p:sp>
        <p:nvSpPr>
          <p:cNvPr id="3" name="Subtitle 2"/>
          <p:cNvSpPr>
            <a:spLocks noGrp="1"/>
          </p:cNvSpPr>
          <p:nvPr>
            <p:ph type="subTitle" idx="1"/>
          </p:nvPr>
        </p:nvSpPr>
        <p:spPr>
          <a:xfrm>
            <a:off x="3586480" y="3921760"/>
            <a:ext cx="4871720" cy="1066800"/>
          </a:xfrm>
          <a:prstGeom prst="rect">
            <a:avLst/>
          </a:prstGeom>
        </p:spPr>
        <p:txBody>
          <a:bodyPr lIns="0"/>
          <a:lstStyle>
            <a:lvl1pPr marL="0" indent="0" algn="l">
              <a:buNone/>
              <a:defRPr sz="1800" b="0" i="0" baseline="0">
                <a:solidFill>
                  <a:srgbClr val="A7CC41"/>
                </a:solidFill>
                <a:latin typeface="+mj-lt"/>
                <a:ea typeface="Source Sans Pro" panose="020B05030304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403336877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Regular - Content">
    <p:spTree>
      <p:nvGrpSpPr>
        <p:cNvPr id="1" name=""/>
        <p:cNvGrpSpPr/>
        <p:nvPr/>
      </p:nvGrpSpPr>
      <p:grpSpPr>
        <a:xfrm>
          <a:off x="0" y="0"/>
          <a:ext cx="0" cy="0"/>
          <a:chOff x="0" y="0"/>
          <a:chExt cx="0" cy="0"/>
        </a:xfrm>
      </p:grpSpPr>
      <p:sp>
        <p:nvSpPr>
          <p:cNvPr id="11" name="Title 10"/>
          <p:cNvSpPr>
            <a:spLocks noGrp="1"/>
          </p:cNvSpPr>
          <p:nvPr>
            <p:ph type="title"/>
          </p:nvPr>
        </p:nvSpPr>
        <p:spPr>
          <a:xfrm>
            <a:off x="416560" y="264160"/>
            <a:ext cx="7874000" cy="719592"/>
          </a:xfrm>
          <a:prstGeom prst="rect">
            <a:avLst/>
          </a:prstGeom>
        </p:spPr>
        <p:txBody>
          <a:bodyPr vert="horz"/>
          <a:lstStyle>
            <a:lvl1pPr algn="l">
              <a:defRPr sz="2800" b="0" i="0" cap="all" baseline="0">
                <a:solidFill>
                  <a:srgbClr val="6E920B"/>
                </a:solidFill>
                <a:latin typeface="+mj-lt"/>
                <a:ea typeface="Source Sans Pro" panose="020B0503030403020204" pitchFamily="34" charset="0"/>
              </a:defRPr>
            </a:lvl1pPr>
          </a:lstStyle>
          <a:p>
            <a:r>
              <a:rPr lang="en-AU" dirty="0"/>
              <a:t>Click to edit Master title style</a:t>
            </a:r>
            <a:endParaRPr lang="en-US" dirty="0"/>
          </a:p>
        </p:txBody>
      </p:sp>
      <p:cxnSp>
        <p:nvCxnSpPr>
          <p:cNvPr id="12" name="Straight Connector 11"/>
          <p:cNvCxnSpPr/>
          <p:nvPr userDrawn="1"/>
        </p:nvCxnSpPr>
        <p:spPr>
          <a:xfrm>
            <a:off x="0" y="1034552"/>
            <a:ext cx="9144000" cy="0"/>
          </a:xfrm>
          <a:prstGeom prst="line">
            <a:avLst/>
          </a:prstGeom>
          <a:ln w="3175" cmpd="sng">
            <a:solidFill>
              <a:schemeClr val="bg1">
                <a:lumMod val="50000"/>
              </a:schemeClr>
            </a:solidFill>
          </a:ln>
          <a:effectLst/>
        </p:spPr>
        <p:style>
          <a:lnRef idx="2">
            <a:schemeClr val="accent1"/>
          </a:lnRef>
          <a:fillRef idx="0">
            <a:schemeClr val="accent1"/>
          </a:fillRef>
          <a:effectRef idx="1">
            <a:schemeClr val="accent1"/>
          </a:effectRef>
          <a:fontRef idx="minor">
            <a:schemeClr val="tx1"/>
          </a:fontRef>
        </p:style>
      </p:cxnSp>
      <p:sp>
        <p:nvSpPr>
          <p:cNvPr id="17" name="Content Placeholder 2"/>
          <p:cNvSpPr>
            <a:spLocks noGrp="1"/>
          </p:cNvSpPr>
          <p:nvPr>
            <p:ph sz="half" idx="1"/>
          </p:nvPr>
        </p:nvSpPr>
        <p:spPr>
          <a:xfrm>
            <a:off x="416561" y="1344402"/>
            <a:ext cx="4947919" cy="4375678"/>
          </a:xfrm>
          <a:prstGeom prst="rect">
            <a:avLst/>
          </a:prstGeom>
        </p:spPr>
        <p:txBody>
          <a:bodyPr/>
          <a:lstStyle>
            <a:lvl1pPr marL="0" indent="0">
              <a:buNone/>
              <a:defRPr sz="2800" b="0" i="0">
                <a:solidFill>
                  <a:srgbClr val="807673"/>
                </a:solidFill>
                <a:latin typeface="+mj-lt"/>
                <a:ea typeface="Source Sans Pro" panose="020B0503030403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endParaRPr lang="en-US" dirty="0"/>
          </a:p>
        </p:txBody>
      </p:sp>
      <p:sp>
        <p:nvSpPr>
          <p:cNvPr id="18" name="Content Placeholder 3"/>
          <p:cNvSpPr>
            <a:spLocks noGrp="1"/>
          </p:cNvSpPr>
          <p:nvPr>
            <p:ph sz="half" idx="2"/>
          </p:nvPr>
        </p:nvSpPr>
        <p:spPr>
          <a:xfrm>
            <a:off x="5821681" y="1737360"/>
            <a:ext cx="2946400" cy="3982720"/>
          </a:xfrm>
          <a:prstGeom prst="rect">
            <a:avLst/>
          </a:prstGeom>
        </p:spPr>
        <p:txBody>
          <a:bodyPr/>
          <a:lstStyle>
            <a:lvl1pPr>
              <a:defRPr sz="1400" b="0" i="0">
                <a:solidFill>
                  <a:srgbClr val="807673"/>
                </a:solidFill>
                <a:latin typeface="+mj-lt"/>
                <a:ea typeface="Source Sans Pro" panose="020B0503030403020204" pitchFamily="34" charset="0"/>
                <a:cs typeface="Source Sans Pro" panose="020B0503030403020204" pitchFamily="34" charset="0"/>
              </a:defRPr>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dirty="0"/>
              <a:t>Click to edit Master text styles</a:t>
            </a:r>
          </a:p>
        </p:txBody>
      </p:sp>
      <p:sp>
        <p:nvSpPr>
          <p:cNvPr id="23" name="Text Placeholder 22"/>
          <p:cNvSpPr>
            <a:spLocks noGrp="1"/>
          </p:cNvSpPr>
          <p:nvPr>
            <p:ph type="body" sz="quarter" idx="10"/>
          </p:nvPr>
        </p:nvSpPr>
        <p:spPr>
          <a:xfrm>
            <a:off x="432000" y="6264000"/>
            <a:ext cx="4786313" cy="477838"/>
          </a:xfrm>
          <a:prstGeom prst="rect">
            <a:avLst/>
          </a:prstGeom>
        </p:spPr>
        <p:txBody>
          <a:bodyPr vert="horz"/>
          <a:lstStyle>
            <a:lvl1pPr marL="0" indent="0">
              <a:buNone/>
              <a:defRPr sz="1600" b="0" i="0" cap="all" baseline="0">
                <a:solidFill>
                  <a:schemeClr val="bg1">
                    <a:lumMod val="85000"/>
                  </a:schemeClr>
                </a:solidFill>
                <a:latin typeface="+mj-lt"/>
                <a:ea typeface="Source Sans Pro" panose="020B0503030403020204" pitchFamily="34" charset="0"/>
              </a:defRPr>
            </a:lvl1pPr>
            <a:lvl2pPr>
              <a:defRPr sz="2000" b="1" i="0" baseline="0">
                <a:solidFill>
                  <a:schemeClr val="bg1"/>
                </a:solidFill>
                <a:latin typeface="Arial"/>
              </a:defRPr>
            </a:lvl2pPr>
            <a:lvl3pPr>
              <a:defRPr sz="2000" b="1" i="0" baseline="0">
                <a:solidFill>
                  <a:schemeClr val="bg1"/>
                </a:solidFill>
                <a:latin typeface="Arial"/>
              </a:defRPr>
            </a:lvl3pPr>
            <a:lvl4pPr>
              <a:defRPr sz="2000" b="1" i="0" baseline="0">
                <a:solidFill>
                  <a:schemeClr val="bg1"/>
                </a:solidFill>
                <a:latin typeface="Arial"/>
              </a:defRPr>
            </a:lvl4pPr>
            <a:lvl5pPr>
              <a:defRPr sz="2000" b="1" i="0" baseline="0">
                <a:solidFill>
                  <a:schemeClr val="bg1"/>
                </a:solidFill>
                <a:latin typeface="Arial"/>
              </a:defRPr>
            </a:lvl5pPr>
          </a:lstStyle>
          <a:p>
            <a:pPr lvl="0"/>
            <a:r>
              <a:rPr lang="en-AU" dirty="0"/>
              <a:t>Click to edit Master text styles</a:t>
            </a:r>
            <a:endParaRPr lang="en-US" dirty="0"/>
          </a:p>
        </p:txBody>
      </p:sp>
    </p:spTree>
    <p:extLst>
      <p:ext uri="{BB962C8B-B14F-4D97-AF65-F5344CB8AC3E}">
        <p14:creationId xmlns:p14="http://schemas.microsoft.com/office/powerpoint/2010/main" val="17550625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Regular - Image">
    <p:spTree>
      <p:nvGrpSpPr>
        <p:cNvPr id="1" name=""/>
        <p:cNvGrpSpPr/>
        <p:nvPr/>
      </p:nvGrpSpPr>
      <p:grpSpPr>
        <a:xfrm>
          <a:off x="0" y="0"/>
          <a:ext cx="0" cy="0"/>
          <a:chOff x="0" y="0"/>
          <a:chExt cx="0" cy="0"/>
        </a:xfrm>
      </p:grpSpPr>
      <p:sp>
        <p:nvSpPr>
          <p:cNvPr id="4" name="Date Placeholder 3"/>
          <p:cNvSpPr>
            <a:spLocks noGrp="1"/>
          </p:cNvSpPr>
          <p:nvPr>
            <p:ph type="dt" sz="half" idx="10"/>
          </p:nvPr>
        </p:nvSpPr>
        <p:spPr>
          <a:xfrm>
            <a:off x="6273800" y="8070850"/>
            <a:ext cx="2133600" cy="365125"/>
          </a:xfrm>
          <a:prstGeom prst="rect">
            <a:avLst/>
          </a:prstGeom>
        </p:spPr>
        <p:txBody>
          <a:bodyPr/>
          <a:lstStyle/>
          <a:p>
            <a:fld id="{294698A7-0DBB-6B4E-B0F1-0E29851465A0}" type="datetimeFigureOut">
              <a:rPr lang="en-US" smtClean="0"/>
              <a:t>11/3/2021</a:t>
            </a:fld>
            <a:endParaRPr lang="en-US"/>
          </a:p>
        </p:txBody>
      </p:sp>
      <p:sp>
        <p:nvSpPr>
          <p:cNvPr id="11" name="Text Placeholder 22"/>
          <p:cNvSpPr>
            <a:spLocks noGrp="1"/>
          </p:cNvSpPr>
          <p:nvPr>
            <p:ph type="body" sz="quarter" idx="11"/>
          </p:nvPr>
        </p:nvSpPr>
        <p:spPr>
          <a:xfrm>
            <a:off x="415925" y="6309360"/>
            <a:ext cx="4786313" cy="477838"/>
          </a:xfrm>
          <a:prstGeom prst="rect">
            <a:avLst/>
          </a:prstGeom>
        </p:spPr>
        <p:txBody>
          <a:bodyPr vert="horz"/>
          <a:lstStyle>
            <a:lvl1pPr marL="0" indent="0">
              <a:buNone/>
              <a:defRPr sz="1600" b="0" i="0" cap="all" baseline="0">
                <a:solidFill>
                  <a:schemeClr val="bg1">
                    <a:lumMod val="85000"/>
                  </a:schemeClr>
                </a:solidFill>
                <a:latin typeface="+mj-lt"/>
                <a:ea typeface="Source Sans Pro" panose="020B0503030403020204" pitchFamily="34" charset="0"/>
              </a:defRPr>
            </a:lvl1pPr>
            <a:lvl2pPr>
              <a:defRPr sz="2000" b="1" i="0" baseline="0">
                <a:solidFill>
                  <a:schemeClr val="bg1"/>
                </a:solidFill>
                <a:latin typeface="Arial"/>
              </a:defRPr>
            </a:lvl2pPr>
            <a:lvl3pPr>
              <a:defRPr sz="2000" b="1" i="0" baseline="0">
                <a:solidFill>
                  <a:schemeClr val="bg1"/>
                </a:solidFill>
                <a:latin typeface="Arial"/>
              </a:defRPr>
            </a:lvl3pPr>
            <a:lvl4pPr>
              <a:defRPr sz="2000" b="1" i="0" baseline="0">
                <a:solidFill>
                  <a:schemeClr val="bg1"/>
                </a:solidFill>
                <a:latin typeface="Arial"/>
              </a:defRPr>
            </a:lvl4pPr>
            <a:lvl5pPr>
              <a:defRPr sz="2000" b="1" i="0" baseline="0">
                <a:solidFill>
                  <a:schemeClr val="bg1"/>
                </a:solidFill>
                <a:latin typeface="Arial"/>
              </a:defRPr>
            </a:lvl5pPr>
          </a:lstStyle>
          <a:p>
            <a:pPr lvl="0"/>
            <a:r>
              <a:rPr lang="en-AU" dirty="0"/>
              <a:t>Click to edit Master text styles</a:t>
            </a:r>
            <a:endParaRPr lang="en-US" dirty="0"/>
          </a:p>
        </p:txBody>
      </p:sp>
    </p:spTree>
    <p:extLst>
      <p:ext uri="{BB962C8B-B14F-4D97-AF65-F5344CB8AC3E}">
        <p14:creationId xmlns:p14="http://schemas.microsoft.com/office/powerpoint/2010/main" val="42754605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userDrawn="1">
  <p:cSld name="Title Slide - Use">
    <p:spTree>
      <p:nvGrpSpPr>
        <p:cNvPr id="1" name=""/>
        <p:cNvGrpSpPr/>
        <p:nvPr/>
      </p:nvGrpSpPr>
      <p:grpSpPr>
        <a:xfrm>
          <a:off x="0" y="0"/>
          <a:ext cx="0" cy="0"/>
          <a:chOff x="0" y="0"/>
          <a:chExt cx="0" cy="0"/>
        </a:xfrm>
      </p:grpSpPr>
      <p:sp>
        <p:nvSpPr>
          <p:cNvPr id="2" name="Title 1"/>
          <p:cNvSpPr>
            <a:spLocks noGrp="1"/>
          </p:cNvSpPr>
          <p:nvPr>
            <p:ph type="ctrTitle"/>
          </p:nvPr>
        </p:nvSpPr>
        <p:spPr>
          <a:xfrm>
            <a:off x="3586480" y="2722880"/>
            <a:ext cx="4871720" cy="816610"/>
          </a:xfrm>
          <a:prstGeom prst="rect">
            <a:avLst/>
          </a:prstGeom>
        </p:spPr>
        <p:txBody>
          <a:bodyPr lIns="0"/>
          <a:lstStyle>
            <a:lvl1pPr algn="l">
              <a:defRPr sz="2800" b="0" i="0" cap="all" baseline="0">
                <a:solidFill>
                  <a:srgbClr val="6E920B"/>
                </a:solidFill>
                <a:latin typeface="+mj-lt"/>
                <a:ea typeface="Source Sans Pro" panose="020B0503030403020204" pitchFamily="34" charset="0"/>
              </a:defRPr>
            </a:lvl1pPr>
          </a:lstStyle>
          <a:p>
            <a:r>
              <a:rPr lang="en-AU" dirty="0"/>
              <a:t>Click to edit Master title style</a:t>
            </a:r>
            <a:endParaRPr lang="en-US" dirty="0"/>
          </a:p>
        </p:txBody>
      </p:sp>
      <p:sp>
        <p:nvSpPr>
          <p:cNvPr id="3" name="Subtitle 2"/>
          <p:cNvSpPr>
            <a:spLocks noGrp="1"/>
          </p:cNvSpPr>
          <p:nvPr>
            <p:ph type="subTitle" idx="1"/>
          </p:nvPr>
        </p:nvSpPr>
        <p:spPr>
          <a:xfrm>
            <a:off x="3586480" y="3921760"/>
            <a:ext cx="4871720" cy="1066800"/>
          </a:xfrm>
          <a:prstGeom prst="rect">
            <a:avLst/>
          </a:prstGeom>
        </p:spPr>
        <p:txBody>
          <a:bodyPr lIns="0"/>
          <a:lstStyle>
            <a:lvl1pPr marL="0" indent="0" algn="l">
              <a:buNone/>
              <a:defRPr sz="1800" b="0" i="0" baseline="0">
                <a:solidFill>
                  <a:srgbClr val="A7CC41"/>
                </a:solidFill>
                <a:latin typeface="+mj-lt"/>
                <a:ea typeface="Source Sans Pro" panose="020B0503030403020204" pitchFamily="34" charset="0"/>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dirty="0"/>
              <a:t>Click to edit Master subtitle style</a:t>
            </a:r>
            <a:endParaRPr lang="en-US" dirty="0"/>
          </a:p>
        </p:txBody>
      </p:sp>
    </p:spTree>
    <p:extLst>
      <p:ext uri="{BB962C8B-B14F-4D97-AF65-F5344CB8AC3E}">
        <p14:creationId xmlns:p14="http://schemas.microsoft.com/office/powerpoint/2010/main" val="222721866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4" Type="http://schemas.openxmlformats.org/officeDocument/2006/relationships/image" Target="../media/image1.png"/></Relationships>
</file>

<file path=ppt/slideMasters/_rels/slideMaster2.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slideLayout" Target="../slideLayouts/slideLayout4.xml"/><Relationship Id="rId1" Type="http://schemas.openxmlformats.org/officeDocument/2006/relationships/slideLayout" Target="../slideLayouts/slideLayout3.xml"/><Relationship Id="rId5" Type="http://schemas.openxmlformats.org/officeDocument/2006/relationships/image" Target="../media/image1.png"/><Relationship Id="rId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6" name="Title Placeholder 5"/>
          <p:cNvSpPr>
            <a:spLocks noGrp="1"/>
          </p:cNvSpPr>
          <p:nvPr>
            <p:ph type="title"/>
          </p:nvPr>
        </p:nvSpPr>
        <p:spPr>
          <a:xfrm>
            <a:off x="439180" y="2128022"/>
            <a:ext cx="7886700" cy="1325563"/>
          </a:xfrm>
          <a:prstGeom prst="rect">
            <a:avLst/>
          </a:prstGeom>
        </p:spPr>
        <p:txBody>
          <a:bodyPr vert="horz" lIns="91440" tIns="45720" rIns="91440" bIns="45720" rtlCol="0" anchor="ctr">
            <a:normAutofit/>
          </a:bodyPr>
          <a:lstStyle/>
          <a:p>
            <a:r>
              <a:rPr lang="en-US" dirty="0"/>
              <a:t>Click to edit Master title style</a:t>
            </a:r>
            <a:endParaRPr lang="en-NZ" dirty="0"/>
          </a:p>
        </p:txBody>
      </p:sp>
      <p:sp>
        <p:nvSpPr>
          <p:cNvPr id="5" name="Rectangle 4"/>
          <p:cNvSpPr/>
          <p:nvPr userDrawn="1"/>
        </p:nvSpPr>
        <p:spPr>
          <a:xfrm>
            <a:off x="0" y="5997147"/>
            <a:ext cx="9144000" cy="860854"/>
          </a:xfrm>
          <a:prstGeom prst="rect">
            <a:avLst/>
          </a:prstGeom>
          <a:solidFill>
            <a:srgbClr val="4B962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pic>
        <p:nvPicPr>
          <p:cNvPr id="7" name="Picture 6" descr="A picture containing text, clipart&#10;&#10;Description automatically generated">
            <a:extLst>
              <a:ext uri="{FF2B5EF4-FFF2-40B4-BE49-F238E27FC236}">
                <a16:creationId xmlns:a16="http://schemas.microsoft.com/office/drawing/2014/main" id="{71E6BA63-A330-4369-B131-0C2CDEB10375}"/>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0" y="18658"/>
            <a:ext cx="9144000" cy="1344039"/>
          </a:xfrm>
          <a:prstGeom prst="rect">
            <a:avLst/>
          </a:prstGeom>
        </p:spPr>
      </p:pic>
    </p:spTree>
    <p:extLst>
      <p:ext uri="{BB962C8B-B14F-4D97-AF65-F5344CB8AC3E}">
        <p14:creationId xmlns:p14="http://schemas.microsoft.com/office/powerpoint/2010/main" val="3496772839"/>
      </p:ext>
    </p:extLst>
  </p:cSld>
  <p:clrMap bg1="lt1" tx1="dk1" bg2="lt2" tx2="dk2" accent1="accent1" accent2="accent2" accent3="accent3" accent4="accent4" accent5="accent5" accent6="accent6" hlink="hlink" folHlink="folHlink"/>
  <p:sldLayoutIdLst>
    <p:sldLayoutId id="2147483656" r:id="rId1"/>
    <p:sldLayoutId id="2147483655" r:id="rId2"/>
  </p:sldLayoutIdLst>
  <p:txStyles>
    <p:titleStyle>
      <a:lvl1pPr algn="ctr" defTabSz="457200" rtl="0" eaLnBrk="1" latinLnBrk="0" hangingPunct="1">
        <a:spcBef>
          <a:spcPct val="0"/>
        </a:spcBef>
        <a:buNone/>
        <a:defRPr sz="4400" b="0" i="0" u="none" kern="1200">
          <a:solidFill>
            <a:srgbClr val="6E920B"/>
          </a:solidFill>
          <a:latin typeface="+mj-lt"/>
          <a:ea typeface="Source Sans Pro" panose="020B0503030403020204" pitchFamily="34" charset="0"/>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4" name="Rectangle 3"/>
          <p:cNvSpPr/>
          <p:nvPr userDrawn="1"/>
        </p:nvSpPr>
        <p:spPr>
          <a:xfrm>
            <a:off x="0" y="5857591"/>
            <a:ext cx="5785730" cy="1000410"/>
          </a:xfrm>
          <a:prstGeom prst="rect">
            <a:avLst/>
          </a:prstGeom>
          <a:solidFill>
            <a:srgbClr val="4B962B"/>
          </a:solidFill>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pic>
        <p:nvPicPr>
          <p:cNvPr id="5" name="Picture 4" descr="A picture containing text, clipart&#10;&#10;Description automatically generated">
            <a:extLst>
              <a:ext uri="{FF2B5EF4-FFF2-40B4-BE49-F238E27FC236}">
                <a16:creationId xmlns:a16="http://schemas.microsoft.com/office/drawing/2014/main" id="{19B818E8-68DC-4E73-919C-C61239737105}"/>
              </a:ext>
            </a:extLst>
          </p:cNvPr>
          <p:cNvPicPr>
            <a:picLocks noChangeAspect="1"/>
          </p:cNvPicPr>
          <p:nvPr userDrawn="1"/>
        </p:nvPicPr>
        <p:blipFill>
          <a:blip r:embed="rId5"/>
          <a:stretch>
            <a:fillRect/>
          </a:stretch>
        </p:blipFill>
        <p:spPr>
          <a:xfrm>
            <a:off x="5785730" y="6357796"/>
            <a:ext cx="3286708" cy="483100"/>
          </a:xfrm>
          <a:prstGeom prst="rect">
            <a:avLst/>
          </a:prstGeom>
        </p:spPr>
      </p:pic>
    </p:spTree>
    <p:extLst>
      <p:ext uri="{BB962C8B-B14F-4D97-AF65-F5344CB8AC3E}">
        <p14:creationId xmlns:p14="http://schemas.microsoft.com/office/powerpoint/2010/main" val="3008207245"/>
      </p:ext>
    </p:extLst>
  </p:cSld>
  <p:clrMap bg1="lt1" tx1="dk1" bg2="lt2" tx2="dk2" accent1="accent1" accent2="accent2" accent3="accent3" accent4="accent4" accent5="accent5" accent6="accent6" hlink="hlink" folHlink="folHlink"/>
  <p:sldLayoutIdLst>
    <p:sldLayoutId id="2147483651" r:id="rId1"/>
    <p:sldLayoutId id="2147483652" r:id="rId2"/>
    <p:sldLayoutId id="2147483657" r:id="rId3"/>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7.xml"/><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8.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8.png"/><Relationship Id="rId4"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1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9.jpg"/><Relationship Id="rId1" Type="http://schemas.openxmlformats.org/officeDocument/2006/relationships/slideLayout" Target="../slideLayouts/slideLayout5.xml"/></Relationships>
</file>

<file path=ppt/slides/_rels/slide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3" Type="http://schemas.openxmlformats.org/officeDocument/2006/relationships/hyperlink" Target="http://www.ehinz.ac.nz/" TargetMode="External"/><Relationship Id="rId2" Type="http://schemas.openxmlformats.org/officeDocument/2006/relationships/notesSlide" Target="../notesSlides/notesSlide10.xml"/><Relationship Id="rId1" Type="http://schemas.openxmlformats.org/officeDocument/2006/relationships/slideLayout" Target="../slideLayouts/slideLayout3.xml"/><Relationship Id="rId4" Type="http://schemas.openxmlformats.org/officeDocument/2006/relationships/hyperlink" Target="http://www.ehinz.ac.nz/indicators/population-vulnerability/social-vulnerability-to-natural-hazards/"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3" Type="http://schemas.openxmlformats.org/officeDocument/2006/relationships/hyperlink" Target="https://healthspace.ac.nz/" TargetMode="External"/><Relationship Id="rId2" Type="http://schemas.openxmlformats.org/officeDocument/2006/relationships/hyperlink" Target="https://healthspace.ac.nz/health-topics/environmental-health/" TargetMode="Externa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hyperlink" Target="https://www.ehinz.ac.nz/" TargetMode="External"/><Relationship Id="rId4" Type="http://schemas.openxmlformats.org/officeDocument/2006/relationships/hyperlink" Target="https://dashboards.instantatlas.com/viewer/report?appid=97c97914d34c4ae69bd628541f96b22f" TargetMode="External"/></Relationships>
</file>

<file path=ppt/slides/_rels/slide2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4.png"/><Relationship Id="rId1" Type="http://schemas.openxmlformats.org/officeDocument/2006/relationships/slideLayout" Target="../slideLayouts/slideLayout3.xml"/></Relationships>
</file>

<file path=ppt/slides/_rels/slide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2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6.gif"/><Relationship Id="rId1" Type="http://schemas.openxmlformats.org/officeDocument/2006/relationships/slideLayout" Target="../slideLayouts/slideLayout5.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png"/><Relationship Id="rId5" Type="http://schemas.openxmlformats.org/officeDocument/2006/relationships/image" Target="../media/image18.png"/><Relationship Id="rId4" Type="http://schemas.openxmlformats.org/officeDocument/2006/relationships/image" Target="../media/image17.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video" Target="../media/media2.mp4"/><Relationship Id="rId1" Type="http://schemas.microsoft.com/office/2007/relationships/media" Target="../media/media2.mp4"/><Relationship Id="rId6" Type="http://schemas.openxmlformats.org/officeDocument/2006/relationships/image" Target="../media/image4.png"/><Relationship Id="rId5" Type="http://schemas.openxmlformats.org/officeDocument/2006/relationships/image" Target="../media/image20.png"/><Relationship Id="rId4" Type="http://schemas.openxmlformats.org/officeDocument/2006/relationships/image" Target="../media/image19.png"/></Relationships>
</file>

<file path=ppt/slides/_rels/slide31.xml.rels><?xml version="1.0" encoding="UTF-8" standalone="yes"?>
<Relationships xmlns="http://schemas.openxmlformats.org/package/2006/relationships"><Relationship Id="rId8" Type="http://schemas.openxmlformats.org/officeDocument/2006/relationships/image" Target="../media/image26.svg"/><Relationship Id="rId13" Type="http://schemas.openxmlformats.org/officeDocument/2006/relationships/image" Target="../media/image31.png"/><Relationship Id="rId3" Type="http://schemas.openxmlformats.org/officeDocument/2006/relationships/image" Target="../media/image21.png"/><Relationship Id="rId7" Type="http://schemas.openxmlformats.org/officeDocument/2006/relationships/image" Target="../media/image25.png"/><Relationship Id="rId12" Type="http://schemas.openxmlformats.org/officeDocument/2006/relationships/image" Target="../media/image30.png"/><Relationship Id="rId2" Type="http://schemas.openxmlformats.org/officeDocument/2006/relationships/notesSlide" Target="../notesSlides/notesSlide12.xml"/><Relationship Id="rId16"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image" Target="../media/image24.png"/><Relationship Id="rId11" Type="http://schemas.openxmlformats.org/officeDocument/2006/relationships/image" Target="../media/image29.svg"/><Relationship Id="rId5" Type="http://schemas.openxmlformats.org/officeDocument/2006/relationships/image" Target="../media/image23.svg"/><Relationship Id="rId15" Type="http://schemas.openxmlformats.org/officeDocument/2006/relationships/image" Target="../media/image3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 Id="rId14" Type="http://schemas.openxmlformats.org/officeDocument/2006/relationships/image" Target="../media/image32.svg"/></Relationships>
</file>

<file path=ppt/slides/_rels/slide32.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3.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35.svg"/></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34.xml.rels><?xml version="1.0" encoding="UTF-8" standalone="yes"?>
<Relationships xmlns="http://schemas.openxmlformats.org/package/2006/relationships"><Relationship Id="rId8" Type="http://schemas.openxmlformats.org/officeDocument/2006/relationships/image" Target="../media/image41.svg"/><Relationship Id="rId13" Type="http://schemas.openxmlformats.org/officeDocument/2006/relationships/image" Target="../media/image4.png"/><Relationship Id="rId3" Type="http://schemas.openxmlformats.org/officeDocument/2006/relationships/image" Target="../media/image36.png"/><Relationship Id="rId7" Type="http://schemas.openxmlformats.org/officeDocument/2006/relationships/image" Target="../media/image40.png"/><Relationship Id="rId12" Type="http://schemas.openxmlformats.org/officeDocument/2006/relationships/image" Target="../media/image45.svg"/><Relationship Id="rId2" Type="http://schemas.openxmlformats.org/officeDocument/2006/relationships/notesSlide" Target="../notesSlides/notesSlide14.xml"/><Relationship Id="rId1" Type="http://schemas.openxmlformats.org/officeDocument/2006/relationships/slideLayout" Target="../slideLayouts/slideLayout3.xml"/><Relationship Id="rId6" Type="http://schemas.openxmlformats.org/officeDocument/2006/relationships/image" Target="../media/image39.svg"/><Relationship Id="rId11" Type="http://schemas.openxmlformats.org/officeDocument/2006/relationships/image" Target="../media/image44.png"/><Relationship Id="rId5" Type="http://schemas.openxmlformats.org/officeDocument/2006/relationships/image" Target="../media/image38.png"/><Relationship Id="rId10" Type="http://schemas.openxmlformats.org/officeDocument/2006/relationships/image" Target="../media/image43.svg"/><Relationship Id="rId4" Type="http://schemas.openxmlformats.org/officeDocument/2006/relationships/image" Target="../media/image37.svg"/><Relationship Id="rId9" Type="http://schemas.openxmlformats.org/officeDocument/2006/relationships/image" Target="../media/image42.png"/></Relationships>
</file>

<file path=ppt/slides/_rels/slide35.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5.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48.png"/><Relationship Id="rId4" Type="http://schemas.openxmlformats.org/officeDocument/2006/relationships/image" Target="../media/image47.png"/></Relationships>
</file>

<file path=ppt/slides/_rels/slide36.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16.xml"/><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51.png"/><Relationship Id="rId4" Type="http://schemas.openxmlformats.org/officeDocument/2006/relationships/image" Target="../media/image50.png"/></Relationships>
</file>

<file path=ppt/slides/_rels/slide37.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7.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47.png"/></Relationships>
</file>

<file path=ppt/slides/_rels/slide38.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1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3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image" Target="../media/image53.jpe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56.JPG"/><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4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3.xml"/><Relationship Id="rId6" Type="http://schemas.openxmlformats.org/officeDocument/2006/relationships/image" Target="../media/image4.png"/><Relationship Id="rId5" Type="http://schemas.openxmlformats.org/officeDocument/2006/relationships/image" Target="../media/image64.jpeg"/><Relationship Id="rId4" Type="http://schemas.openxmlformats.org/officeDocument/2006/relationships/image" Target="../media/image63.jpeg"/></Relationships>
</file>

<file path=ppt/slides/_rels/slide45.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4.png"/><Relationship Id="rId1" Type="http://schemas.openxmlformats.org/officeDocument/2006/relationships/slideLayout" Target="../slideLayouts/slideLayout3.xml"/><Relationship Id="rId4" Type="http://schemas.openxmlformats.org/officeDocument/2006/relationships/image" Target="../media/image66.jpeg"/></Relationships>
</file>

<file path=ppt/slides/_rels/slide46.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image" Target="../media/image67.png"/><Relationship Id="rId1" Type="http://schemas.openxmlformats.org/officeDocument/2006/relationships/slideLayout" Target="../slideLayouts/slideLayout2.xml"/><Relationship Id="rId5" Type="http://schemas.openxmlformats.org/officeDocument/2006/relationships/image" Target="../media/image4.png"/><Relationship Id="rId4" Type="http://schemas.openxmlformats.org/officeDocument/2006/relationships/image" Target="../media/image69.png"/></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0.png"/><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71.pn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5.xml"/></Relationships>
</file>

<file path=ppt/slides/_rels/slide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73.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3.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2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54.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notesSlide" Target="../notesSlides/notesSlide21.xml"/><Relationship Id="rId1" Type="http://schemas.openxmlformats.org/officeDocument/2006/relationships/slideLayout" Target="../slideLayouts/slideLayout4.xml"/><Relationship Id="rId5" Type="http://schemas.openxmlformats.org/officeDocument/2006/relationships/image" Target="../media/image4.png"/><Relationship Id="rId4" Type="http://schemas.openxmlformats.org/officeDocument/2006/relationships/image" Target="../media/image76.png"/></Relationships>
</file>

<file path=ppt/slides/_rels/slide55.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22.xml"/><Relationship Id="rId1" Type="http://schemas.openxmlformats.org/officeDocument/2006/relationships/slideLayout" Target="../slideLayouts/slideLayout4.xml"/><Relationship Id="rId4" Type="http://schemas.openxmlformats.org/officeDocument/2006/relationships/image" Target="../media/image4.png"/></Relationships>
</file>

<file path=ppt/slides/_rels/slide5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3.xml"/><Relationship Id="rId1" Type="http://schemas.openxmlformats.org/officeDocument/2006/relationships/slideLayout" Target="../slideLayouts/slideLayout4.xml"/></Relationships>
</file>

<file path=ppt/slides/_rels/slide57.xml.rels><?xml version="1.0" encoding="UTF-8" standalone="yes"?>
<Relationships xmlns="http://schemas.openxmlformats.org/package/2006/relationships"><Relationship Id="rId3" Type="http://schemas.openxmlformats.org/officeDocument/2006/relationships/hyperlink" Target="mailto:Lkelly1@massey.ac.nz" TargetMode="External"/><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hyperlink" Target="mailto:ehinz@massey.ac.nz" TargetMode="External"/></Relationships>
</file>

<file path=ppt/slides/_rels/slide5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notesSlide" Target="../notesSlides/notesSlide25.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9.xml.rels><?xml version="1.0" encoding="UTF-8" standalone="yes"?>
<Relationships xmlns="http://schemas.openxmlformats.org/package/2006/relationships"><Relationship Id="rId3" Type="http://schemas.openxmlformats.org/officeDocument/2006/relationships/image" Target="../media/image79.tmp"/><Relationship Id="rId2" Type="http://schemas.openxmlformats.org/officeDocument/2006/relationships/notesSlide" Target="../notesSlides/notesSlide26.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80.tmp"/></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4.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27.xml"/><Relationship Id="rId1" Type="http://schemas.openxmlformats.org/officeDocument/2006/relationships/slideLayout" Target="../slideLayouts/slideLayout3.xml"/><Relationship Id="rId5" Type="http://schemas.openxmlformats.org/officeDocument/2006/relationships/image" Target="../media/image4.png"/><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png"/><Relationship Id="rId2" Type="http://schemas.openxmlformats.org/officeDocument/2006/relationships/notesSlide" Target="../notesSlides/notesSlide28.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2.xml.rels><?xml version="1.0" encoding="UTF-8" standalone="yes"?>
<Relationships xmlns="http://schemas.openxmlformats.org/package/2006/relationships"><Relationship Id="rId3" Type="http://schemas.openxmlformats.org/officeDocument/2006/relationships/hyperlink" Target="mailto:Lkelly1@massey.ac.nz" TargetMode="External"/><Relationship Id="rId2" Type="http://schemas.openxmlformats.org/officeDocument/2006/relationships/notesSlide" Target="../notesSlides/notesSlide29.xml"/><Relationship Id="rId1" Type="http://schemas.openxmlformats.org/officeDocument/2006/relationships/slideLayout" Target="../slideLayouts/slideLayout1.xml"/><Relationship Id="rId4" Type="http://schemas.openxmlformats.org/officeDocument/2006/relationships/hyperlink" Target="mailto:ehinz@massey.ac.nz" TargetMode="Externa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5.xml"/></Relationships>
</file>

<file path=ppt/slides/_rels/slide64.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notesSlide" Target="../notesSlides/notesSlide30.xml"/><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3.xml"/></Relationships>
</file>

<file path=ppt/slides/_rels/slide66.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85.jpg"/><Relationship Id="rId1" Type="http://schemas.openxmlformats.org/officeDocument/2006/relationships/slideLayout" Target="../slideLayouts/slideLayout3.xml"/><Relationship Id="rId4" Type="http://schemas.openxmlformats.org/officeDocument/2006/relationships/image" Target="../media/image4.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3.xml"/></Relationships>
</file>

<file path=ppt/slides/_rels/slide68.xml.rels><?xml version="1.0" encoding="UTF-8" standalone="yes"?>
<Relationships xmlns="http://schemas.openxmlformats.org/package/2006/relationships"><Relationship Id="rId3" Type="http://schemas.openxmlformats.org/officeDocument/2006/relationships/slideLayout" Target="../slideLayouts/slideLayout5.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88.png"/><Relationship Id="rId5" Type="http://schemas.openxmlformats.org/officeDocument/2006/relationships/image" Target="../media/image87.png"/><Relationship Id="rId4" Type="http://schemas.openxmlformats.org/officeDocument/2006/relationships/notesSlide" Target="../notesSlides/notesSlide32.xml"/></Relationships>
</file>

<file path=ppt/slides/_rels/slide69.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slideLayout" Target="../slideLayouts/slideLayout3.xml"/><Relationship Id="rId7" Type="http://schemas.openxmlformats.org/officeDocument/2006/relationships/image" Target="../media/image91.png"/><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90.png"/><Relationship Id="rId11" Type="http://schemas.openxmlformats.org/officeDocument/2006/relationships/image" Target="../media/image88.png"/><Relationship Id="rId5" Type="http://schemas.openxmlformats.org/officeDocument/2006/relationships/image" Target="../media/image89.png"/><Relationship Id="rId10" Type="http://schemas.openxmlformats.org/officeDocument/2006/relationships/image" Target="../media/image94.png"/><Relationship Id="rId4" Type="http://schemas.openxmlformats.org/officeDocument/2006/relationships/notesSlide" Target="../notesSlides/notesSlide33.xml"/><Relationship Id="rId9" Type="http://schemas.openxmlformats.org/officeDocument/2006/relationships/image" Target="../media/image93.pn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4.xml"/></Relationships>
</file>

<file path=ppt/slides/_rels/slide70.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88.png"/><Relationship Id="rId5" Type="http://schemas.openxmlformats.org/officeDocument/2006/relationships/image" Target="../media/image95.png"/><Relationship Id="rId4" Type="http://schemas.openxmlformats.org/officeDocument/2006/relationships/notesSlide" Target="../notesSlides/notesSlide34.xml"/></Relationships>
</file>

<file path=ppt/slides/_rels/slide71.xml.rels><?xml version="1.0" encoding="UTF-8" standalone="yes"?>
<Relationships xmlns="http://schemas.openxmlformats.org/package/2006/relationships"><Relationship Id="rId8" Type="http://schemas.openxmlformats.org/officeDocument/2006/relationships/image" Target="../media/image88.png"/><Relationship Id="rId3" Type="http://schemas.openxmlformats.org/officeDocument/2006/relationships/slideLayout" Target="../slideLayouts/slideLayout3.xml"/><Relationship Id="rId7" Type="http://schemas.openxmlformats.org/officeDocument/2006/relationships/image" Target="../media/image98.png"/><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97.png"/><Relationship Id="rId5" Type="http://schemas.openxmlformats.org/officeDocument/2006/relationships/image" Target="../media/image96.png"/><Relationship Id="rId4" Type="http://schemas.openxmlformats.org/officeDocument/2006/relationships/notesSlide" Target="../notesSlides/notesSlide35.xml"/></Relationships>
</file>

<file path=ppt/slides/_rels/slide72.xml.rels><?xml version="1.0" encoding="UTF-8" standalone="yes"?>
<Relationships xmlns="http://schemas.openxmlformats.org/package/2006/relationships"><Relationship Id="rId3" Type="http://schemas.openxmlformats.org/officeDocument/2006/relationships/audio" Target="../media/media7.m4a"/><Relationship Id="rId7" Type="http://schemas.openxmlformats.org/officeDocument/2006/relationships/image" Target="../media/image88.png"/><Relationship Id="rId2" Type="http://schemas.microsoft.com/office/2007/relationships/media" Target="../media/media7.m4a"/><Relationship Id="rId1" Type="http://schemas.openxmlformats.org/officeDocument/2006/relationships/tags" Target="../tags/tag2.xml"/><Relationship Id="rId6" Type="http://schemas.openxmlformats.org/officeDocument/2006/relationships/image" Target="../media/image99.png"/><Relationship Id="rId5" Type="http://schemas.openxmlformats.org/officeDocument/2006/relationships/notesSlide" Target="../notesSlides/notesSlide36.xml"/><Relationship Id="rId4" Type="http://schemas.openxmlformats.org/officeDocument/2006/relationships/slideLayout" Target="../slideLayouts/slideLayout3.xml"/></Relationships>
</file>

<file path=ppt/slides/_rels/slide73.xml.rels><?xml version="1.0" encoding="UTF-8" standalone="yes"?>
<Relationships xmlns="http://schemas.openxmlformats.org/package/2006/relationships"><Relationship Id="rId3" Type="http://schemas.openxmlformats.org/officeDocument/2006/relationships/audio" Target="../media/media8.m4a"/><Relationship Id="rId7" Type="http://schemas.openxmlformats.org/officeDocument/2006/relationships/image" Target="../media/image88.png"/><Relationship Id="rId2" Type="http://schemas.microsoft.com/office/2007/relationships/media" Target="../media/media8.m4a"/><Relationship Id="rId1" Type="http://schemas.openxmlformats.org/officeDocument/2006/relationships/tags" Target="../tags/tag3.xml"/><Relationship Id="rId6" Type="http://schemas.openxmlformats.org/officeDocument/2006/relationships/image" Target="../media/image100.png"/><Relationship Id="rId5" Type="http://schemas.openxmlformats.org/officeDocument/2006/relationships/notesSlide" Target="../notesSlides/notesSlide37.xml"/><Relationship Id="rId4" Type="http://schemas.openxmlformats.org/officeDocument/2006/relationships/slideLayout" Target="../slideLayouts/slideLayout3.xml"/></Relationships>
</file>

<file path=ppt/slides/_rels/slide74.xml.rels><?xml version="1.0" encoding="UTF-8" standalone="yes"?>
<Relationships xmlns="http://schemas.openxmlformats.org/package/2006/relationships"><Relationship Id="rId8" Type="http://schemas.openxmlformats.org/officeDocument/2006/relationships/hyperlink" Target="mailto:ehinz@massey.ac.nz" TargetMode="External"/><Relationship Id="rId3" Type="http://schemas.openxmlformats.org/officeDocument/2006/relationships/slideLayout" Target="../slideLayouts/slideLayout3.xml"/><Relationship Id="rId7" Type="http://schemas.openxmlformats.org/officeDocument/2006/relationships/hyperlink" Target="mailto:t.h.marsters@massey.ac.nz" TargetMode="External"/><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hyperlink" Target="http://www.healthspace.ac.nz/" TargetMode="External"/><Relationship Id="rId5" Type="http://schemas.openxmlformats.org/officeDocument/2006/relationships/hyperlink" Target="http://www.ehinz.ac.nz/" TargetMode="External"/><Relationship Id="rId4" Type="http://schemas.openxmlformats.org/officeDocument/2006/relationships/notesSlide" Target="../notesSlides/notesSlide38.xml"/><Relationship Id="rId9" Type="http://schemas.openxmlformats.org/officeDocument/2006/relationships/image" Target="../media/image88.png"/></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3" Type="http://schemas.openxmlformats.org/officeDocument/2006/relationships/hyperlink" Target="http://www.healthspace.ac.nz/" TargetMode="External"/><Relationship Id="rId2" Type="http://schemas.openxmlformats.org/officeDocument/2006/relationships/hyperlink" Target="http://www.ehinz.ac.nz/" TargetMode="External"/><Relationship Id="rId1" Type="http://schemas.openxmlformats.org/officeDocument/2006/relationships/slideLayout" Target="../slideLayouts/slideLayout1.xml"/><Relationship Id="rId4" Type="http://schemas.openxmlformats.org/officeDocument/2006/relationships/hyperlink" Target="mailto:ehinz@massey.ac.nz"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5.xml"/><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6.xml"/><Relationship Id="rId1" Type="http://schemas.openxmlformats.org/officeDocument/2006/relationships/slideLayout" Target="../slideLayouts/slideLayout3.xml"/><Relationship Id="rId4" Type="http://schemas.openxmlformats.org/officeDocument/2006/relationships/image" Target="../media/image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010743" y="3020695"/>
            <a:ext cx="5122514" cy="816610"/>
          </a:xfrm>
        </p:spPr>
        <p:txBody>
          <a:bodyPr>
            <a:normAutofit fontScale="90000"/>
          </a:bodyPr>
          <a:lstStyle/>
          <a:p>
            <a:r>
              <a:rPr lang="en-US" sz="3200" dirty="0">
                <a:latin typeface="+mj-lt"/>
                <a:ea typeface="Source Sans Pro" panose="020B0503030403020204" pitchFamily="34" charset="0"/>
              </a:rPr>
              <a:t>Virtual Stakeholder meeting</a:t>
            </a:r>
          </a:p>
        </p:txBody>
      </p:sp>
      <p:sp>
        <p:nvSpPr>
          <p:cNvPr id="5" name="Subtitle 4">
            <a:extLst>
              <a:ext uri="{FF2B5EF4-FFF2-40B4-BE49-F238E27FC236}">
                <a16:creationId xmlns:a16="http://schemas.microsoft.com/office/drawing/2014/main" id="{AC344182-55C0-4B57-A821-BD0D6D4332D8}"/>
              </a:ext>
            </a:extLst>
          </p:cNvPr>
          <p:cNvSpPr>
            <a:spLocks noGrp="1"/>
          </p:cNvSpPr>
          <p:nvPr>
            <p:ph type="subTitle" idx="1"/>
          </p:nvPr>
        </p:nvSpPr>
        <p:spPr/>
        <p:txBody>
          <a:bodyPr/>
          <a:lstStyle/>
          <a:p>
            <a:endParaRPr lang="en-NZ"/>
          </a:p>
        </p:txBody>
      </p:sp>
    </p:spTree>
    <p:extLst>
      <p:ext uri="{BB962C8B-B14F-4D97-AF65-F5344CB8AC3E}">
        <p14:creationId xmlns:p14="http://schemas.microsoft.com/office/powerpoint/2010/main" val="310768894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1"/>
          </p:nvPr>
        </p:nvSpPr>
        <p:spPr>
          <a:xfrm>
            <a:off x="0" y="5977566"/>
            <a:ext cx="4786313" cy="477838"/>
          </a:xfrm>
        </p:spPr>
        <p:txBody>
          <a:bodyPr/>
          <a:lstStyle/>
          <a:p>
            <a:r>
              <a:rPr lang="en-NZ" altLang="zh-CN" dirty="0">
                <a:solidFill>
                  <a:schemeClr val="bg2">
                    <a:lumMod val="75000"/>
                  </a:schemeClr>
                </a:solidFill>
                <a:latin typeface="微软雅黑" panose="020B0503020204020204" charset="-122"/>
                <a:ea typeface="微软雅黑" panose="020B0503020204020204" charset="-122"/>
              </a:rPr>
              <a:t>HAZARDOUS SUBSTANCES SURVEILLANCE SYSTEM (HSSS)</a:t>
            </a:r>
            <a:endParaRPr lang="zh-CN" altLang="en-US" dirty="0">
              <a:solidFill>
                <a:schemeClr val="bg2">
                  <a:lumMod val="75000"/>
                </a:schemeClr>
              </a:solidFill>
              <a:latin typeface="微软雅黑" panose="020B0503020204020204" charset="-122"/>
              <a:ea typeface="微软雅黑" panose="020B0503020204020204" charset="-122"/>
            </a:endParaRPr>
          </a:p>
          <a:p>
            <a:endParaRPr lang="en-NZ" dirty="0"/>
          </a:p>
          <a:p>
            <a:endParaRPr lang="en-NZ" dirty="0"/>
          </a:p>
        </p:txBody>
      </p:sp>
      <p:sp>
        <p:nvSpPr>
          <p:cNvPr id="36" name="矩形 3">
            <a:extLst>
              <a:ext uri="{FF2B5EF4-FFF2-40B4-BE49-F238E27FC236}">
                <a16:creationId xmlns:a16="http://schemas.microsoft.com/office/drawing/2014/main" id="{5480E99B-D6A3-47AC-B162-A05FACAD0778}"/>
              </a:ext>
            </a:extLst>
          </p:cNvPr>
          <p:cNvSpPr/>
          <p:nvPr/>
        </p:nvSpPr>
        <p:spPr>
          <a:xfrm>
            <a:off x="2784785" y="2568305"/>
            <a:ext cx="3386863" cy="584775"/>
          </a:xfrm>
          <a:prstGeom prst="rect">
            <a:avLst/>
          </a:prstGeom>
        </p:spPr>
        <p:txBody>
          <a:bodyPr wrap="square">
            <a:spAutoFit/>
          </a:bodyPr>
          <a:lstStyle/>
          <a:p>
            <a:r>
              <a:rPr lang="en-NZ" altLang="zh-CN" sz="3200" b="1" dirty="0">
                <a:solidFill>
                  <a:schemeClr val="accent1">
                    <a:lumMod val="50000"/>
                  </a:schemeClr>
                </a:solidFill>
                <a:latin typeface="字魂105号-简雅黑" panose="00000500000000000000" pitchFamily="2" charset="-122"/>
                <a:ea typeface="字魂105号-简雅黑" panose="00000500000000000000" pitchFamily="2" charset="-122"/>
              </a:rPr>
              <a:t>Future plans</a:t>
            </a:r>
            <a:endParaRPr lang="zh-CN" altLang="en-US" sz="3200" b="1" dirty="0">
              <a:solidFill>
                <a:schemeClr val="accent1">
                  <a:lumMod val="50000"/>
                </a:schemeClr>
              </a:solidFill>
              <a:latin typeface="字魂105号-简雅黑" panose="00000500000000000000" pitchFamily="2" charset="-122"/>
              <a:ea typeface="字魂105号-简雅黑" panose="00000500000000000000" pitchFamily="2" charset="-122"/>
            </a:endParaRPr>
          </a:p>
        </p:txBody>
      </p:sp>
      <p:sp>
        <p:nvSpPr>
          <p:cNvPr id="37" name="Freeform 90">
            <a:extLst>
              <a:ext uri="{FF2B5EF4-FFF2-40B4-BE49-F238E27FC236}">
                <a16:creationId xmlns:a16="http://schemas.microsoft.com/office/drawing/2014/main" id="{BD6DF583-7ADE-48F4-AC63-AF4CE78CE95E}"/>
              </a:ext>
            </a:extLst>
          </p:cNvPr>
          <p:cNvSpPr>
            <a:spLocks noEditPoints="1"/>
          </p:cNvSpPr>
          <p:nvPr/>
        </p:nvSpPr>
        <p:spPr bwMode="auto">
          <a:xfrm>
            <a:off x="2473309" y="799448"/>
            <a:ext cx="3530600" cy="4081463"/>
          </a:xfrm>
          <a:custGeom>
            <a:avLst/>
            <a:gdLst>
              <a:gd name="T0" fmla="*/ 1112 w 2224"/>
              <a:gd name="T1" fmla="*/ 2571 h 2571"/>
              <a:gd name="T2" fmla="*/ 0 w 2224"/>
              <a:gd name="T3" fmla="*/ 1928 h 2571"/>
              <a:gd name="T4" fmla="*/ 0 w 2224"/>
              <a:gd name="T5" fmla="*/ 643 h 2571"/>
              <a:gd name="T6" fmla="*/ 1112 w 2224"/>
              <a:gd name="T7" fmla="*/ 0 h 2571"/>
              <a:gd name="T8" fmla="*/ 2224 w 2224"/>
              <a:gd name="T9" fmla="*/ 643 h 2571"/>
              <a:gd name="T10" fmla="*/ 2224 w 2224"/>
              <a:gd name="T11" fmla="*/ 1928 h 2571"/>
              <a:gd name="T12" fmla="*/ 1112 w 2224"/>
              <a:gd name="T13" fmla="*/ 2571 h 2571"/>
              <a:gd name="T14" fmla="*/ 58 w 2224"/>
              <a:gd name="T15" fmla="*/ 1904 h 2571"/>
              <a:gd name="T16" fmla="*/ 1112 w 2224"/>
              <a:gd name="T17" fmla="*/ 2523 h 2571"/>
              <a:gd name="T18" fmla="*/ 2195 w 2224"/>
              <a:gd name="T19" fmla="*/ 1904 h 2571"/>
              <a:gd name="T20" fmla="*/ 2195 w 2224"/>
              <a:gd name="T21" fmla="*/ 667 h 2571"/>
              <a:gd name="T22" fmla="*/ 1128 w 2224"/>
              <a:gd name="T23" fmla="*/ 48 h 2571"/>
              <a:gd name="T24" fmla="*/ 58 w 2224"/>
              <a:gd name="T25" fmla="*/ 667 h 2571"/>
              <a:gd name="T26" fmla="*/ 58 w 2224"/>
              <a:gd name="T27" fmla="*/ 1904 h 2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4" h="2571">
                <a:moveTo>
                  <a:pt x="1112" y="2571"/>
                </a:moveTo>
                <a:lnTo>
                  <a:pt x="0" y="1928"/>
                </a:lnTo>
                <a:lnTo>
                  <a:pt x="0" y="643"/>
                </a:lnTo>
                <a:lnTo>
                  <a:pt x="1112" y="0"/>
                </a:lnTo>
                <a:lnTo>
                  <a:pt x="2224" y="643"/>
                </a:lnTo>
                <a:lnTo>
                  <a:pt x="2224" y="1928"/>
                </a:lnTo>
                <a:lnTo>
                  <a:pt x="1112" y="2571"/>
                </a:lnTo>
                <a:close/>
                <a:moveTo>
                  <a:pt x="58" y="1904"/>
                </a:moveTo>
                <a:lnTo>
                  <a:pt x="1112" y="2523"/>
                </a:lnTo>
                <a:lnTo>
                  <a:pt x="2195" y="1904"/>
                </a:lnTo>
                <a:lnTo>
                  <a:pt x="2195" y="667"/>
                </a:lnTo>
                <a:lnTo>
                  <a:pt x="1128" y="48"/>
                </a:lnTo>
                <a:lnTo>
                  <a:pt x="58" y="667"/>
                </a:lnTo>
                <a:lnTo>
                  <a:pt x="58" y="1904"/>
                </a:lnTo>
                <a:close/>
              </a:path>
            </a:pathLst>
          </a:custGeom>
          <a:solidFill>
            <a:schemeClr val="accent2">
              <a:lumMod val="9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sp>
        <p:nvSpPr>
          <p:cNvPr id="38" name="Oval 167">
            <a:extLst>
              <a:ext uri="{FF2B5EF4-FFF2-40B4-BE49-F238E27FC236}">
                <a16:creationId xmlns:a16="http://schemas.microsoft.com/office/drawing/2014/main" id="{6FC0FDEA-D33C-49FE-87C2-B686AD274515}"/>
              </a:ext>
            </a:extLst>
          </p:cNvPr>
          <p:cNvSpPr>
            <a:spLocks noChangeArrowheads="1"/>
          </p:cNvSpPr>
          <p:nvPr/>
        </p:nvSpPr>
        <p:spPr bwMode="auto">
          <a:xfrm>
            <a:off x="1362059" y="109688"/>
            <a:ext cx="5753100" cy="5753100"/>
          </a:xfrm>
          <a:prstGeom prst="ellipse">
            <a:avLst/>
          </a:prstGeom>
          <a:noFill/>
          <a:ln w="66675" cap="flat">
            <a:solidFill>
              <a:schemeClr val="accent1">
                <a:lumMod val="75000"/>
                <a:alpha val="23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sp>
        <p:nvSpPr>
          <p:cNvPr id="39" name="Oval 166">
            <a:extLst>
              <a:ext uri="{FF2B5EF4-FFF2-40B4-BE49-F238E27FC236}">
                <a16:creationId xmlns:a16="http://schemas.microsoft.com/office/drawing/2014/main" id="{84621DA2-280B-441E-9162-4D1B147AB86A}"/>
              </a:ext>
            </a:extLst>
          </p:cNvPr>
          <p:cNvSpPr>
            <a:spLocks noChangeArrowheads="1"/>
          </p:cNvSpPr>
          <p:nvPr/>
        </p:nvSpPr>
        <p:spPr bwMode="auto">
          <a:xfrm>
            <a:off x="507734" y="-510140"/>
            <a:ext cx="8077200" cy="7526957"/>
          </a:xfrm>
          <a:prstGeom prst="ellipse">
            <a:avLst/>
          </a:prstGeom>
          <a:noFill/>
          <a:ln w="136525" cap="flat">
            <a:solidFill>
              <a:schemeClr val="tx2">
                <a:lumMod val="40000"/>
                <a:lumOff val="60000"/>
                <a:alpha val="2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sp>
        <p:nvSpPr>
          <p:cNvPr id="43" name="矩形 4">
            <a:extLst>
              <a:ext uri="{FF2B5EF4-FFF2-40B4-BE49-F238E27FC236}">
                <a16:creationId xmlns:a16="http://schemas.microsoft.com/office/drawing/2014/main" id="{1166947B-D9BE-4C35-9985-A1D97A49AFA9}"/>
              </a:ext>
            </a:extLst>
          </p:cNvPr>
          <p:cNvSpPr/>
          <p:nvPr/>
        </p:nvSpPr>
        <p:spPr>
          <a:xfrm>
            <a:off x="3240116" y="1759772"/>
            <a:ext cx="1723549" cy="400110"/>
          </a:xfrm>
          <a:prstGeom prst="rect">
            <a:avLst/>
          </a:prstGeom>
        </p:spPr>
        <p:txBody>
          <a:bodyPr wrap="none">
            <a:spAutoFit/>
          </a:bodyPr>
          <a:lstStyle/>
          <a:p>
            <a:r>
              <a:rPr lang="en-US" altLang="zh-CN" sz="2000" dirty="0">
                <a:solidFill>
                  <a:schemeClr val="accent1">
                    <a:lumMod val="50000"/>
                  </a:schemeClr>
                </a:solidFill>
                <a:latin typeface="字魂105号-简雅黑" panose="00000500000000000000" pitchFamily="2" charset="-122"/>
                <a:ea typeface="字魂105号-简雅黑" panose="00000500000000000000" pitchFamily="2" charset="-122"/>
              </a:rPr>
              <a:t>PART THREE</a:t>
            </a:r>
          </a:p>
        </p:txBody>
      </p:sp>
      <p:sp>
        <p:nvSpPr>
          <p:cNvPr id="44" name="Freeform 92">
            <a:extLst>
              <a:ext uri="{FF2B5EF4-FFF2-40B4-BE49-F238E27FC236}">
                <a16:creationId xmlns:a16="http://schemas.microsoft.com/office/drawing/2014/main" id="{21E4A8A5-D812-4A63-9C00-45EDFC7F0948}"/>
              </a:ext>
            </a:extLst>
          </p:cNvPr>
          <p:cNvSpPr>
            <a:spLocks/>
          </p:cNvSpPr>
          <p:nvPr/>
        </p:nvSpPr>
        <p:spPr bwMode="auto">
          <a:xfrm>
            <a:off x="3033252" y="3745696"/>
            <a:ext cx="4743409" cy="988989"/>
          </a:xfrm>
          <a:custGeom>
            <a:avLst/>
            <a:gdLst>
              <a:gd name="T0" fmla="*/ 2420 w 2420"/>
              <a:gd name="T1" fmla="*/ 3 h 470"/>
              <a:gd name="T2" fmla="*/ 1581 w 2420"/>
              <a:gd name="T3" fmla="*/ 0 h 470"/>
              <a:gd name="T4" fmla="*/ 766 w 2420"/>
              <a:gd name="T5" fmla="*/ 470 h 470"/>
              <a:gd name="T6" fmla="*/ 0 w 2420"/>
              <a:gd name="T7" fmla="*/ 27 h 470"/>
              <a:gd name="connsiteX0" fmla="*/ 10000 w 10000"/>
              <a:gd name="connsiteY0" fmla="*/ 3298 h 13234"/>
              <a:gd name="connsiteX1" fmla="*/ 6533 w 10000"/>
              <a:gd name="connsiteY1" fmla="*/ 0 h 13234"/>
              <a:gd name="connsiteX2" fmla="*/ 3165 w 10000"/>
              <a:gd name="connsiteY2" fmla="*/ 13234 h 13234"/>
              <a:gd name="connsiteX3" fmla="*/ 0 w 10000"/>
              <a:gd name="connsiteY3" fmla="*/ 3808 h 13234"/>
              <a:gd name="connsiteX0" fmla="*/ 12347 w 12347"/>
              <a:gd name="connsiteY0" fmla="*/ 0 h 13255"/>
              <a:gd name="connsiteX1" fmla="*/ 6533 w 12347"/>
              <a:gd name="connsiteY1" fmla="*/ 21 h 13255"/>
              <a:gd name="connsiteX2" fmla="*/ 3165 w 12347"/>
              <a:gd name="connsiteY2" fmla="*/ 13255 h 13255"/>
              <a:gd name="connsiteX3" fmla="*/ 0 w 12347"/>
              <a:gd name="connsiteY3" fmla="*/ 3829 h 13255"/>
              <a:gd name="connsiteX0" fmla="*/ 12347 w 12347"/>
              <a:gd name="connsiteY0" fmla="*/ 0 h 13255"/>
              <a:gd name="connsiteX1" fmla="*/ 7376 w 12347"/>
              <a:gd name="connsiteY1" fmla="*/ 21 h 13255"/>
              <a:gd name="connsiteX2" fmla="*/ 3165 w 12347"/>
              <a:gd name="connsiteY2" fmla="*/ 13255 h 13255"/>
              <a:gd name="connsiteX3" fmla="*/ 0 w 12347"/>
              <a:gd name="connsiteY3" fmla="*/ 3829 h 13255"/>
              <a:gd name="connsiteX0" fmla="*/ 12347 w 12347"/>
              <a:gd name="connsiteY0" fmla="*/ 0 h 13255"/>
              <a:gd name="connsiteX1" fmla="*/ 7525 w 12347"/>
              <a:gd name="connsiteY1" fmla="*/ 21 h 13255"/>
              <a:gd name="connsiteX2" fmla="*/ 3165 w 12347"/>
              <a:gd name="connsiteY2" fmla="*/ 13255 h 13255"/>
              <a:gd name="connsiteX3" fmla="*/ 0 w 12347"/>
              <a:gd name="connsiteY3" fmla="*/ 3829 h 13255"/>
            </a:gdLst>
            <a:ahLst/>
            <a:cxnLst>
              <a:cxn ang="0">
                <a:pos x="connsiteX0" y="connsiteY0"/>
              </a:cxn>
              <a:cxn ang="0">
                <a:pos x="connsiteX1" y="connsiteY1"/>
              </a:cxn>
              <a:cxn ang="0">
                <a:pos x="connsiteX2" y="connsiteY2"/>
              </a:cxn>
              <a:cxn ang="0">
                <a:pos x="connsiteX3" y="connsiteY3"/>
              </a:cxn>
            </a:cxnLst>
            <a:rect l="l" t="t" r="r" b="b"/>
            <a:pathLst>
              <a:path w="12347" h="13255">
                <a:moveTo>
                  <a:pt x="12347" y="0"/>
                </a:moveTo>
                <a:lnTo>
                  <a:pt x="7525" y="21"/>
                </a:lnTo>
                <a:lnTo>
                  <a:pt x="3165" y="13255"/>
                </a:lnTo>
                <a:lnTo>
                  <a:pt x="0" y="3829"/>
                </a:lnTo>
              </a:path>
            </a:pathLst>
          </a:custGeom>
          <a:noFill/>
          <a:ln w="4763" cap="flat">
            <a:solidFill>
              <a:schemeClr val="tx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sp>
        <p:nvSpPr>
          <p:cNvPr id="46" name="Freeform 88">
            <a:extLst>
              <a:ext uri="{FF2B5EF4-FFF2-40B4-BE49-F238E27FC236}">
                <a16:creationId xmlns:a16="http://schemas.microsoft.com/office/drawing/2014/main" id="{F04C0266-F9A9-44F4-B16B-7F015DC40878}"/>
              </a:ext>
            </a:extLst>
          </p:cNvPr>
          <p:cNvSpPr>
            <a:spLocks/>
          </p:cNvSpPr>
          <p:nvPr/>
        </p:nvSpPr>
        <p:spPr bwMode="auto">
          <a:xfrm>
            <a:off x="3231407" y="1071531"/>
            <a:ext cx="896938" cy="530225"/>
          </a:xfrm>
          <a:custGeom>
            <a:avLst/>
            <a:gdLst>
              <a:gd name="T0" fmla="*/ 0 w 565"/>
              <a:gd name="T1" fmla="*/ 320 h 334"/>
              <a:gd name="T2" fmla="*/ 210 w 565"/>
              <a:gd name="T3" fmla="*/ 198 h 334"/>
              <a:gd name="T4" fmla="*/ 208 w 565"/>
              <a:gd name="T5" fmla="*/ 177 h 334"/>
              <a:gd name="T6" fmla="*/ 331 w 565"/>
              <a:gd name="T7" fmla="*/ 105 h 334"/>
              <a:gd name="T8" fmla="*/ 351 w 565"/>
              <a:gd name="T9" fmla="*/ 115 h 334"/>
              <a:gd name="T10" fmla="*/ 551 w 565"/>
              <a:gd name="T11" fmla="*/ 0 h 334"/>
              <a:gd name="T12" fmla="*/ 565 w 565"/>
              <a:gd name="T13" fmla="*/ 7 h 334"/>
              <a:gd name="T14" fmla="*/ 1 w 565"/>
              <a:gd name="T15" fmla="*/ 334 h 334"/>
              <a:gd name="T16" fmla="*/ 0 w 565"/>
              <a:gd name="T17" fmla="*/ 32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5" h="334">
                <a:moveTo>
                  <a:pt x="0" y="320"/>
                </a:moveTo>
                <a:lnTo>
                  <a:pt x="210" y="198"/>
                </a:lnTo>
                <a:lnTo>
                  <a:pt x="208" y="177"/>
                </a:lnTo>
                <a:lnTo>
                  <a:pt x="331" y="105"/>
                </a:lnTo>
                <a:lnTo>
                  <a:pt x="351" y="115"/>
                </a:lnTo>
                <a:lnTo>
                  <a:pt x="551" y="0"/>
                </a:lnTo>
                <a:lnTo>
                  <a:pt x="565" y="7"/>
                </a:lnTo>
                <a:lnTo>
                  <a:pt x="1" y="334"/>
                </a:lnTo>
                <a:lnTo>
                  <a:pt x="0" y="320"/>
                </a:lnTo>
                <a:close/>
              </a:path>
            </a:pathLst>
          </a:custGeom>
          <a:solidFill>
            <a:schemeClr val="accent1">
              <a:lumMod val="75000"/>
              <a:alpha val="48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sp>
        <p:nvSpPr>
          <p:cNvPr id="47" name="Freeform 91">
            <a:extLst>
              <a:ext uri="{FF2B5EF4-FFF2-40B4-BE49-F238E27FC236}">
                <a16:creationId xmlns:a16="http://schemas.microsoft.com/office/drawing/2014/main" id="{80D8DF4C-DE36-4889-8D29-CA6C248FFF68}"/>
              </a:ext>
            </a:extLst>
          </p:cNvPr>
          <p:cNvSpPr>
            <a:spLocks/>
          </p:cNvSpPr>
          <p:nvPr/>
        </p:nvSpPr>
        <p:spPr bwMode="auto">
          <a:xfrm>
            <a:off x="4083759" y="977106"/>
            <a:ext cx="1776413" cy="1109663"/>
          </a:xfrm>
          <a:custGeom>
            <a:avLst/>
            <a:gdLst>
              <a:gd name="T0" fmla="*/ 0 w 1119"/>
              <a:gd name="T1" fmla="*/ 70 h 699"/>
              <a:gd name="T2" fmla="*/ 122 w 1119"/>
              <a:gd name="T3" fmla="*/ 0 h 699"/>
              <a:gd name="T4" fmla="*/ 1119 w 1119"/>
              <a:gd name="T5" fmla="*/ 576 h 699"/>
              <a:gd name="T6" fmla="*/ 1119 w 1119"/>
              <a:gd name="T7" fmla="*/ 699 h 699"/>
            </a:gdLst>
            <a:ahLst/>
            <a:cxnLst>
              <a:cxn ang="0">
                <a:pos x="T0" y="T1"/>
              </a:cxn>
              <a:cxn ang="0">
                <a:pos x="T2" y="T3"/>
              </a:cxn>
              <a:cxn ang="0">
                <a:pos x="T4" y="T5"/>
              </a:cxn>
              <a:cxn ang="0">
                <a:pos x="T6" y="T7"/>
              </a:cxn>
            </a:cxnLst>
            <a:rect l="0" t="0" r="r" b="b"/>
            <a:pathLst>
              <a:path w="1119" h="699">
                <a:moveTo>
                  <a:pt x="0" y="70"/>
                </a:moveTo>
                <a:lnTo>
                  <a:pt x="122" y="0"/>
                </a:lnTo>
                <a:lnTo>
                  <a:pt x="1119" y="576"/>
                </a:lnTo>
                <a:lnTo>
                  <a:pt x="1119" y="699"/>
                </a:lnTo>
              </a:path>
            </a:pathLst>
          </a:custGeom>
          <a:noFill/>
          <a:ln w="4763"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cxnSp>
        <p:nvCxnSpPr>
          <p:cNvPr id="48" name="直接连接符 171">
            <a:extLst>
              <a:ext uri="{FF2B5EF4-FFF2-40B4-BE49-F238E27FC236}">
                <a16:creationId xmlns:a16="http://schemas.microsoft.com/office/drawing/2014/main" id="{3362CCBC-91FC-4BFE-90D1-A83D752C86A1}"/>
              </a:ext>
            </a:extLst>
          </p:cNvPr>
          <p:cNvCxnSpPr/>
          <p:nvPr/>
        </p:nvCxnSpPr>
        <p:spPr>
          <a:xfrm flipH="1">
            <a:off x="744537" y="2086769"/>
            <a:ext cx="1998663" cy="0"/>
          </a:xfrm>
          <a:prstGeom prst="line">
            <a:avLst/>
          </a:prstGeom>
          <a:noFill/>
          <a:ln w="6350" cap="flat" cmpd="sng" algn="ctr">
            <a:solidFill>
              <a:schemeClr val="accent1">
                <a:lumMod val="75000"/>
              </a:schemeClr>
            </a:solidFill>
            <a:prstDash val="solid"/>
            <a:miter lim="800000"/>
          </a:ln>
          <a:effectLst/>
        </p:spPr>
      </p:cxnSp>
      <p:sp>
        <p:nvSpPr>
          <p:cNvPr id="49" name="Freeform 89">
            <a:extLst>
              <a:ext uri="{FF2B5EF4-FFF2-40B4-BE49-F238E27FC236}">
                <a16:creationId xmlns:a16="http://schemas.microsoft.com/office/drawing/2014/main" id="{23D011B9-8DDA-4B05-BA69-8CE660E267E6}"/>
              </a:ext>
            </a:extLst>
          </p:cNvPr>
          <p:cNvSpPr>
            <a:spLocks/>
          </p:cNvSpPr>
          <p:nvPr/>
        </p:nvSpPr>
        <p:spPr bwMode="auto">
          <a:xfrm>
            <a:off x="2728910" y="1573372"/>
            <a:ext cx="527050" cy="536575"/>
          </a:xfrm>
          <a:custGeom>
            <a:avLst/>
            <a:gdLst>
              <a:gd name="T0" fmla="*/ 332 w 332"/>
              <a:gd name="T1" fmla="*/ 0 h 338"/>
              <a:gd name="T2" fmla="*/ 0 w 332"/>
              <a:gd name="T3" fmla="*/ 203 h 338"/>
              <a:gd name="T4" fmla="*/ 0 w 332"/>
              <a:gd name="T5" fmla="*/ 338 h 338"/>
            </a:gdLst>
            <a:ahLst/>
            <a:cxnLst>
              <a:cxn ang="0">
                <a:pos x="T0" y="T1"/>
              </a:cxn>
              <a:cxn ang="0">
                <a:pos x="T2" y="T3"/>
              </a:cxn>
              <a:cxn ang="0">
                <a:pos x="T4" y="T5"/>
              </a:cxn>
            </a:cxnLst>
            <a:rect l="0" t="0" r="r" b="b"/>
            <a:pathLst>
              <a:path w="332" h="338">
                <a:moveTo>
                  <a:pt x="332" y="0"/>
                </a:moveTo>
                <a:lnTo>
                  <a:pt x="0" y="203"/>
                </a:lnTo>
                <a:lnTo>
                  <a:pt x="0" y="338"/>
                </a:lnTo>
              </a:path>
            </a:pathLst>
          </a:custGeom>
          <a:noFill/>
          <a:ln w="9525"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pic>
        <p:nvPicPr>
          <p:cNvPr id="13" name="Picture 12">
            <a:extLst>
              <a:ext uri="{FF2B5EF4-FFF2-40B4-BE49-F238E27FC236}">
                <a16:creationId xmlns:a16="http://schemas.microsoft.com/office/drawing/2014/main" id="{B8ED86CB-9CE4-4A2B-94D7-505C130A651D}"/>
              </a:ext>
            </a:extLst>
          </p:cNvPr>
          <p:cNvPicPr>
            <a:picLocks noChangeAspect="1"/>
          </p:cNvPicPr>
          <p:nvPr/>
        </p:nvPicPr>
        <p:blipFill>
          <a:blip r:embed="rId3"/>
          <a:stretch>
            <a:fillRect/>
          </a:stretch>
        </p:blipFill>
        <p:spPr>
          <a:xfrm>
            <a:off x="4252021" y="6257355"/>
            <a:ext cx="4804064" cy="634039"/>
          </a:xfrm>
          <a:prstGeom prst="rect">
            <a:avLst/>
          </a:prstGeom>
        </p:spPr>
      </p:pic>
    </p:spTree>
    <p:extLst>
      <p:ext uri="{BB962C8B-B14F-4D97-AF65-F5344CB8AC3E}">
        <p14:creationId xmlns:p14="http://schemas.microsoft.com/office/powerpoint/2010/main" val="56331998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0" y="5921861"/>
            <a:ext cx="4786313" cy="477838"/>
          </a:xfrm>
        </p:spPr>
        <p:txBody>
          <a:bodyPr/>
          <a:lstStyle/>
          <a:p>
            <a:r>
              <a:rPr lang="en-NZ" altLang="zh-CN" dirty="0">
                <a:solidFill>
                  <a:schemeClr val="bg2">
                    <a:lumMod val="75000"/>
                  </a:schemeClr>
                </a:solidFill>
                <a:latin typeface="微软雅黑" panose="020B0503020204020204" charset="-122"/>
                <a:ea typeface="微软雅黑" panose="020B0503020204020204" charset="-122"/>
              </a:rPr>
              <a:t>HAZARDOUS SUBSTANCES SURVEILLANCE SYSTEM (HSSS)</a:t>
            </a:r>
            <a:endParaRPr lang="zh-CN" altLang="en-US" dirty="0">
              <a:solidFill>
                <a:schemeClr val="bg2">
                  <a:lumMod val="75000"/>
                </a:schemeClr>
              </a:solidFill>
              <a:latin typeface="微软雅黑" panose="020B0503020204020204" charset="-122"/>
              <a:ea typeface="微软雅黑" panose="020B0503020204020204" charset="-122"/>
            </a:endParaRPr>
          </a:p>
          <a:p>
            <a:endParaRPr lang="en-NZ" dirty="0"/>
          </a:p>
        </p:txBody>
      </p:sp>
      <p:sp>
        <p:nvSpPr>
          <p:cNvPr id="13" name="TextBox 12">
            <a:extLst>
              <a:ext uri="{FF2B5EF4-FFF2-40B4-BE49-F238E27FC236}">
                <a16:creationId xmlns:a16="http://schemas.microsoft.com/office/drawing/2014/main" id="{A920BCC2-81D4-4E4A-B7FD-CDAC6A782658}"/>
              </a:ext>
            </a:extLst>
          </p:cNvPr>
          <p:cNvSpPr txBox="1"/>
          <p:nvPr/>
        </p:nvSpPr>
        <p:spPr>
          <a:xfrm>
            <a:off x="695261" y="215151"/>
            <a:ext cx="6680899" cy="707886"/>
          </a:xfrm>
          <a:prstGeom prst="rect">
            <a:avLst/>
          </a:prstGeom>
          <a:noFill/>
        </p:spPr>
        <p:txBody>
          <a:bodyPr wrap="square" rtlCol="0">
            <a:spAutoFit/>
          </a:bodyPr>
          <a:lstStyle/>
          <a:p>
            <a:r>
              <a:rPr lang="en-NZ" sz="4000" dirty="0">
                <a:solidFill>
                  <a:srgbClr val="6E920B"/>
                </a:solidFill>
              </a:rPr>
              <a:t>Future plans</a:t>
            </a:r>
          </a:p>
        </p:txBody>
      </p:sp>
      <p:grpSp>
        <p:nvGrpSpPr>
          <p:cNvPr id="6" name="Group 5">
            <a:extLst>
              <a:ext uri="{FF2B5EF4-FFF2-40B4-BE49-F238E27FC236}">
                <a16:creationId xmlns:a16="http://schemas.microsoft.com/office/drawing/2014/main" id="{CC30F3D4-3EB2-48C3-921A-D40E9045A9A0}"/>
              </a:ext>
            </a:extLst>
          </p:cNvPr>
          <p:cNvGrpSpPr/>
          <p:nvPr/>
        </p:nvGrpSpPr>
        <p:grpSpPr>
          <a:xfrm>
            <a:off x="1267791" y="1117084"/>
            <a:ext cx="2599636" cy="4539859"/>
            <a:chOff x="1267791" y="1117084"/>
            <a:chExt cx="2599636" cy="4539859"/>
          </a:xfrm>
        </p:grpSpPr>
        <p:pic>
          <p:nvPicPr>
            <p:cNvPr id="2" name="Picture 2">
              <a:extLst>
                <a:ext uri="{FF2B5EF4-FFF2-40B4-BE49-F238E27FC236}">
                  <a16:creationId xmlns:a16="http://schemas.microsoft.com/office/drawing/2014/main" id="{B3055D75-B4EB-41C4-A1C7-61499C9B3BC9}"/>
                </a:ext>
              </a:extLst>
            </p:cNvPr>
            <p:cNvPicPr>
              <a:picLocks noChangeAspect="1"/>
            </p:cNvPicPr>
            <p:nvPr/>
          </p:nvPicPr>
          <p:blipFill>
            <a:blip r:embed="rId3"/>
            <a:stretch>
              <a:fillRect/>
            </a:stretch>
          </p:blipFill>
          <p:spPr>
            <a:xfrm>
              <a:off x="1300922" y="1117084"/>
              <a:ext cx="2566505" cy="1410181"/>
            </a:xfrm>
            <a:prstGeom prst="rect">
              <a:avLst/>
            </a:prstGeom>
          </p:spPr>
        </p:pic>
        <p:pic>
          <p:nvPicPr>
            <p:cNvPr id="3" name="Picture 3" descr="Graphical user interface, text, application&#10;&#10;Description automatically generated">
              <a:extLst>
                <a:ext uri="{FF2B5EF4-FFF2-40B4-BE49-F238E27FC236}">
                  <a16:creationId xmlns:a16="http://schemas.microsoft.com/office/drawing/2014/main" id="{1516FA3A-3BE8-4432-AD10-C5C169173DCF}"/>
                </a:ext>
              </a:extLst>
            </p:cNvPr>
            <p:cNvPicPr>
              <a:picLocks noChangeAspect="1"/>
            </p:cNvPicPr>
            <p:nvPr/>
          </p:nvPicPr>
          <p:blipFill>
            <a:blip r:embed="rId4"/>
            <a:stretch>
              <a:fillRect/>
            </a:stretch>
          </p:blipFill>
          <p:spPr>
            <a:xfrm>
              <a:off x="1271449" y="2971800"/>
              <a:ext cx="2592318" cy="914400"/>
            </a:xfrm>
            <a:prstGeom prst="rect">
              <a:avLst/>
            </a:prstGeom>
          </p:spPr>
        </p:pic>
        <p:pic>
          <p:nvPicPr>
            <p:cNvPr id="4" name="Picture 4" descr="Logo&#10;&#10;Description automatically generated">
              <a:extLst>
                <a:ext uri="{FF2B5EF4-FFF2-40B4-BE49-F238E27FC236}">
                  <a16:creationId xmlns:a16="http://schemas.microsoft.com/office/drawing/2014/main" id="{7814BFB4-4AC1-4BE3-A336-D285903890AD}"/>
                </a:ext>
              </a:extLst>
            </p:cNvPr>
            <p:cNvPicPr>
              <a:picLocks noChangeAspect="1"/>
            </p:cNvPicPr>
            <p:nvPr/>
          </p:nvPicPr>
          <p:blipFill>
            <a:blip r:embed="rId5"/>
            <a:stretch>
              <a:fillRect/>
            </a:stretch>
          </p:blipFill>
          <p:spPr>
            <a:xfrm>
              <a:off x="1267791" y="4326361"/>
              <a:ext cx="2599635" cy="1330582"/>
            </a:xfrm>
            <a:prstGeom prst="rect">
              <a:avLst/>
            </a:prstGeom>
          </p:spPr>
        </p:pic>
      </p:grpSp>
      <p:sp>
        <p:nvSpPr>
          <p:cNvPr id="5" name="TextBox 4">
            <a:extLst>
              <a:ext uri="{FF2B5EF4-FFF2-40B4-BE49-F238E27FC236}">
                <a16:creationId xmlns:a16="http://schemas.microsoft.com/office/drawing/2014/main" id="{2DB2B732-D9C9-434A-9A95-94DE0A37C946}"/>
              </a:ext>
            </a:extLst>
          </p:cNvPr>
          <p:cNvSpPr txBox="1"/>
          <p:nvPr/>
        </p:nvSpPr>
        <p:spPr>
          <a:xfrm>
            <a:off x="4569791" y="1113181"/>
            <a:ext cx="4156765" cy="452431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285750" indent="-285750">
              <a:buFont typeface="Arial"/>
              <a:buChar char="•"/>
            </a:pPr>
            <a:r>
              <a:rPr lang="en-GB"/>
              <a:t>Investigating use of ACC data to understand duration of harm and cost analysis of hazardous substances.</a:t>
            </a:r>
            <a:endParaRPr lang="en-US"/>
          </a:p>
          <a:p>
            <a:pPr marL="285750" indent="-285750">
              <a:buFont typeface="Arial"/>
              <a:buChar char="•"/>
            </a:pPr>
            <a:endParaRPr lang="en-GB" dirty="0">
              <a:cs typeface="Calibri"/>
            </a:endParaRPr>
          </a:p>
          <a:p>
            <a:pPr marL="285750" indent="-285750">
              <a:buFont typeface="Arial"/>
              <a:buChar char="•"/>
            </a:pPr>
            <a:endParaRPr lang="en-GB" dirty="0">
              <a:cs typeface="Calibri"/>
            </a:endParaRPr>
          </a:p>
          <a:p>
            <a:pPr marL="285750" indent="-285750">
              <a:buFont typeface="Arial"/>
              <a:buChar char="•"/>
            </a:pPr>
            <a:r>
              <a:rPr lang="en-GB">
                <a:cs typeface="Calibri"/>
              </a:rPr>
              <a:t>How NPC and NZ Fire &amp; Emergency can be linked to GP notifications, hospitalisations and mortality.</a:t>
            </a:r>
          </a:p>
          <a:p>
            <a:pPr marL="285750" indent="-285750">
              <a:buFont typeface="Arial"/>
              <a:buChar char="•"/>
            </a:pPr>
            <a:endParaRPr lang="en-GB" dirty="0">
              <a:cs typeface="Calibri"/>
            </a:endParaRPr>
          </a:p>
          <a:p>
            <a:pPr marL="285750" indent="-285750">
              <a:buFont typeface="Arial"/>
              <a:buChar char="•"/>
            </a:pPr>
            <a:endParaRPr lang="en-GB" dirty="0">
              <a:cs typeface="Calibri"/>
            </a:endParaRPr>
          </a:p>
          <a:p>
            <a:pPr marL="285750" indent="-285750">
              <a:buFont typeface="Arial"/>
              <a:buChar char="•"/>
            </a:pPr>
            <a:r>
              <a:rPr lang="en-GB">
                <a:cs typeface="Calibri"/>
              </a:rPr>
              <a:t>How IDI data sets can be used to assess risk and long-term impacts</a:t>
            </a:r>
            <a:endParaRPr lang="en-GB" dirty="0">
              <a:cs typeface="Calibri"/>
            </a:endParaRPr>
          </a:p>
          <a:p>
            <a:endParaRPr lang="en-GB" dirty="0">
              <a:cs typeface="Calibri"/>
            </a:endParaRPr>
          </a:p>
          <a:p>
            <a:endParaRPr lang="en-GB" dirty="0">
              <a:cs typeface="Calibri"/>
            </a:endParaRPr>
          </a:p>
          <a:p>
            <a:pPr marL="285750" indent="-285750">
              <a:buFont typeface="Arial"/>
              <a:buChar char="•"/>
            </a:pPr>
            <a:r>
              <a:rPr lang="en-GB">
                <a:cs typeface="Calibri"/>
              </a:rPr>
              <a:t>Increasing accessability and useability of HSDIRT for GP's.</a:t>
            </a:r>
          </a:p>
        </p:txBody>
      </p:sp>
      <p:pic>
        <p:nvPicPr>
          <p:cNvPr id="9" name="Picture 8">
            <a:extLst>
              <a:ext uri="{FF2B5EF4-FFF2-40B4-BE49-F238E27FC236}">
                <a16:creationId xmlns:a16="http://schemas.microsoft.com/office/drawing/2014/main" id="{906FAC02-D66F-4504-AF5A-D5DE15CD9214}"/>
              </a:ext>
            </a:extLst>
          </p:cNvPr>
          <p:cNvPicPr>
            <a:picLocks noChangeAspect="1"/>
          </p:cNvPicPr>
          <p:nvPr/>
        </p:nvPicPr>
        <p:blipFill>
          <a:blip r:embed="rId6"/>
          <a:stretch>
            <a:fillRect/>
          </a:stretch>
        </p:blipFill>
        <p:spPr>
          <a:xfrm>
            <a:off x="4246141" y="6248374"/>
            <a:ext cx="4804064" cy="634039"/>
          </a:xfrm>
          <a:prstGeom prst="rect">
            <a:avLst/>
          </a:prstGeom>
        </p:spPr>
      </p:pic>
    </p:spTree>
    <p:extLst>
      <p:ext uri="{BB962C8B-B14F-4D97-AF65-F5344CB8AC3E}">
        <p14:creationId xmlns:p14="http://schemas.microsoft.com/office/powerpoint/2010/main" val="36049593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ext Placeholder 10"/>
          <p:cNvSpPr>
            <a:spLocks noGrp="1"/>
          </p:cNvSpPr>
          <p:nvPr>
            <p:ph type="body" sz="quarter" idx="10"/>
          </p:nvPr>
        </p:nvSpPr>
        <p:spPr>
          <a:xfrm>
            <a:off x="57607" y="5947141"/>
            <a:ext cx="4786313" cy="477838"/>
          </a:xfrm>
        </p:spPr>
        <p:txBody>
          <a:bodyPr/>
          <a:lstStyle/>
          <a:p>
            <a:r>
              <a:rPr lang="en-NZ" altLang="zh-CN" dirty="0">
                <a:solidFill>
                  <a:schemeClr val="bg2">
                    <a:lumMod val="75000"/>
                  </a:schemeClr>
                </a:solidFill>
                <a:latin typeface="微软雅黑" panose="020B0503020204020204" charset="-122"/>
                <a:ea typeface="微软雅黑" panose="020B0503020204020204" charset="-122"/>
              </a:rPr>
              <a:t>HAZARDOUS SUBSTANCES DISEASE &amp; INJURY REPORTING TOOL (</a:t>
            </a:r>
            <a:r>
              <a:rPr lang="en-NZ" altLang="zh-CN" dirty="0" err="1">
                <a:solidFill>
                  <a:schemeClr val="bg2">
                    <a:lumMod val="75000"/>
                  </a:schemeClr>
                </a:solidFill>
                <a:latin typeface="微软雅黑" panose="020B0503020204020204" charset="-122"/>
                <a:ea typeface="微软雅黑" panose="020B0503020204020204" charset="-122"/>
              </a:rPr>
              <a:t>HSDIRT</a:t>
            </a:r>
            <a:r>
              <a:rPr lang="en-NZ" altLang="zh-CN" dirty="0">
                <a:solidFill>
                  <a:schemeClr val="bg2">
                    <a:lumMod val="75000"/>
                  </a:schemeClr>
                </a:solidFill>
                <a:latin typeface="微软雅黑" panose="020B0503020204020204" charset="-122"/>
                <a:ea typeface="微软雅黑" panose="020B0503020204020204" charset="-122"/>
              </a:rPr>
              <a:t>)</a:t>
            </a:r>
            <a:endParaRPr lang="zh-CN" altLang="en-US" dirty="0">
              <a:solidFill>
                <a:schemeClr val="bg2">
                  <a:lumMod val="75000"/>
                </a:schemeClr>
              </a:solidFill>
              <a:latin typeface="微软雅黑" panose="020B0503020204020204" charset="-122"/>
              <a:ea typeface="微软雅黑" panose="020B0503020204020204" charset="-122"/>
            </a:endParaRPr>
          </a:p>
          <a:p>
            <a:endParaRPr lang="en-NZ" dirty="0"/>
          </a:p>
        </p:txBody>
      </p:sp>
      <p:sp>
        <p:nvSpPr>
          <p:cNvPr id="3" name="Rectangle 2"/>
          <p:cNvSpPr/>
          <p:nvPr/>
        </p:nvSpPr>
        <p:spPr>
          <a:xfrm>
            <a:off x="4229618" y="1702191"/>
            <a:ext cx="137701" cy="3996640"/>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dirty="0">
              <a:latin typeface="字魂35号-经典雅黑" panose="00000500000000000000" pitchFamily="2" charset="-122"/>
            </a:endParaRPr>
          </a:p>
        </p:txBody>
      </p:sp>
      <p:sp>
        <p:nvSpPr>
          <p:cNvPr id="6" name="Notched Right Arrow 5"/>
          <p:cNvSpPr/>
          <p:nvPr/>
        </p:nvSpPr>
        <p:spPr>
          <a:xfrm rot="21318851">
            <a:off x="2740810" y="3244302"/>
            <a:ext cx="3434161" cy="1102106"/>
          </a:xfrm>
          <a:prstGeom prst="notchedRightArrow">
            <a:avLst>
              <a:gd name="adj1" fmla="val 100000"/>
              <a:gd name="adj2" fmla="val 32381"/>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20000"/>
              </a:lnSpc>
            </a:pPr>
            <a:r>
              <a:rPr lang="en-NZ" altLang="zh-CN" sz="2400" b="1" dirty="0">
                <a:solidFill>
                  <a:schemeClr val="tx2">
                    <a:lumMod val="50000"/>
                  </a:schemeClr>
                </a:solidFill>
                <a:ea typeface="字魂105号-简雅黑" panose="00000500000000000000" pitchFamily="2" charset="-122"/>
                <a:sym typeface="字魂105号-简雅黑" panose="00000500000000000000" pitchFamily="2" charset="-122"/>
              </a:rPr>
              <a:t>       </a:t>
            </a:r>
          </a:p>
        </p:txBody>
      </p:sp>
      <p:sp>
        <p:nvSpPr>
          <p:cNvPr id="7" name="Notched Right Arrow 6"/>
          <p:cNvSpPr/>
          <p:nvPr/>
        </p:nvSpPr>
        <p:spPr>
          <a:xfrm flipH="1">
            <a:off x="2414601" y="4383352"/>
            <a:ext cx="3764430" cy="1102106"/>
          </a:xfrm>
          <a:prstGeom prst="notchedRightArrow">
            <a:avLst>
              <a:gd name="adj1" fmla="val 100000"/>
              <a:gd name="adj2" fmla="val 3238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33" b="1" dirty="0" err="1"/>
              <a:t>www.ehinz.ac.nz</a:t>
            </a:r>
            <a:endParaRPr lang="en-US" sz="2133" b="1" dirty="0"/>
          </a:p>
        </p:txBody>
      </p:sp>
      <p:sp>
        <p:nvSpPr>
          <p:cNvPr id="12" name="TextBox 11"/>
          <p:cNvSpPr txBox="1"/>
          <p:nvPr/>
        </p:nvSpPr>
        <p:spPr>
          <a:xfrm>
            <a:off x="3137935" y="3372226"/>
            <a:ext cx="2638973" cy="1138773"/>
          </a:xfrm>
          <a:prstGeom prst="rect">
            <a:avLst/>
          </a:prstGeom>
          <a:noFill/>
        </p:spPr>
        <p:txBody>
          <a:bodyPr wrap="square" lIns="91440" tIns="45720" rIns="91440" bIns="45720" rtlCol="0" anchor="t">
            <a:spAutoFit/>
          </a:bodyPr>
          <a:lstStyle/>
          <a:p>
            <a:r>
              <a:rPr lang="en-NZ" sz="2000" b="1">
                <a:ea typeface="+mn-lt"/>
                <a:cs typeface="+mn-lt"/>
              </a:rPr>
              <a:t>s.xie@massey.ac.nz </a:t>
            </a:r>
            <a:endParaRPr lang="en-US">
              <a:cs typeface="Calibri"/>
            </a:endParaRPr>
          </a:p>
          <a:p>
            <a:r>
              <a:rPr lang="en-NZ" sz="2000" b="1"/>
              <a:t>lkelly1@massey.ac.nz</a:t>
            </a:r>
            <a:r>
              <a:rPr lang="en-NZ" sz="2400" b="1"/>
              <a:t>  </a:t>
            </a:r>
            <a:r>
              <a:rPr lang="en-NZ" sz="2400" b="1" dirty="0"/>
              <a:t>  </a:t>
            </a:r>
            <a:endParaRPr lang="en-NZ" sz="2000" b="1">
              <a:cs typeface="Calibri"/>
            </a:endParaRPr>
          </a:p>
        </p:txBody>
      </p:sp>
      <p:sp>
        <p:nvSpPr>
          <p:cNvPr id="13" name="TextBox 12">
            <a:extLst>
              <a:ext uri="{FF2B5EF4-FFF2-40B4-BE49-F238E27FC236}">
                <a16:creationId xmlns:a16="http://schemas.microsoft.com/office/drawing/2014/main" id="{A920BCC2-81D4-4E4A-B7FD-CDAC6A782658}"/>
              </a:ext>
            </a:extLst>
          </p:cNvPr>
          <p:cNvSpPr txBox="1"/>
          <p:nvPr/>
        </p:nvSpPr>
        <p:spPr>
          <a:xfrm>
            <a:off x="695261" y="215151"/>
            <a:ext cx="8509699" cy="707886"/>
          </a:xfrm>
          <a:prstGeom prst="rect">
            <a:avLst/>
          </a:prstGeom>
          <a:noFill/>
        </p:spPr>
        <p:txBody>
          <a:bodyPr wrap="square" rtlCol="0">
            <a:spAutoFit/>
          </a:bodyPr>
          <a:lstStyle/>
          <a:p>
            <a:r>
              <a:rPr lang="en-NZ" sz="4000" dirty="0">
                <a:solidFill>
                  <a:srgbClr val="6E920B"/>
                </a:solidFill>
              </a:rPr>
              <a:t>Contact us if you have any questions </a:t>
            </a:r>
          </a:p>
        </p:txBody>
      </p:sp>
      <p:sp>
        <p:nvSpPr>
          <p:cNvPr id="2" name="Notched Right Arrow 6">
            <a:extLst>
              <a:ext uri="{FF2B5EF4-FFF2-40B4-BE49-F238E27FC236}">
                <a16:creationId xmlns:a16="http://schemas.microsoft.com/office/drawing/2014/main" id="{E83C3541-079D-4A72-B5E4-A700957BE910}"/>
              </a:ext>
            </a:extLst>
          </p:cNvPr>
          <p:cNvSpPr/>
          <p:nvPr/>
        </p:nvSpPr>
        <p:spPr>
          <a:xfrm flipH="1">
            <a:off x="2450764" y="2114141"/>
            <a:ext cx="3764430" cy="1102106"/>
          </a:xfrm>
          <a:prstGeom prst="notchedRightArrow">
            <a:avLst>
              <a:gd name="adj1" fmla="val 100000"/>
              <a:gd name="adj2" fmla="val 32381"/>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tIns="45720" rIns="91440" bIns="45720" rtlCol="0" anchor="ctr"/>
          <a:lstStyle/>
          <a:p>
            <a:pPr algn="ctr"/>
            <a:r>
              <a:rPr lang="en-US" sz="2100" b="1">
                <a:ea typeface="+mn-lt"/>
                <a:cs typeface="+mn-lt"/>
              </a:rPr>
              <a:t>0800 588 265  </a:t>
            </a:r>
            <a:endParaRPr lang="en-US"/>
          </a:p>
        </p:txBody>
      </p:sp>
      <p:pic>
        <p:nvPicPr>
          <p:cNvPr id="9" name="Picture 8">
            <a:extLst>
              <a:ext uri="{FF2B5EF4-FFF2-40B4-BE49-F238E27FC236}">
                <a16:creationId xmlns:a16="http://schemas.microsoft.com/office/drawing/2014/main" id="{25476E33-12E8-4879-BF95-E6CE86A6CBBB}"/>
              </a:ext>
            </a:extLst>
          </p:cNvPr>
          <p:cNvPicPr>
            <a:picLocks noChangeAspect="1"/>
          </p:cNvPicPr>
          <p:nvPr/>
        </p:nvPicPr>
        <p:blipFill>
          <a:blip r:embed="rId3"/>
          <a:stretch>
            <a:fillRect/>
          </a:stretch>
        </p:blipFill>
        <p:spPr>
          <a:xfrm>
            <a:off x="4229618" y="6248374"/>
            <a:ext cx="4804064" cy="634039"/>
          </a:xfrm>
          <a:prstGeom prst="rect">
            <a:avLst/>
          </a:prstGeom>
        </p:spPr>
      </p:pic>
    </p:spTree>
    <p:extLst>
      <p:ext uri="{BB962C8B-B14F-4D97-AF65-F5344CB8AC3E}">
        <p14:creationId xmlns:p14="http://schemas.microsoft.com/office/powerpoint/2010/main" val="35749942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afterEffect">
                                  <p:stCondLst>
                                    <p:cond delay="0"/>
                                  </p:stCondLst>
                                  <p:childTnLst>
                                    <p:animRot by="120000">
                                      <p:cBhvr>
                                        <p:cTn id="6" dur="100" fill="hold">
                                          <p:stCondLst>
                                            <p:cond delay="0"/>
                                          </p:stCondLst>
                                        </p:cTn>
                                        <p:tgtEl>
                                          <p:spTgt spid="6"/>
                                        </p:tgtEl>
                                        <p:attrNameLst>
                                          <p:attrName>r</p:attrName>
                                        </p:attrNameLst>
                                      </p:cBhvr>
                                    </p:animRot>
                                    <p:animRot by="-240000">
                                      <p:cBhvr>
                                        <p:cTn id="7" dur="200" fill="hold">
                                          <p:stCondLst>
                                            <p:cond delay="200"/>
                                          </p:stCondLst>
                                        </p:cTn>
                                        <p:tgtEl>
                                          <p:spTgt spid="6"/>
                                        </p:tgtEl>
                                        <p:attrNameLst>
                                          <p:attrName>r</p:attrName>
                                        </p:attrNameLst>
                                      </p:cBhvr>
                                    </p:animRot>
                                    <p:animRot by="240000">
                                      <p:cBhvr>
                                        <p:cTn id="8" dur="200" fill="hold">
                                          <p:stCondLst>
                                            <p:cond delay="400"/>
                                          </p:stCondLst>
                                        </p:cTn>
                                        <p:tgtEl>
                                          <p:spTgt spid="6"/>
                                        </p:tgtEl>
                                        <p:attrNameLst>
                                          <p:attrName>r</p:attrName>
                                        </p:attrNameLst>
                                      </p:cBhvr>
                                    </p:animRot>
                                    <p:animRot by="-240000">
                                      <p:cBhvr>
                                        <p:cTn id="9" dur="200" fill="hold">
                                          <p:stCondLst>
                                            <p:cond delay="600"/>
                                          </p:stCondLst>
                                        </p:cTn>
                                        <p:tgtEl>
                                          <p:spTgt spid="6"/>
                                        </p:tgtEl>
                                        <p:attrNameLst>
                                          <p:attrName>r</p:attrName>
                                        </p:attrNameLst>
                                      </p:cBhvr>
                                    </p:animRot>
                                    <p:animRot by="120000">
                                      <p:cBhvr>
                                        <p:cTn id="10" dur="200" fill="hold">
                                          <p:stCondLst>
                                            <p:cond delay="800"/>
                                          </p:stCondLst>
                                        </p:cTn>
                                        <p:tgtEl>
                                          <p:spTgt spid="6"/>
                                        </p:tgtEl>
                                        <p:attrNameLst>
                                          <p:attrName>r</p:attrName>
                                        </p:attrNameLst>
                                      </p:cBhvr>
                                    </p:animRot>
                                  </p:childTnLst>
                                </p:cTn>
                              </p:par>
                            </p:childTnLst>
                          </p:cTn>
                        </p:par>
                        <p:par>
                          <p:cTn id="11" fill="hold">
                            <p:stCondLst>
                              <p:cond delay="1000"/>
                            </p:stCondLst>
                            <p:childTnLst>
                              <p:par>
                                <p:cTn id="12" presetID="32" presetClass="emph" presetSubtype="0" fill="hold" grpId="0" nodeType="afterEffect">
                                  <p:stCondLst>
                                    <p:cond delay="0"/>
                                  </p:stCondLst>
                                  <p:childTnLst>
                                    <p:animRot by="120000">
                                      <p:cBhvr>
                                        <p:cTn id="13" dur="100" fill="hold">
                                          <p:stCondLst>
                                            <p:cond delay="0"/>
                                          </p:stCondLst>
                                        </p:cTn>
                                        <p:tgtEl>
                                          <p:spTgt spid="7"/>
                                        </p:tgtEl>
                                        <p:attrNameLst>
                                          <p:attrName>r</p:attrName>
                                        </p:attrNameLst>
                                      </p:cBhvr>
                                    </p:animRot>
                                    <p:animRot by="-240000">
                                      <p:cBhvr>
                                        <p:cTn id="14" dur="200" fill="hold">
                                          <p:stCondLst>
                                            <p:cond delay="200"/>
                                          </p:stCondLst>
                                        </p:cTn>
                                        <p:tgtEl>
                                          <p:spTgt spid="7"/>
                                        </p:tgtEl>
                                        <p:attrNameLst>
                                          <p:attrName>r</p:attrName>
                                        </p:attrNameLst>
                                      </p:cBhvr>
                                    </p:animRot>
                                    <p:animRot by="240000">
                                      <p:cBhvr>
                                        <p:cTn id="15" dur="200" fill="hold">
                                          <p:stCondLst>
                                            <p:cond delay="400"/>
                                          </p:stCondLst>
                                        </p:cTn>
                                        <p:tgtEl>
                                          <p:spTgt spid="7"/>
                                        </p:tgtEl>
                                        <p:attrNameLst>
                                          <p:attrName>r</p:attrName>
                                        </p:attrNameLst>
                                      </p:cBhvr>
                                    </p:animRot>
                                    <p:animRot by="-240000">
                                      <p:cBhvr>
                                        <p:cTn id="16" dur="200" fill="hold">
                                          <p:stCondLst>
                                            <p:cond delay="600"/>
                                          </p:stCondLst>
                                        </p:cTn>
                                        <p:tgtEl>
                                          <p:spTgt spid="7"/>
                                        </p:tgtEl>
                                        <p:attrNameLst>
                                          <p:attrName>r</p:attrName>
                                        </p:attrNameLst>
                                      </p:cBhvr>
                                    </p:animRot>
                                    <p:animRot by="120000">
                                      <p:cBhvr>
                                        <p:cTn id="17" dur="200" fill="hold">
                                          <p:stCondLst>
                                            <p:cond delay="800"/>
                                          </p:stCondLst>
                                        </p:cTn>
                                        <p:tgtEl>
                                          <p:spTgt spid="7"/>
                                        </p:tgtEl>
                                        <p:attrNameLst>
                                          <p:attrName>r</p:attrName>
                                        </p:attrNameLst>
                                      </p:cBhvr>
                                    </p:animRot>
                                  </p:childTnLst>
                                </p:cTn>
                              </p:par>
                            </p:childTnLst>
                          </p:cTn>
                        </p:par>
                        <p:par>
                          <p:cTn id="18" fill="hold">
                            <p:stCondLst>
                              <p:cond delay="2000"/>
                            </p:stCondLst>
                            <p:childTnLst>
                              <p:par>
                                <p:cTn id="19" presetID="32" presetClass="emph" presetSubtype="0" fill="hold" grpId="0" nodeType="afterEffect">
                                  <p:stCondLst>
                                    <p:cond delay="0"/>
                                  </p:stCondLst>
                                  <p:childTnLst>
                                    <p:animRot by="120000">
                                      <p:cBhvr>
                                        <p:cTn id="20" dur="100" fill="hold">
                                          <p:stCondLst>
                                            <p:cond delay="0"/>
                                          </p:stCondLst>
                                        </p:cTn>
                                        <p:tgtEl>
                                          <p:spTgt spid="2"/>
                                        </p:tgtEl>
                                        <p:attrNameLst>
                                          <p:attrName>r</p:attrName>
                                        </p:attrNameLst>
                                      </p:cBhvr>
                                    </p:animRot>
                                    <p:animRot by="-240000">
                                      <p:cBhvr>
                                        <p:cTn id="21" dur="200" fill="hold">
                                          <p:stCondLst>
                                            <p:cond delay="200"/>
                                          </p:stCondLst>
                                        </p:cTn>
                                        <p:tgtEl>
                                          <p:spTgt spid="2"/>
                                        </p:tgtEl>
                                        <p:attrNameLst>
                                          <p:attrName>r</p:attrName>
                                        </p:attrNameLst>
                                      </p:cBhvr>
                                    </p:animRot>
                                    <p:animRot by="240000">
                                      <p:cBhvr>
                                        <p:cTn id="22" dur="200" fill="hold">
                                          <p:stCondLst>
                                            <p:cond delay="400"/>
                                          </p:stCondLst>
                                        </p:cTn>
                                        <p:tgtEl>
                                          <p:spTgt spid="2"/>
                                        </p:tgtEl>
                                        <p:attrNameLst>
                                          <p:attrName>r</p:attrName>
                                        </p:attrNameLst>
                                      </p:cBhvr>
                                    </p:animRot>
                                    <p:animRot by="-240000">
                                      <p:cBhvr>
                                        <p:cTn id="23" dur="200" fill="hold">
                                          <p:stCondLst>
                                            <p:cond delay="600"/>
                                          </p:stCondLst>
                                        </p:cTn>
                                        <p:tgtEl>
                                          <p:spTgt spid="2"/>
                                        </p:tgtEl>
                                        <p:attrNameLst>
                                          <p:attrName>r</p:attrName>
                                        </p:attrNameLst>
                                      </p:cBhvr>
                                    </p:animRot>
                                    <p:animRot by="120000">
                                      <p:cBhvr>
                                        <p:cTn id="24" dur="200" fill="hold">
                                          <p:stCondLst>
                                            <p:cond delay="800"/>
                                          </p:stCondLst>
                                        </p:cTn>
                                        <p:tgtEl>
                                          <p:spTgt spid="2"/>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2"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2109544"/>
            <a:ext cx="4871720" cy="1424578"/>
          </a:xfrm>
        </p:spPr>
        <p:txBody>
          <a:bodyPr>
            <a:normAutofit/>
          </a:bodyPr>
          <a:lstStyle/>
          <a:p>
            <a:r>
              <a:rPr lang="en-US" dirty="0">
                <a:latin typeface="+mj-lt"/>
                <a:ea typeface="Source Sans Pro" panose="020B0503030403020204" pitchFamily="34" charset="0"/>
              </a:rPr>
              <a:t>Social vulnerability indicators and </a:t>
            </a:r>
            <a:br>
              <a:rPr lang="en-US" dirty="0">
                <a:latin typeface="+mj-lt"/>
                <a:ea typeface="Source Sans Pro" panose="020B0503030403020204" pitchFamily="34" charset="0"/>
              </a:rPr>
            </a:br>
            <a:r>
              <a:rPr lang="en-US" dirty="0">
                <a:latin typeface="+mj-lt"/>
                <a:ea typeface="Source Sans Pro" panose="020B0503030403020204" pitchFamily="34" charset="0"/>
              </a:rPr>
              <a:t>population vulnerability</a:t>
            </a:r>
          </a:p>
        </p:txBody>
      </p:sp>
      <p:sp>
        <p:nvSpPr>
          <p:cNvPr id="3" name="Subtitle 2"/>
          <p:cNvSpPr>
            <a:spLocks noGrp="1"/>
          </p:cNvSpPr>
          <p:nvPr>
            <p:ph type="subTitle" idx="1"/>
          </p:nvPr>
        </p:nvSpPr>
        <p:spPr>
          <a:xfrm>
            <a:off x="4572000" y="3841825"/>
            <a:ext cx="4871720" cy="1066800"/>
          </a:xfrm>
        </p:spPr>
        <p:txBody>
          <a:bodyPr/>
          <a:lstStyle/>
          <a:p>
            <a:r>
              <a:rPr lang="en-US" dirty="0"/>
              <a:t>Kylie Mason</a:t>
            </a:r>
            <a:endParaRPr lang="en-US" dirty="0">
              <a:latin typeface="+mj-lt"/>
            </a:endParaRPr>
          </a:p>
        </p:txBody>
      </p:sp>
      <p:pic>
        <p:nvPicPr>
          <p:cNvPr id="4" name="Picture 3">
            <a:extLst>
              <a:ext uri="{FF2B5EF4-FFF2-40B4-BE49-F238E27FC236}">
                <a16:creationId xmlns:a16="http://schemas.microsoft.com/office/drawing/2014/main" id="{A2851672-8887-40CF-899D-F5A9F003CDD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 y="2109544"/>
            <a:ext cx="4267198" cy="2436971"/>
          </a:xfrm>
          <a:prstGeom prst="rect">
            <a:avLst/>
          </a:prstGeom>
        </p:spPr>
      </p:pic>
      <p:sp>
        <p:nvSpPr>
          <p:cNvPr id="5" name="TextBox 4">
            <a:extLst>
              <a:ext uri="{FF2B5EF4-FFF2-40B4-BE49-F238E27FC236}">
                <a16:creationId xmlns:a16="http://schemas.microsoft.com/office/drawing/2014/main" id="{DB427802-48C5-45AE-8290-378D4AA59918}"/>
              </a:ext>
            </a:extLst>
          </p:cNvPr>
          <p:cNvSpPr txBox="1"/>
          <p:nvPr/>
        </p:nvSpPr>
        <p:spPr>
          <a:xfrm>
            <a:off x="0" y="4540455"/>
            <a:ext cx="1876995" cy="415498"/>
          </a:xfrm>
          <a:prstGeom prst="rect">
            <a:avLst/>
          </a:prstGeom>
          <a:noFill/>
        </p:spPr>
        <p:txBody>
          <a:bodyPr wrap="square" rtlCol="0">
            <a:spAutoFit/>
          </a:bodyPr>
          <a:lstStyle/>
          <a:p>
            <a:r>
              <a:rPr lang="mi-NZ" sz="1050" dirty="0">
                <a:solidFill>
                  <a:srgbClr val="807673"/>
                </a:solidFill>
                <a:latin typeface="Arial" panose="020B0604020202020204" pitchFamily="34" charset="0"/>
                <a:cs typeface="Arial" panose="020B0604020202020204" pitchFamily="34" charset="0"/>
              </a:rPr>
              <a:t>Edgecumbe floods, NZ, March 2017</a:t>
            </a:r>
            <a:endParaRPr lang="en-NZ" sz="1050" dirty="0">
              <a:solidFill>
                <a:srgbClr val="807673"/>
              </a:solidFill>
              <a:latin typeface="Arial" panose="020B0604020202020204" pitchFamily="34" charset="0"/>
              <a:cs typeface="Arial" panose="020B0604020202020204" pitchFamily="34" charset="0"/>
            </a:endParaRPr>
          </a:p>
        </p:txBody>
      </p:sp>
      <p:pic>
        <p:nvPicPr>
          <p:cNvPr id="6" name="Picture 5">
            <a:extLst>
              <a:ext uri="{FF2B5EF4-FFF2-40B4-BE49-F238E27FC236}">
                <a16:creationId xmlns:a16="http://schemas.microsoft.com/office/drawing/2014/main" id="{3F1C27D6-2786-466B-8BC8-424B870112B2}"/>
              </a:ext>
            </a:extLst>
          </p:cNvPr>
          <p:cNvPicPr>
            <a:picLocks noChangeAspect="1"/>
          </p:cNvPicPr>
          <p:nvPr/>
        </p:nvPicPr>
        <p:blipFill>
          <a:blip r:embed="rId3"/>
          <a:stretch>
            <a:fillRect/>
          </a:stretch>
        </p:blipFill>
        <p:spPr>
          <a:xfrm>
            <a:off x="0" y="6290891"/>
            <a:ext cx="4804064" cy="634039"/>
          </a:xfrm>
          <a:prstGeom prst="rect">
            <a:avLst/>
          </a:prstGeom>
        </p:spPr>
      </p:pic>
    </p:spTree>
    <p:extLst>
      <p:ext uri="{BB962C8B-B14F-4D97-AF65-F5344CB8AC3E}">
        <p14:creationId xmlns:p14="http://schemas.microsoft.com/office/powerpoint/2010/main" val="67842236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Social vulnerability to natural hazards</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sp>
        <p:nvSpPr>
          <p:cNvPr id="10" name="Rectangle 9">
            <a:extLst>
              <a:ext uri="{FF2B5EF4-FFF2-40B4-BE49-F238E27FC236}">
                <a16:creationId xmlns:a16="http://schemas.microsoft.com/office/drawing/2014/main" id="{ADFBF662-BFD4-4243-A40A-59DCCB3D9318}"/>
              </a:ext>
            </a:extLst>
          </p:cNvPr>
          <p:cNvSpPr/>
          <p:nvPr/>
        </p:nvSpPr>
        <p:spPr>
          <a:xfrm>
            <a:off x="707640" y="1285059"/>
            <a:ext cx="7441573" cy="4632037"/>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t>Social vulnerability to natural hazards:</a:t>
            </a:r>
          </a:p>
          <a:p>
            <a:pPr marL="742950" lvl="1" indent="-285750">
              <a:spcAft>
                <a:spcPts val="1200"/>
              </a:spcAft>
              <a:buFont typeface="Arial" panose="020B0604020202020204" pitchFamily="34" charset="0"/>
              <a:buChar char="•"/>
              <a:defRPr/>
            </a:pPr>
            <a:r>
              <a:rPr lang="en-US" sz="2000" dirty="0">
                <a:solidFill>
                  <a:srgbClr val="606060"/>
                </a:solidFill>
                <a:latin typeface="Source Sans Pro" panose="020B0503030403020204" pitchFamily="34" charset="0"/>
                <a:ea typeface="Source Sans Pro" panose="020B0503030403020204" pitchFamily="34" charset="0"/>
              </a:rPr>
              <a:t>characteristics that influence people’s capacity to </a:t>
            </a:r>
            <a:r>
              <a:rPr lang="en-US" sz="2000" b="1" dirty="0">
                <a:solidFill>
                  <a:srgbClr val="606060"/>
                </a:solidFill>
                <a:latin typeface="Source Sans Pro" panose="020B0503030403020204" pitchFamily="34" charset="0"/>
                <a:ea typeface="Source Sans Pro" panose="020B0503030403020204" pitchFamily="34" charset="0"/>
              </a:rPr>
              <a:t>anticipate</a:t>
            </a:r>
            <a:r>
              <a:rPr lang="en-US" sz="2000" dirty="0">
                <a:solidFill>
                  <a:srgbClr val="606060"/>
                </a:solidFill>
                <a:latin typeface="Source Sans Pro" panose="020B0503030403020204" pitchFamily="34" charset="0"/>
                <a:ea typeface="Source Sans Pro" panose="020B0503030403020204" pitchFamily="34" charset="0"/>
              </a:rPr>
              <a:t>, </a:t>
            </a:r>
            <a:r>
              <a:rPr lang="en-US" sz="2000" b="1" dirty="0">
                <a:solidFill>
                  <a:srgbClr val="606060"/>
                </a:solidFill>
                <a:latin typeface="Source Sans Pro" panose="020B0503030403020204" pitchFamily="34" charset="0"/>
                <a:ea typeface="Source Sans Pro" panose="020B0503030403020204" pitchFamily="34" charset="0"/>
              </a:rPr>
              <a:t>cope with</a:t>
            </a:r>
            <a:r>
              <a:rPr lang="en-US" sz="2000" dirty="0">
                <a:solidFill>
                  <a:srgbClr val="606060"/>
                </a:solidFill>
                <a:latin typeface="Source Sans Pro" panose="020B0503030403020204" pitchFamily="34" charset="0"/>
                <a:ea typeface="Source Sans Pro" panose="020B0503030403020204" pitchFamily="34" charset="0"/>
              </a:rPr>
              <a:t>, and </a:t>
            </a:r>
            <a:r>
              <a:rPr lang="en-US" sz="2000" b="1" dirty="0">
                <a:solidFill>
                  <a:srgbClr val="606060"/>
                </a:solidFill>
                <a:latin typeface="Source Sans Pro" panose="020B0503030403020204" pitchFamily="34" charset="0"/>
                <a:ea typeface="Source Sans Pro" panose="020B0503030403020204" pitchFamily="34" charset="0"/>
              </a:rPr>
              <a:t>recover from </a:t>
            </a:r>
            <a:r>
              <a:rPr lang="en-US" sz="2000" dirty="0">
                <a:solidFill>
                  <a:srgbClr val="606060"/>
                </a:solidFill>
                <a:latin typeface="Source Sans Pro" panose="020B0503030403020204" pitchFamily="34" charset="0"/>
                <a:ea typeface="Source Sans Pro" panose="020B0503030403020204" pitchFamily="34" charset="0"/>
              </a:rPr>
              <a:t>natural hazards</a:t>
            </a:r>
          </a:p>
          <a:p>
            <a:pPr marL="742950" lvl="1" indent="-285750">
              <a:spcAft>
                <a:spcPts val="1200"/>
              </a:spcAft>
              <a:buFont typeface="Arial" panose="020B0604020202020204" pitchFamily="34" charset="0"/>
              <a:buChar char="•"/>
              <a:defRPr/>
            </a:pPr>
            <a:endPar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a:p>
            <a:pPr marL="285750" indent="-285750">
              <a:spcAft>
                <a:spcPts val="600"/>
              </a:spcAft>
              <a:buFont typeface="Arial" panose="020B0604020202020204" pitchFamily="34" charset="0"/>
              <a:buChar char="•"/>
              <a:defRPr/>
            </a:pPr>
            <a:r>
              <a:rPr lang="en-US" sz="2000" dirty="0">
                <a:solidFill>
                  <a:srgbClr val="606060"/>
                </a:solidFill>
                <a:latin typeface="Source Sans Pro" panose="020B0503030403020204" pitchFamily="34" charset="0"/>
                <a:ea typeface="Source Sans Pro" panose="020B0503030403020204" pitchFamily="34" charset="0"/>
              </a:rPr>
              <a:t>Social vulnerability to natural hazards relates to people’s:</a:t>
            </a:r>
          </a:p>
          <a:p>
            <a:pPr marL="742950" lvl="1" indent="-285750">
              <a:spcAft>
                <a:spcPts val="600"/>
              </a:spcAft>
              <a:buFont typeface="Arial" panose="020B0604020202020204" pitchFamily="34" charset="0"/>
              <a:buChar char="•"/>
              <a:defRPr/>
            </a:pP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t>exposure</a:t>
            </a:r>
          </a:p>
          <a:p>
            <a:pPr marL="742950" lvl="1" indent="-285750">
              <a:spcAft>
                <a:spcPts val="600"/>
              </a:spcAft>
              <a:buFont typeface="Arial" panose="020B0604020202020204" pitchFamily="34" charset="0"/>
              <a:buChar char="•"/>
              <a:defRPr/>
            </a:pPr>
            <a:r>
              <a:rPr lang="en-US" sz="2000" dirty="0">
                <a:solidFill>
                  <a:srgbClr val="606060"/>
                </a:solidFill>
                <a:latin typeface="Source Sans Pro" panose="020B0503030403020204" pitchFamily="34" charset="0"/>
                <a:ea typeface="Source Sans Pro" panose="020B0503030403020204" pitchFamily="34" charset="0"/>
              </a:rPr>
              <a:t>susceptibility</a:t>
            </a:r>
          </a:p>
          <a:p>
            <a:pPr marL="742950" lvl="1" indent="-285750">
              <a:spcAft>
                <a:spcPts val="600"/>
              </a:spcAft>
              <a:buFont typeface="Arial" panose="020B0604020202020204" pitchFamily="34" charset="0"/>
              <a:buChar char="•"/>
              <a:defRPr/>
            </a:pPr>
            <a:r>
              <a:rPr lang="en-US" sz="2000" dirty="0">
                <a:solidFill>
                  <a:srgbClr val="606060"/>
                </a:solidFill>
                <a:latin typeface="Source Sans Pro" panose="020B0503030403020204" pitchFamily="34" charset="0"/>
                <a:ea typeface="Source Sans Pro" panose="020B0503030403020204" pitchFamily="34" charset="0"/>
              </a:rPr>
              <a:t>l</a:t>
            </a: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t>ack </a:t>
            </a:r>
            <a:r>
              <a:rPr lang="en-US" sz="2000" dirty="0">
                <a:solidFill>
                  <a:srgbClr val="606060"/>
                </a:solidFill>
                <a:latin typeface="Source Sans Pro" panose="020B0503030403020204" pitchFamily="34" charset="0"/>
                <a:ea typeface="Source Sans Pro" panose="020B0503030403020204" pitchFamily="34" charset="0"/>
              </a:rPr>
              <a:t>of resilience</a:t>
            </a:r>
          </a:p>
          <a:p>
            <a:pPr marL="742950" lvl="1" indent="-285750">
              <a:spcAft>
                <a:spcPts val="600"/>
              </a:spcAft>
              <a:buFont typeface="Arial" panose="020B0604020202020204" pitchFamily="34" charset="0"/>
              <a:buChar char="•"/>
              <a:defRPr/>
            </a:pPr>
            <a:endPar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a:p>
            <a:pPr marL="285750" indent="-285750">
              <a:spcAft>
                <a:spcPts val="600"/>
              </a:spcAft>
              <a:buFont typeface="Arial" panose="020B0604020202020204" pitchFamily="34" charset="0"/>
              <a:buChar char="•"/>
              <a:defRPr/>
            </a:pPr>
            <a:r>
              <a:rPr lang="en-US" sz="2000" dirty="0">
                <a:solidFill>
                  <a:srgbClr val="606060"/>
                </a:solidFill>
                <a:latin typeface="Source Sans Pro" panose="020B0503030403020204" pitchFamily="34" charset="0"/>
                <a:ea typeface="Source Sans Pro" panose="020B0503030403020204" pitchFamily="34" charset="0"/>
              </a:rPr>
              <a:t>We have developed a set of social vulnerability indicators for New Zealand for 2018 (SVI2018)</a:t>
            </a:r>
            <a:b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b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p:txBody>
      </p:sp>
      <p:pic>
        <p:nvPicPr>
          <p:cNvPr id="6" name="Picture 5">
            <a:extLst>
              <a:ext uri="{FF2B5EF4-FFF2-40B4-BE49-F238E27FC236}">
                <a16:creationId xmlns:a16="http://schemas.microsoft.com/office/drawing/2014/main" id="{697EB50B-DB22-4E06-9A02-3BC606152740}"/>
              </a:ext>
            </a:extLst>
          </p:cNvPr>
          <p:cNvPicPr>
            <a:picLocks noChangeAspect="1"/>
          </p:cNvPicPr>
          <p:nvPr/>
        </p:nvPicPr>
        <p:blipFill>
          <a:blip r:embed="rId2"/>
          <a:stretch>
            <a:fillRect/>
          </a:stretch>
        </p:blipFill>
        <p:spPr>
          <a:xfrm>
            <a:off x="0" y="6248374"/>
            <a:ext cx="4804064" cy="634039"/>
          </a:xfrm>
          <a:prstGeom prst="rect">
            <a:avLst/>
          </a:prstGeom>
        </p:spPr>
      </p:pic>
    </p:spTree>
    <p:extLst>
      <p:ext uri="{BB962C8B-B14F-4D97-AF65-F5344CB8AC3E}">
        <p14:creationId xmlns:p14="http://schemas.microsoft.com/office/powerpoint/2010/main" val="238764094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Conceptual framework</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pic>
        <p:nvPicPr>
          <p:cNvPr id="6" name="Picture 5" descr="Diagram&#10;&#10;Description automatically generated">
            <a:extLst>
              <a:ext uri="{FF2B5EF4-FFF2-40B4-BE49-F238E27FC236}">
                <a16:creationId xmlns:a16="http://schemas.microsoft.com/office/drawing/2014/main" id="{28607838-967B-48EA-9432-31DF22F15863}"/>
              </a:ext>
            </a:extLst>
          </p:cNvPr>
          <p:cNvPicPr>
            <a:picLocks noChangeAspect="1"/>
          </p:cNvPicPr>
          <p:nvPr/>
        </p:nvPicPr>
        <p:blipFill>
          <a:blip r:embed="rId2"/>
          <a:stretch>
            <a:fillRect/>
          </a:stretch>
        </p:blipFill>
        <p:spPr>
          <a:xfrm>
            <a:off x="1202669" y="1077684"/>
            <a:ext cx="6301782" cy="4744038"/>
          </a:xfrm>
          <a:prstGeom prst="rect">
            <a:avLst/>
          </a:prstGeom>
        </p:spPr>
      </p:pic>
      <p:pic>
        <p:nvPicPr>
          <p:cNvPr id="7" name="Picture 6">
            <a:extLst>
              <a:ext uri="{FF2B5EF4-FFF2-40B4-BE49-F238E27FC236}">
                <a16:creationId xmlns:a16="http://schemas.microsoft.com/office/drawing/2014/main" id="{022E499D-F8B0-46A1-9B21-D1C4126937AD}"/>
              </a:ext>
            </a:extLst>
          </p:cNvPr>
          <p:cNvPicPr>
            <a:picLocks noChangeAspect="1"/>
          </p:cNvPicPr>
          <p:nvPr/>
        </p:nvPicPr>
        <p:blipFill>
          <a:blip r:embed="rId3"/>
          <a:stretch>
            <a:fillRect/>
          </a:stretch>
        </p:blipFill>
        <p:spPr>
          <a:xfrm>
            <a:off x="0" y="6248374"/>
            <a:ext cx="4804064" cy="634039"/>
          </a:xfrm>
          <a:prstGeom prst="rect">
            <a:avLst/>
          </a:prstGeom>
        </p:spPr>
      </p:pic>
    </p:spTree>
    <p:extLst>
      <p:ext uri="{BB962C8B-B14F-4D97-AF65-F5344CB8AC3E}">
        <p14:creationId xmlns:p14="http://schemas.microsoft.com/office/powerpoint/2010/main" val="351553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Indicator list</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sp>
        <p:nvSpPr>
          <p:cNvPr id="9" name="Rectangle 8">
            <a:extLst>
              <a:ext uri="{FF2B5EF4-FFF2-40B4-BE49-F238E27FC236}">
                <a16:creationId xmlns:a16="http://schemas.microsoft.com/office/drawing/2014/main" id="{500A4B39-EDD7-41D6-8344-A6E6F3035DB0}"/>
              </a:ext>
            </a:extLst>
          </p:cNvPr>
          <p:cNvSpPr/>
          <p:nvPr/>
        </p:nvSpPr>
        <p:spPr>
          <a:xfrm>
            <a:off x="-431470" y="5809615"/>
            <a:ext cx="10363200" cy="1168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graphicFrame>
        <p:nvGraphicFramePr>
          <p:cNvPr id="7" name="Table 6">
            <a:extLst>
              <a:ext uri="{FF2B5EF4-FFF2-40B4-BE49-F238E27FC236}">
                <a16:creationId xmlns:a16="http://schemas.microsoft.com/office/drawing/2014/main" id="{EE18EF10-4FB0-4A93-8409-AC720C3B1267}"/>
              </a:ext>
            </a:extLst>
          </p:cNvPr>
          <p:cNvGraphicFramePr>
            <a:graphicFrameLocks noGrp="1"/>
          </p:cNvGraphicFramePr>
          <p:nvPr/>
        </p:nvGraphicFramePr>
        <p:xfrm>
          <a:off x="90647" y="1089584"/>
          <a:ext cx="4303225" cy="5299743"/>
        </p:xfrm>
        <a:graphic>
          <a:graphicData uri="http://schemas.openxmlformats.org/drawingml/2006/table">
            <a:tbl>
              <a:tblPr firstRow="1" bandRow="1"/>
              <a:tblGrid>
                <a:gridCol w="1332183">
                  <a:extLst>
                    <a:ext uri="{9D8B030D-6E8A-4147-A177-3AD203B41FA5}">
                      <a16:colId xmlns:a16="http://schemas.microsoft.com/office/drawing/2014/main" val="2799916902"/>
                    </a:ext>
                  </a:extLst>
                </a:gridCol>
                <a:gridCol w="2971042">
                  <a:extLst>
                    <a:ext uri="{9D8B030D-6E8A-4147-A177-3AD203B41FA5}">
                      <a16:colId xmlns:a16="http://schemas.microsoft.com/office/drawing/2014/main" val="3471183327"/>
                    </a:ext>
                  </a:extLst>
                </a:gridCol>
              </a:tblGrid>
              <a:tr h="480938">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1800"/>
                        </a:spcAft>
                      </a:pPr>
                      <a:r>
                        <a:rPr lang="en-NZ" sz="1050" dirty="0">
                          <a:solidFill>
                            <a:schemeClr val="tx1">
                              <a:lumMod val="85000"/>
                              <a:lumOff val="15000"/>
                            </a:schemeClr>
                          </a:solidFill>
                          <a:latin typeface="Arial" panose="020B0604020202020204" pitchFamily="34" charset="0"/>
                          <a:cs typeface="Arial" panose="020B0604020202020204" pitchFamily="34" charset="0"/>
                        </a:rPr>
                        <a:t>Dimension</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Text" lastClr="000000">
                          <a:lumMod val="50000"/>
                          <a:lumOff val="50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Indicators (with Census-type data for NZ)</a:t>
                      </a: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Text" lastClr="000000">
                          <a:lumMod val="50000"/>
                          <a:lumOff val="50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solidFill>
                  </a:tcPr>
                </a:tc>
                <a:extLst>
                  <a:ext uri="{0D108BD9-81ED-4DB2-BD59-A6C34878D82A}">
                    <a16:rowId xmlns:a16="http://schemas.microsoft.com/office/drawing/2014/main" val="1698546770"/>
                  </a:ext>
                </a:extLst>
              </a:tr>
              <a:tr h="110195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Exposure</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Usually resident population</a:t>
                      </a:r>
                    </a:p>
                    <a:p>
                      <a:pPr>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Number of households</a:t>
                      </a:r>
                    </a:p>
                    <a:p>
                      <a:pPr>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Urban/rural classification</a:t>
                      </a:r>
                    </a:p>
                    <a:p>
                      <a:pPr marL="266700" indent="-266700">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Ethnic group (total response): European, Māori, Pacific peoples, Asian, MELAA</a:t>
                      </a: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extLst>
                  <a:ext uri="{0D108BD9-81ED-4DB2-BD59-A6C34878D82A}">
                    <a16:rowId xmlns:a16="http://schemas.microsoft.com/office/drawing/2014/main" val="1891425183"/>
                  </a:ext>
                </a:extLst>
              </a:tr>
              <a:tr h="562270">
                <a:tc>
                  <a:txBody>
                    <a:bodyPr/>
                    <a:lstStyle/>
                    <a:p>
                      <a:r>
                        <a:rPr lang="en-NZ" sz="1050" dirty="0">
                          <a:solidFill>
                            <a:schemeClr val="tx1">
                              <a:lumMod val="85000"/>
                              <a:lumOff val="15000"/>
                            </a:schemeClr>
                          </a:solidFill>
                          <a:latin typeface="Arial" panose="020B0604020202020204" pitchFamily="34" charset="0"/>
                          <a:cs typeface="Arial" panose="020B0604020202020204" pitchFamily="34" charset="0"/>
                        </a:rPr>
                        <a:t>Exposure (occupational)</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tc>
                  <a:txBody>
                    <a:bodyPr/>
                    <a:lstStyle/>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Health care and social assistance workers</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Primary industry workers</a:t>
                      </a: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extLst>
                  <a:ext uri="{0D108BD9-81ED-4DB2-BD59-A6C34878D82A}">
                    <a16:rowId xmlns:a16="http://schemas.microsoft.com/office/drawing/2014/main" val="2294209270"/>
                  </a:ext>
                </a:extLst>
              </a:tr>
              <a:tr h="1383544">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Children</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Children aged 0</a:t>
                      </a:r>
                      <a:r>
                        <a:rPr lang="en-NZ" sz="1050" baseline="0" dirty="0">
                          <a:solidFill>
                            <a:schemeClr val="tx1">
                              <a:lumMod val="85000"/>
                              <a:lumOff val="15000"/>
                            </a:schemeClr>
                          </a:solidFill>
                          <a:latin typeface="Arial" panose="020B0604020202020204" pitchFamily="34" charset="0"/>
                          <a:cs typeface="Arial" panose="020B0604020202020204" pitchFamily="34" charset="0"/>
                        </a:rPr>
                        <a:t>–</a:t>
                      </a:r>
                      <a:r>
                        <a:rPr lang="en-NZ" sz="1050" dirty="0">
                          <a:solidFill>
                            <a:schemeClr val="tx1">
                              <a:lumMod val="85000"/>
                              <a:lumOff val="15000"/>
                            </a:schemeClr>
                          </a:solidFill>
                          <a:latin typeface="Arial" panose="020B0604020202020204" pitchFamily="34" charset="0"/>
                          <a:cs typeface="Arial" panose="020B0604020202020204" pitchFamily="34" charset="0"/>
                        </a:rPr>
                        <a:t>4 years</a:t>
                      </a:r>
                    </a:p>
                    <a:p>
                      <a:pPr>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Children aged 0</a:t>
                      </a:r>
                      <a:r>
                        <a:rPr lang="en-NZ" sz="1050" baseline="0" dirty="0">
                          <a:solidFill>
                            <a:schemeClr val="tx1">
                              <a:lumMod val="85000"/>
                              <a:lumOff val="15000"/>
                            </a:schemeClr>
                          </a:solidFill>
                          <a:latin typeface="Arial" panose="020B0604020202020204" pitchFamily="34" charset="0"/>
                          <a:cs typeface="Arial" panose="020B0604020202020204" pitchFamily="34" charset="0"/>
                        </a:rPr>
                        <a:t>–</a:t>
                      </a:r>
                      <a:r>
                        <a:rPr lang="en-NZ" sz="1050" dirty="0">
                          <a:solidFill>
                            <a:schemeClr val="tx1">
                              <a:lumMod val="85000"/>
                              <a:lumOff val="15000"/>
                            </a:schemeClr>
                          </a:solidFill>
                          <a:latin typeface="Arial" panose="020B0604020202020204" pitchFamily="34" charset="0"/>
                          <a:cs typeface="Arial" panose="020B0604020202020204" pitchFamily="34" charset="0"/>
                        </a:rPr>
                        <a:t>14</a:t>
                      </a:r>
                      <a:r>
                        <a:rPr lang="en-NZ" sz="1050" baseline="0" dirty="0">
                          <a:solidFill>
                            <a:schemeClr val="tx1">
                              <a:lumMod val="85000"/>
                              <a:lumOff val="15000"/>
                            </a:schemeClr>
                          </a:solidFill>
                          <a:latin typeface="Arial" panose="020B0604020202020204" pitchFamily="34" charset="0"/>
                          <a:cs typeface="Arial" panose="020B0604020202020204" pitchFamily="34" charset="0"/>
                        </a:rPr>
                        <a:t> years</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School-aged children (5–14 years)</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Households with at least one child aged 0–4 years</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050" baseline="0" dirty="0">
                          <a:solidFill>
                            <a:schemeClr val="tx1">
                              <a:lumMod val="85000"/>
                              <a:lumOff val="15000"/>
                            </a:schemeClr>
                          </a:solidFill>
                          <a:latin typeface="Arial" panose="020B0604020202020204" pitchFamily="34" charset="0"/>
                          <a:cs typeface="Arial" panose="020B0604020202020204" pitchFamily="34" charset="0"/>
                        </a:rPr>
                        <a:t>Households with at least one child aged 0–14 years</a:t>
                      </a: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extLst>
                  <a:ext uri="{0D108BD9-81ED-4DB2-BD59-A6C34878D82A}">
                    <a16:rowId xmlns:a16="http://schemas.microsoft.com/office/drawing/2014/main" val="1182926971"/>
                  </a:ext>
                </a:extLst>
              </a:tr>
              <a:tr h="132171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Older adults</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People aged 65+ years</a:t>
                      </a:r>
                    </a:p>
                    <a:p>
                      <a:pPr>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People aged 75+</a:t>
                      </a:r>
                      <a:r>
                        <a:rPr lang="en-NZ" sz="1050" baseline="0" dirty="0">
                          <a:solidFill>
                            <a:schemeClr val="tx1">
                              <a:lumMod val="85000"/>
                              <a:lumOff val="15000"/>
                            </a:schemeClr>
                          </a:solidFill>
                          <a:latin typeface="Arial" panose="020B0604020202020204" pitchFamily="34" charset="0"/>
                          <a:cs typeface="Arial" panose="020B0604020202020204" pitchFamily="34" charset="0"/>
                        </a:rPr>
                        <a:t> years</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People aged 85+ years</a:t>
                      </a:r>
                    </a:p>
                    <a:p>
                      <a:pPr>
                        <a:spcAft>
                          <a:spcPts val="300"/>
                        </a:spcAft>
                      </a:pPr>
                      <a:br>
                        <a:rPr lang="en-NZ" sz="300" baseline="0" dirty="0">
                          <a:solidFill>
                            <a:schemeClr val="tx1">
                              <a:lumMod val="85000"/>
                              <a:lumOff val="15000"/>
                            </a:schemeClr>
                          </a:solidFill>
                          <a:latin typeface="Arial" panose="020B0604020202020204" pitchFamily="34" charset="0"/>
                          <a:cs typeface="Arial" panose="020B0604020202020204" pitchFamily="34" charset="0"/>
                        </a:rPr>
                      </a:br>
                      <a:r>
                        <a:rPr lang="en-NZ" sz="1050" baseline="0" dirty="0">
                          <a:solidFill>
                            <a:schemeClr val="tx1">
                              <a:lumMod val="85000"/>
                              <a:lumOff val="15000"/>
                            </a:schemeClr>
                          </a:solidFill>
                          <a:latin typeface="Arial" panose="020B0604020202020204" pitchFamily="34" charset="0"/>
                          <a:cs typeface="Arial" panose="020B0604020202020204" pitchFamily="34" charset="0"/>
                        </a:rPr>
                        <a:t>People aged 70+ years</a:t>
                      </a:r>
                      <a:br>
                        <a:rPr lang="en-NZ" sz="400" baseline="0" dirty="0">
                          <a:solidFill>
                            <a:schemeClr val="tx1">
                              <a:lumMod val="85000"/>
                              <a:lumOff val="15000"/>
                            </a:schemeClr>
                          </a:solidFill>
                          <a:latin typeface="Arial" panose="020B0604020202020204" pitchFamily="34" charset="0"/>
                          <a:cs typeface="Arial" panose="020B0604020202020204" pitchFamily="34" charset="0"/>
                        </a:rPr>
                      </a:br>
                      <a:br>
                        <a:rPr lang="en-NZ" sz="600" baseline="0" dirty="0">
                          <a:solidFill>
                            <a:schemeClr val="tx1">
                              <a:lumMod val="85000"/>
                              <a:lumOff val="15000"/>
                            </a:schemeClr>
                          </a:solidFill>
                          <a:latin typeface="Arial" panose="020B0604020202020204" pitchFamily="34" charset="0"/>
                          <a:cs typeface="Arial" panose="020B0604020202020204" pitchFamily="34" charset="0"/>
                        </a:rPr>
                      </a:br>
                      <a:r>
                        <a:rPr lang="en-NZ" sz="1050" baseline="0" dirty="0">
                          <a:solidFill>
                            <a:schemeClr val="tx1">
                              <a:lumMod val="85000"/>
                              <a:lumOff val="15000"/>
                            </a:schemeClr>
                          </a:solidFill>
                          <a:latin typeface="Arial" panose="020B0604020202020204" pitchFamily="34" charset="0"/>
                          <a:cs typeface="Arial" panose="020B0604020202020204" pitchFamily="34" charset="0"/>
                        </a:rPr>
                        <a:t>Households with an older adult (65+ years) living alone</a:t>
                      </a: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20000"/>
                      </a:srgbClr>
                    </a:solidFill>
                  </a:tcPr>
                </a:tc>
                <a:extLst>
                  <a:ext uri="{0D108BD9-81ED-4DB2-BD59-A6C34878D82A}">
                    <a16:rowId xmlns:a16="http://schemas.microsoft.com/office/drawing/2014/main" val="155469726"/>
                  </a:ext>
                </a:extLst>
              </a:tr>
              <a:tr h="449325">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Health and disability</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Pregnant</a:t>
                      </a:r>
                      <a:r>
                        <a:rPr lang="en-NZ" sz="1050" baseline="0" dirty="0">
                          <a:solidFill>
                            <a:schemeClr val="tx1">
                              <a:lumMod val="85000"/>
                              <a:lumOff val="15000"/>
                            </a:schemeClr>
                          </a:solidFill>
                          <a:latin typeface="Arial" panose="020B0604020202020204" pitchFamily="34" charset="0"/>
                          <a:cs typeface="Arial" panose="020B0604020202020204" pitchFamily="34" charset="0"/>
                        </a:rPr>
                        <a:t> women (proxy)</a:t>
                      </a:r>
                      <a:endParaRPr lang="en-NZ" sz="1050" dirty="0">
                        <a:solidFill>
                          <a:schemeClr val="tx1">
                            <a:lumMod val="85000"/>
                            <a:lumOff val="15000"/>
                          </a:schemeClr>
                        </a:solidFill>
                        <a:latin typeface="Arial" panose="020B0604020202020204" pitchFamily="34" charset="0"/>
                        <a:cs typeface="Arial" panose="020B0604020202020204" pitchFamily="34" charset="0"/>
                      </a:endParaRP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extLst>
                  <a:ext uri="{0D108BD9-81ED-4DB2-BD59-A6C34878D82A}">
                    <a16:rowId xmlns:a16="http://schemas.microsoft.com/office/drawing/2014/main" val="2712614678"/>
                  </a:ext>
                </a:extLst>
              </a:tr>
            </a:tbl>
          </a:graphicData>
        </a:graphic>
      </p:graphicFrame>
      <p:graphicFrame>
        <p:nvGraphicFramePr>
          <p:cNvPr id="8" name="Table 7">
            <a:extLst>
              <a:ext uri="{FF2B5EF4-FFF2-40B4-BE49-F238E27FC236}">
                <a16:creationId xmlns:a16="http://schemas.microsoft.com/office/drawing/2014/main" id="{A9C8C6D2-44CA-40BF-A5A2-BBBC393386EF}"/>
              </a:ext>
            </a:extLst>
          </p:cNvPr>
          <p:cNvGraphicFramePr>
            <a:graphicFrameLocks noGrp="1"/>
          </p:cNvGraphicFramePr>
          <p:nvPr/>
        </p:nvGraphicFramePr>
        <p:xfrm>
          <a:off x="4534224" y="1089584"/>
          <a:ext cx="4519132" cy="5299742"/>
        </p:xfrm>
        <a:graphic>
          <a:graphicData uri="http://schemas.openxmlformats.org/drawingml/2006/table">
            <a:tbl>
              <a:tblPr firstRow="1" bandRow="1"/>
              <a:tblGrid>
                <a:gridCol w="1399022">
                  <a:extLst>
                    <a:ext uri="{9D8B030D-6E8A-4147-A177-3AD203B41FA5}">
                      <a16:colId xmlns:a16="http://schemas.microsoft.com/office/drawing/2014/main" val="2799916902"/>
                    </a:ext>
                  </a:extLst>
                </a:gridCol>
                <a:gridCol w="3120110">
                  <a:extLst>
                    <a:ext uri="{9D8B030D-6E8A-4147-A177-3AD203B41FA5}">
                      <a16:colId xmlns:a16="http://schemas.microsoft.com/office/drawing/2014/main" val="3471183327"/>
                    </a:ext>
                  </a:extLst>
                </a:gridCol>
              </a:tblGrid>
              <a:tr h="481954">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pPr>
                        <a:spcAft>
                          <a:spcPts val="1800"/>
                        </a:spcAft>
                      </a:pPr>
                      <a:r>
                        <a:rPr lang="en-NZ" sz="1050" dirty="0">
                          <a:solidFill>
                            <a:schemeClr val="tx1">
                              <a:lumMod val="85000"/>
                              <a:lumOff val="15000"/>
                            </a:schemeClr>
                          </a:solidFill>
                          <a:latin typeface="Arial" panose="020B0604020202020204" pitchFamily="34" charset="0"/>
                          <a:cs typeface="Arial" panose="020B0604020202020204" pitchFamily="34" charset="0"/>
                        </a:rPr>
                        <a:t>Dimension</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Text" lastClr="000000">
                          <a:lumMod val="50000"/>
                          <a:lumOff val="50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solidFill>
                  </a:tcPr>
                </a:tc>
                <a:tc>
                  <a:txBody>
                    <a:bodyPr/>
                    <a:lstStyle>
                      <a:lvl1pPr marL="0" algn="l" defTabSz="914400" rtl="0" eaLnBrk="1" latinLnBrk="0" hangingPunct="1">
                        <a:defRPr sz="1800" b="1" kern="1200">
                          <a:solidFill>
                            <a:schemeClr val="lt1"/>
                          </a:solidFill>
                          <a:latin typeface="Calibri"/>
                        </a:defRPr>
                      </a:lvl1pPr>
                      <a:lvl2pPr marL="457200" algn="l" defTabSz="914400" rtl="0" eaLnBrk="1" latinLnBrk="0" hangingPunct="1">
                        <a:defRPr sz="1800" b="1" kern="1200">
                          <a:solidFill>
                            <a:schemeClr val="lt1"/>
                          </a:solidFill>
                          <a:latin typeface="Calibri"/>
                        </a:defRPr>
                      </a:lvl2pPr>
                      <a:lvl3pPr marL="914400" algn="l" defTabSz="914400" rtl="0" eaLnBrk="1" latinLnBrk="0" hangingPunct="1">
                        <a:defRPr sz="1800" b="1" kern="1200">
                          <a:solidFill>
                            <a:schemeClr val="lt1"/>
                          </a:solidFill>
                          <a:latin typeface="Calibri"/>
                        </a:defRPr>
                      </a:lvl3pPr>
                      <a:lvl4pPr marL="1371600" algn="l" defTabSz="914400" rtl="0" eaLnBrk="1" latinLnBrk="0" hangingPunct="1">
                        <a:defRPr sz="1800" b="1" kern="1200">
                          <a:solidFill>
                            <a:schemeClr val="lt1"/>
                          </a:solidFill>
                          <a:latin typeface="Calibri"/>
                        </a:defRPr>
                      </a:lvl4pPr>
                      <a:lvl5pPr marL="1828800" algn="l" defTabSz="914400" rtl="0" eaLnBrk="1" latinLnBrk="0" hangingPunct="1">
                        <a:defRPr sz="1800" b="1" kern="1200">
                          <a:solidFill>
                            <a:schemeClr val="lt1"/>
                          </a:solidFill>
                          <a:latin typeface="Calibri"/>
                        </a:defRPr>
                      </a:lvl5pPr>
                      <a:lvl6pPr marL="2286000" algn="l" defTabSz="914400" rtl="0" eaLnBrk="1" latinLnBrk="0" hangingPunct="1">
                        <a:defRPr sz="1800" b="1" kern="1200">
                          <a:solidFill>
                            <a:schemeClr val="lt1"/>
                          </a:solidFill>
                          <a:latin typeface="Calibri"/>
                        </a:defRPr>
                      </a:lvl6pPr>
                      <a:lvl7pPr marL="2743200" algn="l" defTabSz="914400" rtl="0" eaLnBrk="1" latinLnBrk="0" hangingPunct="1">
                        <a:defRPr sz="1800" b="1" kern="1200">
                          <a:solidFill>
                            <a:schemeClr val="lt1"/>
                          </a:solidFill>
                          <a:latin typeface="Calibri"/>
                        </a:defRPr>
                      </a:lvl7pPr>
                      <a:lvl8pPr marL="3200400" algn="l" defTabSz="914400" rtl="0" eaLnBrk="1" latinLnBrk="0" hangingPunct="1">
                        <a:defRPr sz="1800" b="1" kern="1200">
                          <a:solidFill>
                            <a:schemeClr val="lt1"/>
                          </a:solidFill>
                          <a:latin typeface="Calibri"/>
                        </a:defRPr>
                      </a:lvl8pPr>
                      <a:lvl9pPr marL="3657600" algn="l" defTabSz="914400" rtl="0" eaLnBrk="1" latinLnBrk="0" hangingPunct="1">
                        <a:defRPr sz="1800" b="1" kern="1200">
                          <a:solidFill>
                            <a:schemeClr val="lt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Indicators (with Census-type data for NZ)</a:t>
                      </a:r>
                    </a:p>
                    <a:p>
                      <a:pPr>
                        <a:spcAft>
                          <a:spcPts val="1200"/>
                        </a:spcAft>
                      </a:pPr>
                      <a:r>
                        <a:rPr lang="en-NZ" sz="1050" dirty="0">
                          <a:solidFill>
                            <a:schemeClr val="tx1">
                              <a:lumMod val="85000"/>
                              <a:lumOff val="15000"/>
                            </a:schemeClr>
                          </a:solidFill>
                          <a:latin typeface="Arial" panose="020B0604020202020204" pitchFamily="34" charset="0"/>
                          <a:cs typeface="Arial" panose="020B0604020202020204" pitchFamily="34" charset="0"/>
                        </a:rPr>
                        <a:t>   </a:t>
                      </a: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Text" lastClr="000000">
                          <a:lumMod val="50000"/>
                          <a:lumOff val="50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solidFill>
                  </a:tcPr>
                </a:tc>
                <a:extLst>
                  <a:ext uri="{0D108BD9-81ED-4DB2-BD59-A6C34878D82A}">
                    <a16:rowId xmlns:a16="http://schemas.microsoft.com/office/drawing/2014/main" val="1698546770"/>
                  </a:ext>
                </a:extLst>
              </a:tr>
              <a:tr h="93513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Having enough money to cope with crises/losses</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Socioeconomic deprivation (NZDep2018 decile)</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Unemployed people</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People who are not in the labour force</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Single parent households</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Households with no access to a car</a:t>
                      </a:r>
                      <a:endParaRPr lang="en-NZ" sz="1050" dirty="0">
                        <a:solidFill>
                          <a:schemeClr val="tx1">
                            <a:lumMod val="85000"/>
                            <a:lumOff val="15000"/>
                          </a:schemeClr>
                        </a:solidFill>
                        <a:latin typeface="Arial" panose="020B0604020202020204" pitchFamily="34" charset="0"/>
                        <a:cs typeface="Arial" panose="020B0604020202020204" pitchFamily="34" charset="0"/>
                      </a:endParaRP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extLst>
                  <a:ext uri="{0D108BD9-81ED-4DB2-BD59-A6C34878D82A}">
                    <a16:rowId xmlns:a16="http://schemas.microsoft.com/office/drawing/2014/main" val="175471346"/>
                  </a:ext>
                </a:extLst>
              </a:tr>
              <a:tr h="60800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Social connectedness</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Households living in rental housing</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One-person households</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Recent immigrants (less than 1 year; 0-1 years)</a:t>
                      </a:r>
                      <a:endParaRPr lang="en-NZ" sz="1050" dirty="0">
                        <a:solidFill>
                          <a:schemeClr val="tx1">
                            <a:lumMod val="85000"/>
                            <a:lumOff val="15000"/>
                          </a:schemeClr>
                        </a:solidFill>
                        <a:latin typeface="Arial" panose="020B0604020202020204" pitchFamily="34" charset="0"/>
                        <a:cs typeface="Arial" panose="020B0604020202020204" pitchFamily="34" charset="0"/>
                      </a:endParaRP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extLst>
                  <a:ext uri="{0D108BD9-81ED-4DB2-BD59-A6C34878D82A}">
                    <a16:rowId xmlns:a16="http://schemas.microsoft.com/office/drawing/2014/main" val="1397580791"/>
                  </a:ext>
                </a:extLst>
              </a:tr>
              <a:tr h="638866">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Knowledge, skills and awareness to face hazards</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People who do not speak English</a:t>
                      </a:r>
                    </a:p>
                    <a:p>
                      <a:pPr marL="0" marR="0" lvl="0" indent="0" algn="l" defTabSz="914400" rtl="0" eaLnBrk="1" fontAlgn="auto" latinLnBrk="0" hangingPunct="1">
                        <a:lnSpc>
                          <a:spcPct val="100000"/>
                        </a:lnSpc>
                        <a:spcBef>
                          <a:spcPts val="0"/>
                        </a:spcBef>
                        <a:spcAft>
                          <a:spcPts val="300"/>
                        </a:spcAft>
                        <a:buClrTx/>
                        <a:buSzTx/>
                        <a:buFontTx/>
                        <a:buNone/>
                        <a:tabLst/>
                        <a:defRPr/>
                      </a:pPr>
                      <a:r>
                        <a:rPr lang="en-NZ" sz="1050" baseline="0" dirty="0">
                          <a:solidFill>
                            <a:schemeClr val="tx1">
                              <a:lumMod val="85000"/>
                              <a:lumOff val="15000"/>
                            </a:schemeClr>
                          </a:solidFill>
                          <a:latin typeface="Arial" panose="020B0604020202020204" pitchFamily="34" charset="0"/>
                          <a:cs typeface="Arial" panose="020B0604020202020204" pitchFamily="34" charset="0"/>
                        </a:rPr>
                        <a:t>Households with no access to a mobile phone</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Households with no access to the internet</a:t>
                      </a:r>
                      <a:endParaRPr lang="en-NZ" sz="1050" dirty="0">
                        <a:solidFill>
                          <a:schemeClr val="tx1">
                            <a:lumMod val="85000"/>
                            <a:lumOff val="15000"/>
                          </a:schemeClr>
                        </a:solidFill>
                        <a:latin typeface="Arial" panose="020B0604020202020204" pitchFamily="34" charset="0"/>
                        <a:cs typeface="Arial" panose="020B0604020202020204" pitchFamily="34" charset="0"/>
                      </a:endParaRP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20000"/>
                      </a:srgbClr>
                    </a:solidFill>
                  </a:tcPr>
                </a:tc>
                <a:extLst>
                  <a:ext uri="{0D108BD9-81ED-4DB2-BD59-A6C34878D82A}">
                    <a16:rowId xmlns:a16="http://schemas.microsoft.com/office/drawing/2014/main" val="1891425183"/>
                  </a:ext>
                </a:extLst>
              </a:tr>
              <a:tr h="942257">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Safe, secure and</a:t>
                      </a:r>
                      <a:r>
                        <a:rPr lang="en-NZ" sz="1050" baseline="0" dirty="0">
                          <a:solidFill>
                            <a:schemeClr val="tx1">
                              <a:lumMod val="85000"/>
                              <a:lumOff val="15000"/>
                            </a:schemeClr>
                          </a:solidFill>
                          <a:latin typeface="Arial" panose="020B0604020202020204" pitchFamily="34" charset="0"/>
                          <a:cs typeface="Arial" panose="020B0604020202020204" pitchFamily="34" charset="0"/>
                        </a:rPr>
                        <a:t> healthy housing</a:t>
                      </a:r>
                      <a:endParaRPr lang="en-NZ" sz="1050" dirty="0">
                        <a:solidFill>
                          <a:schemeClr val="tx1">
                            <a:lumMod val="85000"/>
                            <a:lumOff val="15000"/>
                          </a:schemeClr>
                        </a:solidFill>
                        <a:latin typeface="Arial" panose="020B0604020202020204" pitchFamily="34" charset="0"/>
                        <a:cs typeface="Arial" panose="020B0604020202020204" pitchFamily="34" charset="0"/>
                      </a:endParaRP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Crowded households</a:t>
                      </a:r>
                    </a:p>
                    <a:p>
                      <a:pPr>
                        <a:spcAft>
                          <a:spcPts val="300"/>
                        </a:spcAft>
                      </a:pPr>
                      <a:r>
                        <a:rPr lang="en-NZ" sz="1050" dirty="0">
                          <a:solidFill>
                            <a:schemeClr val="tx1">
                              <a:lumMod val="85000"/>
                              <a:lumOff val="15000"/>
                            </a:schemeClr>
                          </a:solidFill>
                          <a:latin typeface="Arial" panose="020B0604020202020204" pitchFamily="34" charset="0"/>
                          <a:cs typeface="Arial" panose="020B0604020202020204" pitchFamily="34" charset="0"/>
                        </a:rPr>
                        <a:t>People</a:t>
                      </a:r>
                      <a:r>
                        <a:rPr lang="en-NZ" sz="1050" baseline="0" dirty="0">
                          <a:solidFill>
                            <a:schemeClr val="tx1">
                              <a:lumMod val="85000"/>
                              <a:lumOff val="15000"/>
                            </a:schemeClr>
                          </a:solidFill>
                          <a:latin typeface="Arial" panose="020B0604020202020204" pitchFamily="34" charset="0"/>
                          <a:cs typeface="Arial" panose="020B0604020202020204" pitchFamily="34" charset="0"/>
                        </a:rPr>
                        <a:t> living in crowded households</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Damp dwellings (always; always or sometimes)</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Mouldy dwellings (always; always or sometimes)</a:t>
                      </a: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extLst>
                  <a:ext uri="{0D108BD9-81ED-4DB2-BD59-A6C34878D82A}">
                    <a16:rowId xmlns:a16="http://schemas.microsoft.com/office/drawing/2014/main" val="454705159"/>
                  </a:ext>
                </a:extLst>
              </a:tr>
              <a:tr h="1104900">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Enough food and water to survive</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2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Households living in rental housing</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Socioeconomic deprivation (NZDep2018 decile)</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Dwellings with no access to safe drinking water</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Dwellings with no access to fridge</a:t>
                      </a:r>
                    </a:p>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Dwellings with no electricity</a:t>
                      </a: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20000"/>
                      </a:srgbClr>
                    </a:solidFill>
                  </a:tcPr>
                </a:tc>
                <a:extLst>
                  <a:ext uri="{0D108BD9-81ED-4DB2-BD59-A6C34878D82A}">
                    <a16:rowId xmlns:a16="http://schemas.microsoft.com/office/drawing/2014/main" val="1182926971"/>
                  </a:ext>
                </a:extLst>
              </a:tr>
              <a:tr h="431291">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r>
                        <a:rPr lang="en-NZ" sz="1050" dirty="0">
                          <a:solidFill>
                            <a:schemeClr val="tx1">
                              <a:lumMod val="85000"/>
                              <a:lumOff val="15000"/>
                            </a:schemeClr>
                          </a:solidFill>
                          <a:latin typeface="Arial" panose="020B0604020202020204" pitchFamily="34" charset="0"/>
                          <a:cs typeface="Arial" panose="020B0604020202020204" pitchFamily="34" charset="0"/>
                        </a:rPr>
                        <a:t>Decision-making and leadership</a:t>
                      </a:r>
                    </a:p>
                  </a:txBody>
                  <a:tcPr>
                    <a:lnL w="3175" cap="flat" cmpd="sng" algn="ctr">
                      <a:solidFill>
                        <a:sysClr val="windowText" lastClr="000000">
                          <a:lumMod val="50000"/>
                          <a:lumOff val="50000"/>
                        </a:sysClr>
                      </a:solidFill>
                      <a:prstDash val="solid"/>
                      <a:round/>
                      <a:headEnd type="none" w="med" len="med"/>
                      <a:tailEnd type="none" w="med" len="med"/>
                    </a:lnL>
                    <a:lnR w="3175" cap="flat" cmpd="sng" algn="ctr">
                      <a:solidFill>
                        <a:sysClr val="window" lastClr="FFFFFF">
                          <a:lumMod val="75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tc>
                  <a:txBody>
                    <a:bodyPr/>
                    <a:lstStyle>
                      <a:lvl1pPr marL="0" algn="l" defTabSz="914400" rtl="0" eaLnBrk="1" latinLnBrk="0" hangingPunct="1">
                        <a:defRPr sz="1800" kern="1200">
                          <a:solidFill>
                            <a:schemeClr val="dk1"/>
                          </a:solidFill>
                          <a:latin typeface="Calibri"/>
                        </a:defRPr>
                      </a:lvl1pPr>
                      <a:lvl2pPr marL="457200" algn="l" defTabSz="914400" rtl="0" eaLnBrk="1" latinLnBrk="0" hangingPunct="1">
                        <a:defRPr sz="1800" kern="1200">
                          <a:solidFill>
                            <a:schemeClr val="dk1"/>
                          </a:solidFill>
                          <a:latin typeface="Calibri"/>
                        </a:defRPr>
                      </a:lvl2pPr>
                      <a:lvl3pPr marL="914400" algn="l" defTabSz="914400" rtl="0" eaLnBrk="1" latinLnBrk="0" hangingPunct="1">
                        <a:defRPr sz="1800" kern="1200">
                          <a:solidFill>
                            <a:schemeClr val="dk1"/>
                          </a:solidFill>
                          <a:latin typeface="Calibri"/>
                        </a:defRPr>
                      </a:lvl3pPr>
                      <a:lvl4pPr marL="1371600" algn="l" defTabSz="914400" rtl="0" eaLnBrk="1" latinLnBrk="0" hangingPunct="1">
                        <a:defRPr sz="1800" kern="1200">
                          <a:solidFill>
                            <a:schemeClr val="dk1"/>
                          </a:solidFill>
                          <a:latin typeface="Calibri"/>
                        </a:defRPr>
                      </a:lvl4pPr>
                      <a:lvl5pPr marL="1828800" algn="l" defTabSz="914400" rtl="0" eaLnBrk="1" latinLnBrk="0" hangingPunct="1">
                        <a:defRPr sz="1800" kern="1200">
                          <a:solidFill>
                            <a:schemeClr val="dk1"/>
                          </a:solidFill>
                          <a:latin typeface="Calibri"/>
                        </a:defRPr>
                      </a:lvl5pPr>
                      <a:lvl6pPr marL="2286000" algn="l" defTabSz="914400" rtl="0" eaLnBrk="1" latinLnBrk="0" hangingPunct="1">
                        <a:defRPr sz="1800" kern="1200">
                          <a:solidFill>
                            <a:schemeClr val="dk1"/>
                          </a:solidFill>
                          <a:latin typeface="Calibri"/>
                        </a:defRPr>
                      </a:lvl6pPr>
                      <a:lvl7pPr marL="2743200" algn="l" defTabSz="914400" rtl="0" eaLnBrk="1" latinLnBrk="0" hangingPunct="1">
                        <a:defRPr sz="1800" kern="1200">
                          <a:solidFill>
                            <a:schemeClr val="dk1"/>
                          </a:solidFill>
                          <a:latin typeface="Calibri"/>
                        </a:defRPr>
                      </a:lvl7pPr>
                      <a:lvl8pPr marL="3200400" algn="l" defTabSz="914400" rtl="0" eaLnBrk="1" latinLnBrk="0" hangingPunct="1">
                        <a:defRPr sz="1800" kern="1200">
                          <a:solidFill>
                            <a:schemeClr val="dk1"/>
                          </a:solidFill>
                          <a:latin typeface="Calibri"/>
                        </a:defRPr>
                      </a:lvl8pPr>
                      <a:lvl9pPr marL="3657600" algn="l" defTabSz="914400" rtl="0" eaLnBrk="1" latinLnBrk="0" hangingPunct="1">
                        <a:defRPr sz="1800" kern="1200">
                          <a:solidFill>
                            <a:schemeClr val="dk1"/>
                          </a:solidFill>
                          <a:latin typeface="Calibri"/>
                        </a:defRPr>
                      </a:lvl9pPr>
                    </a:lstStyle>
                    <a:p>
                      <a:pPr>
                        <a:spcAft>
                          <a:spcPts val="300"/>
                        </a:spcAft>
                      </a:pPr>
                      <a:r>
                        <a:rPr lang="en-NZ" sz="1050" baseline="0" dirty="0">
                          <a:solidFill>
                            <a:schemeClr val="tx1">
                              <a:lumMod val="85000"/>
                              <a:lumOff val="15000"/>
                            </a:schemeClr>
                          </a:solidFill>
                          <a:latin typeface="Arial" panose="020B0604020202020204" pitchFamily="34" charset="0"/>
                          <a:cs typeface="Arial" panose="020B0604020202020204" pitchFamily="34" charset="0"/>
                        </a:rPr>
                        <a:t>Voter turnout in 2019 Local Authority Elections</a:t>
                      </a:r>
                    </a:p>
                  </a:txBody>
                  <a:tcPr>
                    <a:lnL w="3175" cap="flat" cmpd="sng" algn="ctr">
                      <a:solidFill>
                        <a:sysClr val="window" lastClr="FFFFFF">
                          <a:lumMod val="75000"/>
                        </a:sysClr>
                      </a:solidFill>
                      <a:prstDash val="solid"/>
                      <a:round/>
                      <a:headEnd type="none" w="med" len="med"/>
                      <a:tailEnd type="none" w="med" len="med"/>
                    </a:lnL>
                    <a:lnR w="3175" cap="flat" cmpd="sng" algn="ctr">
                      <a:solidFill>
                        <a:sysClr val="windowText" lastClr="000000">
                          <a:lumMod val="50000"/>
                          <a:lumOff val="50000"/>
                        </a:sysClr>
                      </a:solidFill>
                      <a:prstDash val="solid"/>
                      <a:round/>
                      <a:headEnd type="none" w="med" len="med"/>
                      <a:tailEnd type="none" w="med" len="med"/>
                    </a:lnR>
                    <a:lnT w="3175" cap="flat" cmpd="sng" algn="ctr">
                      <a:solidFill>
                        <a:sysClr val="window" lastClr="FFFFFF">
                          <a:lumMod val="75000"/>
                        </a:sysClr>
                      </a:solidFill>
                      <a:prstDash val="solid"/>
                      <a:round/>
                      <a:headEnd type="none" w="med" len="med"/>
                      <a:tailEnd type="none" w="med" len="med"/>
                    </a:lnT>
                    <a:lnB w="3175" cap="flat" cmpd="sng" algn="ctr">
                      <a:solidFill>
                        <a:sysClr val="window" lastClr="FFFFFF">
                          <a:lumMod val="75000"/>
                        </a:sysClr>
                      </a:solidFill>
                      <a:prstDash val="solid"/>
                      <a:round/>
                      <a:headEnd type="none" w="med" len="med"/>
                      <a:tailEnd type="none" w="med" len="med"/>
                    </a:lnB>
                    <a:lnTlToBr w="12700" cmpd="sng">
                      <a:noFill/>
                      <a:prstDash val="solid"/>
                    </a:lnTlToBr>
                    <a:lnBlToTr w="12700" cmpd="sng">
                      <a:noFill/>
                      <a:prstDash val="solid"/>
                    </a:lnBlToTr>
                    <a:solidFill>
                      <a:srgbClr val="EBF1DD">
                        <a:tint val="40000"/>
                      </a:srgbClr>
                    </a:solidFill>
                  </a:tcPr>
                </a:tc>
                <a:extLst>
                  <a:ext uri="{0D108BD9-81ED-4DB2-BD59-A6C34878D82A}">
                    <a16:rowId xmlns:a16="http://schemas.microsoft.com/office/drawing/2014/main" val="155469726"/>
                  </a:ext>
                </a:extLst>
              </a:tr>
            </a:tbl>
          </a:graphicData>
        </a:graphic>
      </p:graphicFrame>
    </p:spTree>
    <p:extLst>
      <p:ext uri="{BB962C8B-B14F-4D97-AF65-F5344CB8AC3E}">
        <p14:creationId xmlns:p14="http://schemas.microsoft.com/office/powerpoint/2010/main" val="205859070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a:latin typeface="Calibri" panose="020F0502020204030204" pitchFamily="34" charset="0"/>
                <a:cs typeface="Calibri" panose="020F0502020204030204" pitchFamily="34" charset="0"/>
              </a:rPr>
              <a:t>Visualising</a:t>
            </a:r>
            <a:r>
              <a:rPr lang="en-US" dirty="0">
                <a:latin typeface="Calibri" panose="020F0502020204030204" pitchFamily="34" charset="0"/>
                <a:cs typeface="Calibri" panose="020F0502020204030204" pitchFamily="34" charset="0"/>
              </a:rPr>
              <a:t> the indicators</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pic>
        <p:nvPicPr>
          <p:cNvPr id="6" name="Picture 5" descr="Graphical user interface, website, map&#10;&#10;Description automatically generated">
            <a:extLst>
              <a:ext uri="{FF2B5EF4-FFF2-40B4-BE49-F238E27FC236}">
                <a16:creationId xmlns:a16="http://schemas.microsoft.com/office/drawing/2014/main" id="{C1936B99-294F-43C0-8C00-E09F69DB5FB7}"/>
              </a:ext>
            </a:extLst>
          </p:cNvPr>
          <p:cNvPicPr>
            <a:picLocks noChangeAspect="1"/>
          </p:cNvPicPr>
          <p:nvPr/>
        </p:nvPicPr>
        <p:blipFill>
          <a:blip r:embed="rId2"/>
          <a:stretch>
            <a:fillRect/>
          </a:stretch>
        </p:blipFill>
        <p:spPr>
          <a:xfrm>
            <a:off x="232788" y="1123370"/>
            <a:ext cx="6507048" cy="3406169"/>
          </a:xfrm>
          <a:prstGeom prst="rect">
            <a:avLst/>
          </a:prstGeom>
        </p:spPr>
      </p:pic>
      <p:sp>
        <p:nvSpPr>
          <p:cNvPr id="8" name="Rectangle 7">
            <a:extLst>
              <a:ext uri="{FF2B5EF4-FFF2-40B4-BE49-F238E27FC236}">
                <a16:creationId xmlns:a16="http://schemas.microsoft.com/office/drawing/2014/main" id="{56DE8F02-4D29-4DF4-8321-67F08A9AB912}"/>
              </a:ext>
            </a:extLst>
          </p:cNvPr>
          <p:cNvSpPr/>
          <p:nvPr/>
        </p:nvSpPr>
        <p:spPr>
          <a:xfrm>
            <a:off x="-431470" y="5809615"/>
            <a:ext cx="10363200" cy="116812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NZ"/>
          </a:p>
        </p:txBody>
      </p:sp>
      <p:pic>
        <p:nvPicPr>
          <p:cNvPr id="7" name="Picture 6">
            <a:extLst>
              <a:ext uri="{FF2B5EF4-FFF2-40B4-BE49-F238E27FC236}">
                <a16:creationId xmlns:a16="http://schemas.microsoft.com/office/drawing/2014/main" id="{607D63B2-91BA-4D38-963E-8260641B7DCA}"/>
              </a:ext>
            </a:extLst>
          </p:cNvPr>
          <p:cNvPicPr>
            <a:picLocks noChangeAspect="1"/>
          </p:cNvPicPr>
          <p:nvPr/>
        </p:nvPicPr>
        <p:blipFill>
          <a:blip r:embed="rId3"/>
          <a:stretch>
            <a:fillRect/>
          </a:stretch>
        </p:blipFill>
        <p:spPr>
          <a:xfrm>
            <a:off x="238544" y="4580385"/>
            <a:ext cx="6166068" cy="2190527"/>
          </a:xfrm>
          <a:prstGeom prst="rect">
            <a:avLst/>
          </a:prstGeom>
        </p:spPr>
      </p:pic>
      <p:sp>
        <p:nvSpPr>
          <p:cNvPr id="9" name="Rectangle 8">
            <a:extLst>
              <a:ext uri="{FF2B5EF4-FFF2-40B4-BE49-F238E27FC236}">
                <a16:creationId xmlns:a16="http://schemas.microsoft.com/office/drawing/2014/main" id="{570D4C5E-0334-4E26-A30A-E0C75DCB2D4F}"/>
              </a:ext>
            </a:extLst>
          </p:cNvPr>
          <p:cNvSpPr/>
          <p:nvPr/>
        </p:nvSpPr>
        <p:spPr>
          <a:xfrm>
            <a:off x="6739836" y="1145142"/>
            <a:ext cx="2404164" cy="5170646"/>
          </a:xfrm>
          <a:prstGeom prst="rect">
            <a:avLst/>
          </a:prstGeom>
        </p:spPr>
        <p:txBody>
          <a:bodyPr wrap="square">
            <a:spAutoFit/>
          </a:bodyPr>
          <a:lstStyle/>
          <a:p>
            <a:pPr marL="87313" lvl="1">
              <a:spcAft>
                <a:spcPts val="1200"/>
              </a:spcAft>
              <a:defRPr/>
            </a:pPr>
            <a:r>
              <a:rPr lang="en-US" sz="2000" dirty="0">
                <a:solidFill>
                  <a:srgbClr val="606060"/>
                </a:solidFill>
                <a:latin typeface="Source Sans Pro" panose="020B0503030403020204" pitchFamily="34" charset="0"/>
                <a:ea typeface="Source Sans Pro" panose="020B0503030403020204" pitchFamily="34" charset="0"/>
              </a:rPr>
              <a:t>Indicator data is available at SA2, TA, DHB, Auckland local board area levels</a:t>
            </a:r>
          </a:p>
          <a:p>
            <a:pPr marL="87313" lvl="1">
              <a:spcAft>
                <a:spcPts val="1200"/>
              </a:spcAft>
              <a:defRPr/>
            </a:pPr>
            <a:endParaRPr lang="en-US" sz="2000" dirty="0">
              <a:solidFill>
                <a:srgbClr val="606060"/>
              </a:solidFill>
              <a:latin typeface="Source Sans Pro" panose="020B0503030403020204" pitchFamily="34" charset="0"/>
              <a:ea typeface="Source Sans Pro" panose="020B0503030403020204" pitchFamily="34" charset="0"/>
            </a:endParaRPr>
          </a:p>
          <a:p>
            <a:pPr marL="87313" lvl="1">
              <a:spcAft>
                <a:spcPts val="1200"/>
              </a:spcAft>
              <a:defRPr/>
            </a:pPr>
            <a:r>
              <a:rPr lang="en-US" sz="2000" dirty="0">
                <a:solidFill>
                  <a:srgbClr val="606060"/>
                </a:solidFill>
                <a:latin typeface="Source Sans Pro" panose="020B0503030403020204" pitchFamily="34" charset="0"/>
                <a:ea typeface="Source Sans Pro" panose="020B0503030403020204" pitchFamily="34" charset="0"/>
              </a:rPr>
              <a:t>Data is available in Excel spreadsheets</a:t>
            </a:r>
          </a:p>
          <a:p>
            <a:pPr marL="87313" lvl="1">
              <a:spcAft>
                <a:spcPts val="1200"/>
              </a:spcAft>
              <a:defRPr/>
            </a:pPr>
            <a:endParaRPr lang="en-US" sz="2000" dirty="0">
              <a:solidFill>
                <a:srgbClr val="606060"/>
              </a:solidFill>
              <a:latin typeface="Source Sans Pro" panose="020B0503030403020204" pitchFamily="34" charset="0"/>
              <a:ea typeface="Source Sans Pro" panose="020B0503030403020204" pitchFamily="34" charset="0"/>
            </a:endParaRPr>
          </a:p>
          <a:p>
            <a:pPr marL="87313" lvl="1">
              <a:spcAft>
                <a:spcPts val="1200"/>
              </a:spcAft>
              <a:defRPr/>
            </a:pPr>
            <a:r>
              <a:rPr lang="en-US" sz="2000" dirty="0">
                <a:solidFill>
                  <a:srgbClr val="606060"/>
                </a:solidFill>
                <a:latin typeface="Source Sans Pro" panose="020B0503030403020204" pitchFamily="34" charset="0"/>
                <a:ea typeface="Source Sans Pro" panose="020B0503030403020204" pitchFamily="34" charset="0"/>
              </a:rPr>
              <a:t>Data now available as REST service for </a:t>
            </a:r>
            <a:r>
              <a:rPr lang="en-US" sz="2000" dirty="0" err="1">
                <a:solidFill>
                  <a:srgbClr val="606060"/>
                </a:solidFill>
                <a:latin typeface="Source Sans Pro" panose="020B0503030403020204" pitchFamily="34" charset="0"/>
                <a:ea typeface="Source Sans Pro" panose="020B0503030403020204" pitchFamily="34" charset="0"/>
              </a:rPr>
              <a:t>ArcGISOnline</a:t>
            </a:r>
            <a:endParaRPr lang="en-US" sz="2000" dirty="0">
              <a:solidFill>
                <a:srgbClr val="606060"/>
              </a:solidFill>
              <a:latin typeface="Source Sans Pro" panose="020B0503030403020204" pitchFamily="34" charset="0"/>
              <a:ea typeface="Source Sans Pro" panose="020B0503030403020204" pitchFamily="34" charset="0"/>
            </a:endParaRPr>
          </a:p>
          <a:p>
            <a:pPr marL="87313" lvl="1">
              <a:spcAft>
                <a:spcPts val="1200"/>
              </a:spcAft>
              <a:defRPr/>
            </a:pPr>
            <a:b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b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p:txBody>
      </p:sp>
    </p:spTree>
    <p:extLst>
      <p:ext uri="{BB962C8B-B14F-4D97-AF65-F5344CB8AC3E}">
        <p14:creationId xmlns:p14="http://schemas.microsoft.com/office/powerpoint/2010/main" val="16633729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Future work</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sp>
        <p:nvSpPr>
          <p:cNvPr id="10" name="Rectangle 9">
            <a:extLst>
              <a:ext uri="{FF2B5EF4-FFF2-40B4-BE49-F238E27FC236}">
                <a16:creationId xmlns:a16="http://schemas.microsoft.com/office/drawing/2014/main" id="{ADFBF662-BFD4-4243-A40A-59DCCB3D9318}"/>
              </a:ext>
            </a:extLst>
          </p:cNvPr>
          <p:cNvSpPr/>
          <p:nvPr/>
        </p:nvSpPr>
        <p:spPr>
          <a:xfrm>
            <a:off x="707640" y="1089115"/>
            <a:ext cx="7696131" cy="5093702"/>
          </a:xfrm>
          <a:prstGeom prst="rect">
            <a:avLst/>
          </a:prstGeom>
        </p:spPr>
        <p:txBody>
          <a:bodyPr wrap="square">
            <a:spAutoFit/>
          </a:bodyPr>
          <a:lstStyle/>
          <a:p>
            <a:pPr marL="285750" lvl="0" indent="-285750">
              <a:spcAft>
                <a:spcPts val="600"/>
              </a:spcAft>
              <a:buFont typeface="Arial" panose="020B0604020202020204" pitchFamily="34" charset="0"/>
              <a:buChar char="•"/>
              <a:defRPr/>
            </a:pPr>
            <a:r>
              <a:rPr lang="en-US" sz="2000" dirty="0">
                <a:solidFill>
                  <a:srgbClr val="606060"/>
                </a:solidFill>
                <a:latin typeface="Source Sans Pro" panose="020B0503030403020204" pitchFamily="34" charset="0"/>
                <a:ea typeface="Source Sans Pro" panose="020B0503030403020204" pitchFamily="34" charset="0"/>
              </a:rPr>
              <a:t>Developing health indicators, </a:t>
            </a:r>
            <a:r>
              <a:rPr lang="en-US" sz="2000" dirty="0" err="1">
                <a:solidFill>
                  <a:srgbClr val="606060"/>
                </a:solidFill>
                <a:latin typeface="Source Sans Pro" panose="020B0503030403020204" pitchFamily="34" charset="0"/>
                <a:ea typeface="Source Sans Pro" panose="020B0503030403020204" pitchFamily="34" charset="0"/>
              </a:rPr>
              <a:t>eg</a:t>
            </a:r>
            <a:endParaRPr lang="en-US" sz="2000" dirty="0">
              <a:solidFill>
                <a:srgbClr val="606060"/>
              </a:solidFill>
              <a:latin typeface="Source Sans Pro" panose="020B0503030403020204" pitchFamily="34" charset="0"/>
              <a:ea typeface="Source Sans Pro" panose="020B0503030403020204" pitchFamily="34" charset="0"/>
            </a:endParaRPr>
          </a:p>
          <a:p>
            <a:pPr marL="742950" lvl="1" indent="-285750">
              <a:spcAft>
                <a:spcPts val="1800"/>
              </a:spcAft>
              <a:buFont typeface="Arial" panose="020B0604020202020204" pitchFamily="34" charset="0"/>
              <a:buChar char="•"/>
              <a:defRPr/>
            </a:pPr>
            <a:r>
              <a:rPr lang="en-US" sz="2000" dirty="0">
                <a:solidFill>
                  <a:srgbClr val="606060"/>
                </a:solidFill>
                <a:latin typeface="Source Sans Pro" panose="020B0503030403020204" pitchFamily="34" charset="0"/>
                <a:ea typeface="Source Sans Pro" panose="020B0503030403020204" pitchFamily="34" charset="0"/>
              </a:rPr>
              <a:t>People with cardiovascular disease, respiratory disease, diabetes, mental health conditions</a:t>
            </a:r>
          </a:p>
          <a:p>
            <a:pPr marL="285750" indent="-285750">
              <a:spcAft>
                <a:spcPts val="1800"/>
              </a:spcAft>
              <a:buFont typeface="Arial" panose="020B0604020202020204" pitchFamily="34" charset="0"/>
              <a:buChar char="•"/>
              <a:defRPr/>
            </a:pPr>
            <a:r>
              <a:rPr lang="en-US" sz="2000" dirty="0">
                <a:solidFill>
                  <a:srgbClr val="606060"/>
                </a:solidFill>
                <a:latin typeface="Source Sans Pro" panose="020B0503030403020204" pitchFamily="34" charset="0"/>
                <a:ea typeface="Source Sans Pro" panose="020B0503030403020204" pitchFamily="34" charset="0"/>
              </a:rPr>
              <a:t>Factsheets about </a:t>
            </a:r>
            <a:r>
              <a:rPr lang="en-NZ" sz="2000" dirty="0">
                <a:solidFill>
                  <a:srgbClr val="606060"/>
                </a:solidFill>
                <a:latin typeface="Source Sans Pro" panose="020B0503030403020204" pitchFamily="34" charset="0"/>
                <a:ea typeface="Source Sans Pro" panose="020B0503030403020204" pitchFamily="34" charset="0"/>
              </a:rPr>
              <a:t>health effects from different natural hazards, and who is most vulnerable to these – </a:t>
            </a:r>
            <a:r>
              <a:rPr lang="en-NZ" sz="2000" dirty="0" err="1">
                <a:solidFill>
                  <a:srgbClr val="606060"/>
                </a:solidFill>
                <a:latin typeface="Source Sans Pro" panose="020B0503030403020204" pitchFamily="34" charset="0"/>
                <a:ea typeface="Source Sans Pro" panose="020B0503030403020204" pitchFamily="34" charset="0"/>
              </a:rPr>
              <a:t>eg</a:t>
            </a:r>
            <a:r>
              <a:rPr lang="en-NZ" sz="2000" dirty="0">
                <a:solidFill>
                  <a:srgbClr val="606060"/>
                </a:solidFill>
                <a:latin typeface="Source Sans Pro" panose="020B0503030403020204" pitchFamily="34" charset="0"/>
                <a:ea typeface="Source Sans Pro" panose="020B0503030403020204" pitchFamily="34" charset="0"/>
              </a:rPr>
              <a:t>, earthquakes, tsunami, volcanoes, floods, wildfires, heat waves</a:t>
            </a:r>
          </a:p>
          <a:p>
            <a:pPr marL="285750" indent="-285750">
              <a:spcAft>
                <a:spcPts val="1800"/>
              </a:spcAft>
              <a:buFont typeface="Arial" panose="020B0604020202020204" pitchFamily="34" charset="0"/>
              <a:buChar char="•"/>
              <a:defRPr/>
            </a:pPr>
            <a:r>
              <a:rPr lang="en-NZ" sz="2000" dirty="0">
                <a:solidFill>
                  <a:srgbClr val="606060"/>
                </a:solidFill>
                <a:latin typeface="Source Sans Pro" panose="020B0503030403020204" pitchFamily="34" charset="0"/>
                <a:ea typeface="Source Sans Pro" panose="020B0503030403020204" pitchFamily="34" charset="0"/>
              </a:rPr>
              <a:t>Identifying useful social vulnerability indicators for environmental hazards – </a:t>
            </a:r>
            <a:r>
              <a:rPr lang="en-NZ" sz="2000" dirty="0" err="1">
                <a:solidFill>
                  <a:srgbClr val="606060"/>
                </a:solidFill>
                <a:latin typeface="Source Sans Pro" panose="020B0503030403020204" pitchFamily="34" charset="0"/>
                <a:ea typeface="Source Sans Pro" panose="020B0503030403020204" pitchFamily="34" charset="0"/>
              </a:rPr>
              <a:t>eg</a:t>
            </a:r>
            <a:r>
              <a:rPr lang="en-NZ" sz="2000" dirty="0">
                <a:solidFill>
                  <a:srgbClr val="606060"/>
                </a:solidFill>
                <a:latin typeface="Source Sans Pro" panose="020B0503030403020204" pitchFamily="34" charset="0"/>
                <a:ea typeface="Source Sans Pro" panose="020B0503030403020204" pitchFamily="34" charset="0"/>
              </a:rPr>
              <a:t> air pollution</a:t>
            </a:r>
          </a:p>
          <a:p>
            <a:pPr marL="285750" indent="-285750">
              <a:spcAft>
                <a:spcPts val="1800"/>
              </a:spcAft>
              <a:buFont typeface="Arial" panose="020B0604020202020204" pitchFamily="34" charset="0"/>
              <a:buChar char="•"/>
              <a:defRPr/>
            </a:pPr>
            <a:r>
              <a:rPr lang="en-US" sz="2000" dirty="0">
                <a:solidFill>
                  <a:srgbClr val="606060"/>
                </a:solidFill>
                <a:latin typeface="Source Sans Pro" panose="020B0503030403020204" pitchFamily="34" charset="0"/>
                <a:ea typeface="Source Sans Pro" panose="020B0503030403020204" pitchFamily="34" charset="0"/>
              </a:rPr>
              <a:t>Overlay social vulnerability indicators and natural hazards, environmental hazards</a:t>
            </a:r>
          </a:p>
          <a:p>
            <a:pPr marL="742950" lvl="1" indent="-285750">
              <a:spcAft>
                <a:spcPts val="1800"/>
              </a:spcAft>
              <a:buFont typeface="Arial" panose="020B0604020202020204" pitchFamily="34" charset="0"/>
              <a:buChar char="•"/>
              <a:defRPr/>
            </a:pP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t>Are more vulnerable populations </a:t>
            </a:r>
            <a:r>
              <a:rPr lang="en-US" sz="2000" dirty="0">
                <a:solidFill>
                  <a:srgbClr val="606060"/>
                </a:solidFill>
                <a:latin typeface="Source Sans Pro" panose="020B0503030403020204" pitchFamily="34" charset="0"/>
                <a:ea typeface="Source Sans Pro" panose="020B0503030403020204" pitchFamily="34" charset="0"/>
              </a:rPr>
              <a:t>more exposed to environmental hazards and/or natural hazards in New Zealand?</a:t>
            </a:r>
            <a:b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b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p:txBody>
      </p:sp>
      <p:pic>
        <p:nvPicPr>
          <p:cNvPr id="6" name="Picture 5">
            <a:extLst>
              <a:ext uri="{FF2B5EF4-FFF2-40B4-BE49-F238E27FC236}">
                <a16:creationId xmlns:a16="http://schemas.microsoft.com/office/drawing/2014/main" id="{2A33CA30-DB5A-4A11-AAB4-7A9983BCEE75}"/>
              </a:ext>
            </a:extLst>
          </p:cNvPr>
          <p:cNvPicPr>
            <a:picLocks noChangeAspect="1"/>
          </p:cNvPicPr>
          <p:nvPr/>
        </p:nvPicPr>
        <p:blipFill>
          <a:blip r:embed="rId2"/>
          <a:stretch>
            <a:fillRect/>
          </a:stretch>
        </p:blipFill>
        <p:spPr>
          <a:xfrm>
            <a:off x="0" y="6248374"/>
            <a:ext cx="4804064" cy="634039"/>
          </a:xfrm>
          <a:prstGeom prst="rect">
            <a:avLst/>
          </a:prstGeom>
        </p:spPr>
      </p:pic>
    </p:spTree>
    <p:extLst>
      <p:ext uri="{BB962C8B-B14F-4D97-AF65-F5344CB8AC3E}">
        <p14:creationId xmlns:p14="http://schemas.microsoft.com/office/powerpoint/2010/main" val="7446937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Rectangle 27"/>
          <p:cNvSpPr/>
          <p:nvPr/>
        </p:nvSpPr>
        <p:spPr>
          <a:xfrm>
            <a:off x="-64008" y="987552"/>
            <a:ext cx="9601200" cy="285806"/>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dirty="0"/>
          </a:p>
        </p:txBody>
      </p:sp>
      <p:sp>
        <p:nvSpPr>
          <p:cNvPr id="6" name="AutoShape 2" descr="Ministry of Health"/>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dirty="0"/>
          </a:p>
        </p:txBody>
      </p:sp>
      <p:sp>
        <p:nvSpPr>
          <p:cNvPr id="7" name="AutoShape 5" descr="Image result for ministry of health"/>
          <p:cNvSpPr>
            <a:spLocks noChangeAspect="1" noChangeArrowheads="1"/>
          </p:cNvSpPr>
          <p:nvPr/>
        </p:nvSpPr>
        <p:spPr bwMode="auto">
          <a:xfrm>
            <a:off x="307975" y="7937"/>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NZ" dirty="0"/>
          </a:p>
        </p:txBody>
      </p:sp>
      <p:sp>
        <p:nvSpPr>
          <p:cNvPr id="9" name="TextBox 8"/>
          <p:cNvSpPr txBox="1"/>
          <p:nvPr/>
        </p:nvSpPr>
        <p:spPr>
          <a:xfrm>
            <a:off x="460375" y="431412"/>
            <a:ext cx="8149235" cy="5170646"/>
          </a:xfrm>
          <a:prstGeom prst="rect">
            <a:avLst/>
          </a:prstGeom>
          <a:noFill/>
        </p:spPr>
        <p:txBody>
          <a:bodyPr wrap="square" rtlCol="0">
            <a:spAutoFit/>
          </a:bodyPr>
          <a:lstStyle/>
          <a:p>
            <a:pPr algn="ctr">
              <a:spcBef>
                <a:spcPts val="600"/>
              </a:spcBef>
            </a:pPr>
            <a:endParaRPr lang="en-US" sz="2000" b="1" dirty="0">
              <a:solidFill>
                <a:srgbClr val="005B31"/>
              </a:solidFill>
              <a:latin typeface="Arial" panose="020B0604020202020204" pitchFamily="34" charset="0"/>
              <a:cs typeface="Arial" panose="020B0604020202020204" pitchFamily="34" charset="0"/>
            </a:endParaRPr>
          </a:p>
          <a:p>
            <a:pPr algn="ctr">
              <a:spcBef>
                <a:spcPts val="600"/>
              </a:spcBef>
            </a:pPr>
            <a:endParaRPr lang="en-US" sz="2000" b="1" dirty="0">
              <a:solidFill>
                <a:srgbClr val="005B31"/>
              </a:solidFill>
              <a:latin typeface="Arial" panose="020B0604020202020204" pitchFamily="34" charset="0"/>
              <a:cs typeface="Arial" panose="020B0604020202020204" pitchFamily="34" charset="0"/>
            </a:endParaRPr>
          </a:p>
          <a:p>
            <a:pPr algn="ctr">
              <a:spcBef>
                <a:spcPts val="600"/>
              </a:spcBef>
            </a:pPr>
            <a:r>
              <a:rPr lang="en-US" sz="2000" b="1" dirty="0">
                <a:solidFill>
                  <a:srgbClr val="005B31"/>
                </a:solidFill>
                <a:latin typeface="Source Sans Pro" panose="020B0503030403020204" pitchFamily="34" charset="0"/>
                <a:ea typeface="Source Sans Pro" panose="020B0503030403020204" pitchFamily="34" charset="0"/>
                <a:cs typeface="Arial" panose="020B0604020202020204" pitchFamily="34" charset="0"/>
              </a:rPr>
              <a:t>Social vulnerability indicators</a:t>
            </a:r>
          </a:p>
          <a:p>
            <a:pPr algn="ctr">
              <a:lnSpc>
                <a:spcPct val="130000"/>
              </a:lnSpc>
              <a:spcBef>
                <a:spcPts val="1200"/>
              </a:spcBef>
            </a:pPr>
            <a:r>
              <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hlinkClick r:id="rId3"/>
              </a:rPr>
              <a:t>www.ehinz.ac.nz</a:t>
            </a:r>
            <a:r>
              <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rPr>
              <a:t> </a:t>
            </a:r>
          </a:p>
          <a:p>
            <a:pPr algn="ctr">
              <a:lnSpc>
                <a:spcPct val="130000"/>
              </a:lnSpc>
              <a:spcBef>
                <a:spcPts val="1200"/>
              </a:spcBef>
            </a:pPr>
            <a:r>
              <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sym typeface="Wingdings 3" panose="05040102010807070707" pitchFamily="18" charset="2"/>
              </a:rPr>
              <a:t>EHI website  Population vulnerability  Social vulnerability indicators</a:t>
            </a:r>
            <a:endPar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endParaRPr>
          </a:p>
          <a:p>
            <a:pPr algn="ctr">
              <a:spcBef>
                <a:spcPts val="1200"/>
              </a:spcBef>
            </a:pPr>
            <a:r>
              <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hlinkClick r:id="rId4"/>
              </a:rPr>
              <a:t>www.ehinz.ac.nz/indicators/population-vulnerability/</a:t>
            </a:r>
            <a:br>
              <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hlinkClick r:id="rId4"/>
              </a:rPr>
            </a:br>
            <a:r>
              <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hlinkClick r:id="rId4"/>
              </a:rPr>
              <a:t>social-vulnerability-to-natural-hazards/</a:t>
            </a:r>
            <a:r>
              <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rPr>
              <a:t> </a:t>
            </a:r>
          </a:p>
          <a:p>
            <a:pPr algn="ctr"/>
            <a:endParaRPr lang="en-US" sz="2800" b="1" dirty="0">
              <a:solidFill>
                <a:srgbClr val="005B31"/>
              </a:solidFill>
              <a:latin typeface="Source Sans Pro" panose="020B0503030403020204" pitchFamily="34" charset="0"/>
              <a:ea typeface="Source Sans Pro" panose="020B0503030403020204" pitchFamily="34" charset="0"/>
              <a:cs typeface="Arial" panose="020B0604020202020204" pitchFamily="34" charset="0"/>
            </a:endParaRPr>
          </a:p>
          <a:p>
            <a:pPr algn="ctr"/>
            <a:r>
              <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rPr>
              <a:t>For more information, please contact me:</a:t>
            </a:r>
          </a:p>
          <a:p>
            <a:pPr algn="ctr"/>
            <a:r>
              <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rPr>
              <a:t>Kylie Mason</a:t>
            </a:r>
          </a:p>
          <a:p>
            <a:pPr algn="ctr">
              <a:spcBef>
                <a:spcPts val="600"/>
              </a:spcBef>
            </a:pPr>
            <a:r>
              <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rPr>
              <a:t>k.mason@massey.ac.nz</a:t>
            </a:r>
          </a:p>
          <a:p>
            <a:pPr algn="ctr"/>
            <a:endParaRPr lang="en-US"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endParaRPr>
          </a:p>
          <a:p>
            <a:pPr algn="ctr">
              <a:spcBef>
                <a:spcPts val="600"/>
              </a:spcBef>
            </a:pPr>
            <a:endParaRPr lang="en-NZ" sz="2000" dirty="0">
              <a:solidFill>
                <a:srgbClr val="005B31"/>
              </a:solidFill>
              <a:latin typeface="Source Sans Pro" panose="020B0503030403020204" pitchFamily="34" charset="0"/>
              <a:ea typeface="Source Sans Pro" panose="020B0503030403020204" pitchFamily="34" charset="0"/>
              <a:cs typeface="Arial" panose="020B0604020202020204" pitchFamily="34" charset="0"/>
            </a:endParaRPr>
          </a:p>
        </p:txBody>
      </p:sp>
      <p:sp>
        <p:nvSpPr>
          <p:cNvPr id="4" name="Text Placeholder 3"/>
          <p:cNvSpPr>
            <a:spLocks noGrp="1"/>
          </p:cNvSpPr>
          <p:nvPr>
            <p:ph type="body" sz="quarter" idx="10"/>
          </p:nvPr>
        </p:nvSpPr>
        <p:spPr/>
        <p:txBody>
          <a:bodyPr/>
          <a:lstStyle/>
          <a:p>
            <a:endParaRPr lang="en-NZ" dirty="0"/>
          </a:p>
        </p:txBody>
      </p:sp>
      <p:sp>
        <p:nvSpPr>
          <p:cNvPr id="8" name="Rectangle 7">
            <a:extLst>
              <a:ext uri="{FF2B5EF4-FFF2-40B4-BE49-F238E27FC236}">
                <a16:creationId xmlns:a16="http://schemas.microsoft.com/office/drawing/2014/main" id="{81A01D66-54FB-424D-9241-640A96111973}"/>
              </a:ext>
            </a:extLst>
          </p:cNvPr>
          <p:cNvSpPr/>
          <p:nvPr/>
        </p:nvSpPr>
        <p:spPr>
          <a:xfrm>
            <a:off x="307974" y="5224117"/>
            <a:ext cx="8663305" cy="646331"/>
          </a:xfrm>
          <a:prstGeom prst="rect">
            <a:avLst/>
          </a:prstGeom>
        </p:spPr>
        <p:txBody>
          <a:bodyPr wrap="square">
            <a:spAutoFit/>
          </a:bodyPr>
          <a:lstStyle/>
          <a:p>
            <a:r>
              <a:rPr lang="en-NZ" sz="1200" b="1"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Acknowledgements: </a:t>
            </a:r>
            <a:r>
              <a:rPr lang="en-NZ" sz="120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Kirstin Lindberg, Carolin Haenfling, Allan Schori, Helene Marsters, Patrick Hipgrave, Barry Borman, Deborah Read (Massey University); James Beban, Sarah Gunnell (Urban Edge Planning Ltd); Rawiri Faulkner (</a:t>
            </a:r>
            <a:r>
              <a:rPr lang="en-NZ" sz="1200" dirty="0" err="1">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Tūtaiao</a:t>
            </a:r>
            <a:r>
              <a:rPr lang="en-NZ" sz="1200" dirty="0">
                <a:solidFill>
                  <a:schemeClr val="tx1">
                    <a:lumMod val="65000"/>
                    <a:lumOff val="35000"/>
                  </a:schemeClr>
                </a:solidFill>
                <a:latin typeface="Source Sans Pro" panose="020B0503030403020204" pitchFamily="34" charset="0"/>
                <a:ea typeface="Source Sans Pro" panose="020B0503030403020204" pitchFamily="34" charset="0"/>
                <a:cs typeface="Arial" panose="020B0604020202020204" pitchFamily="34" charset="0"/>
              </a:rPr>
              <a:t> Ltd); Kristie-Lee Thomas (GNS Science); Ben Popovich (NIWA)</a:t>
            </a:r>
          </a:p>
        </p:txBody>
      </p:sp>
    </p:spTree>
    <p:extLst>
      <p:ext uri="{BB962C8B-B14F-4D97-AF65-F5344CB8AC3E}">
        <p14:creationId xmlns:p14="http://schemas.microsoft.com/office/powerpoint/2010/main" val="2169256145"/>
      </p:ext>
    </p:extLst>
  </p:cSld>
  <p:clrMapOvr>
    <a:masterClrMapping/>
  </p:clrMapOvr>
  <mc:AlternateContent xmlns:mc="http://schemas.openxmlformats.org/markup-compatibility/2006" xmlns:p14="http://schemas.microsoft.com/office/powerpoint/2010/main">
    <mc:Choice Requires="p14">
      <p:transition spd="slow" p14:dur="2000" advTm="15681"/>
    </mc:Choice>
    <mc:Fallback xmlns="">
      <p:transition spd="slow" advTm="15681"/>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Placeholder 3">
            <a:extLst>
              <a:ext uri="{FF2B5EF4-FFF2-40B4-BE49-F238E27FC236}">
                <a16:creationId xmlns:a16="http://schemas.microsoft.com/office/drawing/2014/main" id="{14E858EC-5299-4D1A-A9FC-73CFD94A98ED}"/>
              </a:ext>
            </a:extLst>
          </p:cNvPr>
          <p:cNvSpPr>
            <a:spLocks noGrp="1"/>
          </p:cNvSpPr>
          <p:nvPr>
            <p:ph type="body" sz="quarter" idx="11"/>
          </p:nvPr>
        </p:nvSpPr>
        <p:spPr>
          <a:xfrm>
            <a:off x="415925" y="5980887"/>
            <a:ext cx="4786313" cy="477838"/>
          </a:xfrm>
        </p:spPr>
        <p:txBody>
          <a:bodyPr/>
          <a:lstStyle/>
          <a:p>
            <a:r>
              <a:rPr lang="en-NZ" dirty="0"/>
              <a:t>Programme</a:t>
            </a:r>
          </a:p>
        </p:txBody>
      </p:sp>
      <p:pic>
        <p:nvPicPr>
          <p:cNvPr id="7" name="Picture 6">
            <a:extLst>
              <a:ext uri="{FF2B5EF4-FFF2-40B4-BE49-F238E27FC236}">
                <a16:creationId xmlns:a16="http://schemas.microsoft.com/office/drawing/2014/main" id="{B758364C-0100-4196-A074-6A97E11D1E9D}"/>
              </a:ext>
            </a:extLst>
          </p:cNvPr>
          <p:cNvPicPr>
            <a:picLocks noChangeAspect="1"/>
          </p:cNvPicPr>
          <p:nvPr/>
        </p:nvPicPr>
        <p:blipFill>
          <a:blip r:embed="rId2"/>
          <a:stretch>
            <a:fillRect/>
          </a:stretch>
        </p:blipFill>
        <p:spPr>
          <a:xfrm>
            <a:off x="424272" y="-102181"/>
            <a:ext cx="8295456" cy="5801298"/>
          </a:xfrm>
          <a:prstGeom prst="rect">
            <a:avLst/>
          </a:prstGeom>
        </p:spPr>
      </p:pic>
    </p:spTree>
    <p:extLst>
      <p:ext uri="{BB962C8B-B14F-4D97-AF65-F5344CB8AC3E}">
        <p14:creationId xmlns:p14="http://schemas.microsoft.com/office/powerpoint/2010/main" val="418272909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Data visualisation</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sp>
        <p:nvSpPr>
          <p:cNvPr id="10" name="Rectangle 9">
            <a:extLst>
              <a:ext uri="{FF2B5EF4-FFF2-40B4-BE49-F238E27FC236}">
                <a16:creationId xmlns:a16="http://schemas.microsoft.com/office/drawing/2014/main" id="{ADFBF662-BFD4-4243-A40A-59DCCB3D9318}"/>
              </a:ext>
            </a:extLst>
          </p:cNvPr>
          <p:cNvSpPr/>
          <p:nvPr/>
        </p:nvSpPr>
        <p:spPr>
          <a:xfrm>
            <a:off x="707640" y="1459230"/>
            <a:ext cx="7441573" cy="3631763"/>
          </a:xfrm>
          <a:prstGeom prst="rect">
            <a:avLst/>
          </a:prstGeom>
        </p:spPr>
        <p:txBody>
          <a:bodyPr wrap="square">
            <a:spAutoFit/>
          </a:bodyPr>
          <a:lstStyle/>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t>Environmental Health indicators are presented on interactive dashboards and reports (Regional reports for Alcohol related-harm domain)</a:t>
            </a:r>
            <a:b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b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sng"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hlinkClick r:id="rId2"/>
              </a:rPr>
              <a:t>Environmental Health</a:t>
            </a:r>
            <a:r>
              <a:rPr kumimoji="0" lang="en-US" sz="2000" b="0" i="0" u="none"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t> </a:t>
            </a: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t>dashboards with regional data are embedded on </a:t>
            </a:r>
            <a:r>
              <a:rPr kumimoji="0" lang="en-US" sz="2000" b="0" i="0" u="sng"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hlinkClick r:id="rId3"/>
              </a:rPr>
              <a:t>Healthspace</a:t>
            </a: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t>.</a:t>
            </a:r>
            <a:b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br>
            <a:endPar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t>Domain specific dashboards, e.g., </a:t>
            </a:r>
            <a:r>
              <a:rPr kumimoji="0" lang="en-US" sz="2000" b="0" i="0" u="sng" strike="noStrike" kern="1200" cap="none" spc="0" normalizeH="0" baseline="0" noProof="0" dirty="0">
                <a:ln>
                  <a:noFill/>
                </a:ln>
                <a:solidFill>
                  <a:srgbClr val="0563C1"/>
                </a:solidFill>
                <a:effectLst/>
                <a:uLnTx/>
                <a:uFillTx/>
                <a:latin typeface="Calibri" panose="020F0502020204030204" pitchFamily="34" charset="0"/>
                <a:ea typeface="Calibri" panose="020F0502020204030204" pitchFamily="34" charset="0"/>
                <a:cs typeface="Times New Roman" panose="02020603050405020304" pitchFamily="18" charset="0"/>
                <a:hlinkClick r:id="rId4"/>
              </a:rPr>
              <a:t>Water quality</a:t>
            </a: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t>, are embedded on </a:t>
            </a: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hlinkClick r:id="rId5"/>
              </a:rPr>
              <a:t>EHI</a:t>
            </a: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t> website. </a:t>
            </a:r>
            <a:endPar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90A5419-9318-4121-8722-9B8F592E74D3}"/>
              </a:ext>
            </a:extLst>
          </p:cNvPr>
          <p:cNvPicPr>
            <a:picLocks noChangeAspect="1"/>
          </p:cNvPicPr>
          <p:nvPr/>
        </p:nvPicPr>
        <p:blipFill>
          <a:blip r:embed="rId6"/>
          <a:stretch>
            <a:fillRect/>
          </a:stretch>
        </p:blipFill>
        <p:spPr>
          <a:xfrm>
            <a:off x="0" y="6248374"/>
            <a:ext cx="4804064" cy="634039"/>
          </a:xfrm>
          <a:prstGeom prst="rect">
            <a:avLst/>
          </a:prstGeom>
        </p:spPr>
      </p:pic>
    </p:spTree>
    <p:extLst>
      <p:ext uri="{BB962C8B-B14F-4D97-AF65-F5344CB8AC3E}">
        <p14:creationId xmlns:p14="http://schemas.microsoft.com/office/powerpoint/2010/main" val="370140668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Data visualisation</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pic>
        <p:nvPicPr>
          <p:cNvPr id="6" name="Picture 5">
            <a:extLst>
              <a:ext uri="{FF2B5EF4-FFF2-40B4-BE49-F238E27FC236}">
                <a16:creationId xmlns:a16="http://schemas.microsoft.com/office/drawing/2014/main" id="{42285495-95EA-4B46-8C8D-1FE580326FD5}"/>
              </a:ext>
            </a:extLst>
          </p:cNvPr>
          <p:cNvPicPr>
            <a:picLocks noChangeAspect="1"/>
          </p:cNvPicPr>
          <p:nvPr/>
        </p:nvPicPr>
        <p:blipFill>
          <a:blip r:embed="rId2"/>
          <a:stretch>
            <a:fillRect/>
          </a:stretch>
        </p:blipFill>
        <p:spPr>
          <a:xfrm>
            <a:off x="0" y="1045029"/>
            <a:ext cx="9144000" cy="4574209"/>
          </a:xfrm>
          <a:prstGeom prst="rect">
            <a:avLst/>
          </a:prstGeom>
        </p:spPr>
      </p:pic>
      <p:pic>
        <p:nvPicPr>
          <p:cNvPr id="7" name="Picture 6">
            <a:extLst>
              <a:ext uri="{FF2B5EF4-FFF2-40B4-BE49-F238E27FC236}">
                <a16:creationId xmlns:a16="http://schemas.microsoft.com/office/drawing/2014/main" id="{900023E6-41BA-4B4B-A3DE-464E5967F41C}"/>
              </a:ext>
            </a:extLst>
          </p:cNvPr>
          <p:cNvPicPr>
            <a:picLocks noChangeAspect="1"/>
          </p:cNvPicPr>
          <p:nvPr/>
        </p:nvPicPr>
        <p:blipFill>
          <a:blip r:embed="rId3"/>
          <a:stretch>
            <a:fillRect/>
          </a:stretch>
        </p:blipFill>
        <p:spPr>
          <a:xfrm>
            <a:off x="0" y="6248374"/>
            <a:ext cx="4804064" cy="634039"/>
          </a:xfrm>
          <a:prstGeom prst="rect">
            <a:avLst/>
          </a:prstGeom>
        </p:spPr>
      </p:pic>
    </p:spTree>
    <p:extLst>
      <p:ext uri="{BB962C8B-B14F-4D97-AF65-F5344CB8AC3E}">
        <p14:creationId xmlns:p14="http://schemas.microsoft.com/office/powerpoint/2010/main" val="415718899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Data visualiSation – WHAT’S NEW</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sp>
        <p:nvSpPr>
          <p:cNvPr id="10" name="Rectangle 9">
            <a:extLst>
              <a:ext uri="{FF2B5EF4-FFF2-40B4-BE49-F238E27FC236}">
                <a16:creationId xmlns:a16="http://schemas.microsoft.com/office/drawing/2014/main" id="{ADFBF662-BFD4-4243-A40A-59DCCB3D9318}"/>
              </a:ext>
            </a:extLst>
          </p:cNvPr>
          <p:cNvSpPr/>
          <p:nvPr/>
        </p:nvSpPr>
        <p:spPr>
          <a:xfrm>
            <a:off x="654180" y="1179370"/>
            <a:ext cx="8016510" cy="4975721"/>
          </a:xfrm>
          <a:prstGeom prst="rect">
            <a:avLst/>
          </a:prstGeom>
        </p:spPr>
        <p:txBody>
          <a:bodyPr wrap="square">
            <a:spAutoFit/>
          </a:bodyPr>
          <a:lstStyle/>
          <a:p>
            <a:pPr marL="342900" marR="0" lvl="0" indent="-342900" algn="l" defTabSz="4572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We are </a:t>
            </a: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developing </a:t>
            </a:r>
            <a:r>
              <a:rPr kumimoji="0" lang="pl-PL" sz="2000" b="1"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online factsheets</a:t>
            </a: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a:t>
            </a:r>
            <a:b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br>
            <a:r>
              <a:rPr kumimoji="0" lang="en-NZ" sz="2000" b="0" i="0" u="none" strike="noStrike" kern="1200" cap="none" spc="0" normalizeH="0" baseline="0" noProof="0" dirty="0">
                <a:ln>
                  <a:noFill/>
                </a:ln>
                <a:solidFill>
                  <a:srgbClr val="606060"/>
                </a:solidFill>
                <a:effectLst/>
                <a:uLnTx/>
                <a:uFillTx/>
                <a:latin typeface="Calibri" panose="020F0502020204030204" pitchFamily="34" charset="0"/>
                <a:ea typeface="SimSun" panose="02010600030101010101" pitchFamily="2" charset="-122"/>
                <a:cs typeface="Calibri" panose="020F0502020204030204" pitchFamily="34" charset="0"/>
              </a:rPr>
              <a:t>The</a:t>
            </a:r>
            <a:r>
              <a:rPr kumimoji="0" lang="pl-PL" sz="2000" b="0" i="0" u="none" strike="noStrike" kern="1200" cap="none" spc="0" normalizeH="0" baseline="0" noProof="0" dirty="0">
                <a:ln>
                  <a:noFill/>
                </a:ln>
                <a:solidFill>
                  <a:srgbClr val="606060"/>
                </a:solidFill>
                <a:effectLst/>
                <a:uLnTx/>
                <a:uFillTx/>
                <a:latin typeface="Calibri" panose="020F0502020204030204" pitchFamily="34" charset="0"/>
                <a:ea typeface="SimSun" panose="02010600030101010101" pitchFamily="2" charset="-122"/>
                <a:cs typeface="Calibri" panose="020F0502020204030204" pitchFamily="34" charset="0"/>
              </a:rPr>
              <a:t>y </a:t>
            </a:r>
            <a:r>
              <a:rPr kumimoji="0" lang="en-NZ" sz="2000" b="0" i="0" u="none" strike="noStrike" kern="1200" cap="none" spc="0" normalizeH="0" baseline="0" noProof="0" dirty="0">
                <a:ln>
                  <a:noFill/>
                </a:ln>
                <a:solidFill>
                  <a:srgbClr val="606060"/>
                </a:solidFill>
                <a:effectLst/>
                <a:uLnTx/>
                <a:uFillTx/>
                <a:latin typeface="Calibri" panose="020F0502020204030204" pitchFamily="34" charset="0"/>
                <a:ea typeface="SimSun" panose="02010600030101010101" pitchFamily="2" charset="-122"/>
                <a:cs typeface="Calibri" panose="020F0502020204030204" pitchFamily="34" charset="0"/>
              </a:rPr>
              <a:t>will have the same look and feel</a:t>
            </a:r>
            <a:r>
              <a:rPr kumimoji="0" lang="pl-PL" sz="2000" b="0" i="0" u="none" strike="noStrike" kern="1200" cap="none" spc="0" normalizeH="0" baseline="0" noProof="0" dirty="0">
                <a:ln>
                  <a:noFill/>
                </a:ln>
                <a:solidFill>
                  <a:srgbClr val="606060"/>
                </a:solidFill>
                <a:effectLst/>
                <a:uLnTx/>
                <a:uFillTx/>
                <a:latin typeface="Calibri" panose="020F0502020204030204" pitchFamily="34" charset="0"/>
                <a:ea typeface="SimSun" panose="02010600030101010101" pitchFamily="2" charset="-122"/>
                <a:cs typeface="Calibri" panose="020F0502020204030204" pitchFamily="34" charset="0"/>
              </a:rPr>
              <a:t> as PDFs but</a:t>
            </a: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w</a:t>
            </a: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ill</a:t>
            </a: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be interactive.</a:t>
            </a:r>
            <a:b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b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Ø"/>
              <a:tabLst/>
              <a:defRPr/>
            </a:pP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T</a:t>
            </a: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ool tips provide users with indicator information (i.e., values, confidence intervals) when mousing over chart elements.</a:t>
            </a:r>
            <a:b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b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Ø"/>
              <a:tabLst/>
              <a:defRPr/>
            </a:pP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A</a:t>
            </a: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llow users to download individual factsheet components (i.e., charts, tables, data).</a:t>
            </a:r>
            <a:b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b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Ø"/>
              <a:tabLst/>
              <a:defRPr/>
            </a:pP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R</a:t>
            </a: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etain the ability for users to download factsheets as pdf.</a:t>
            </a:r>
          </a:p>
          <a:p>
            <a:pPr marL="0" marR="0" lvl="0" indent="0" algn="l" defTabSz="457200" rtl="0" eaLnBrk="1" fontAlgn="auto" latinLnBrk="0" hangingPunct="1">
              <a:lnSpc>
                <a:spcPct val="100000"/>
              </a:lnSpc>
              <a:spcBef>
                <a:spcPts val="0"/>
              </a:spcBef>
              <a:spcAft>
                <a:spcPts val="1200"/>
              </a:spcAft>
              <a:buClrTx/>
              <a:buSzTx/>
              <a:buFontTx/>
              <a:buNone/>
              <a:tabLst/>
              <a:defRPr/>
            </a:pPr>
            <a:b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b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DCDFE926-D565-48A5-BDA5-52922401BD66}"/>
              </a:ext>
            </a:extLst>
          </p:cNvPr>
          <p:cNvPicPr>
            <a:picLocks noChangeAspect="1"/>
          </p:cNvPicPr>
          <p:nvPr/>
        </p:nvPicPr>
        <p:blipFill>
          <a:blip r:embed="rId2"/>
          <a:stretch>
            <a:fillRect/>
          </a:stretch>
        </p:blipFill>
        <p:spPr>
          <a:xfrm>
            <a:off x="0" y="6248374"/>
            <a:ext cx="4804064" cy="634039"/>
          </a:xfrm>
          <a:prstGeom prst="rect">
            <a:avLst/>
          </a:prstGeom>
        </p:spPr>
      </p:pic>
    </p:spTree>
    <p:extLst>
      <p:ext uri="{BB962C8B-B14F-4D97-AF65-F5344CB8AC3E}">
        <p14:creationId xmlns:p14="http://schemas.microsoft.com/office/powerpoint/2010/main" val="135803050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Data visualiSation – WHAT’S NEW</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sp>
        <p:nvSpPr>
          <p:cNvPr id="10" name="Rectangle 9">
            <a:extLst>
              <a:ext uri="{FF2B5EF4-FFF2-40B4-BE49-F238E27FC236}">
                <a16:creationId xmlns:a16="http://schemas.microsoft.com/office/drawing/2014/main" id="{ADFBF662-BFD4-4243-A40A-59DCCB3D9318}"/>
              </a:ext>
            </a:extLst>
          </p:cNvPr>
          <p:cNvSpPr/>
          <p:nvPr/>
        </p:nvSpPr>
        <p:spPr>
          <a:xfrm>
            <a:off x="654180" y="1179370"/>
            <a:ext cx="8016510" cy="1631216"/>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b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rPr>
            </a:b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145EF67B-B7AA-4988-9C29-DD65C7156B0C}"/>
              </a:ext>
            </a:extLst>
          </p:cNvPr>
          <p:cNvPicPr>
            <a:picLocks noChangeAspect="1"/>
          </p:cNvPicPr>
          <p:nvPr/>
        </p:nvPicPr>
        <p:blipFill>
          <a:blip r:embed="rId2"/>
          <a:stretch>
            <a:fillRect/>
          </a:stretch>
        </p:blipFill>
        <p:spPr>
          <a:xfrm>
            <a:off x="1003175" y="1100401"/>
            <a:ext cx="6347536" cy="4739115"/>
          </a:xfrm>
          <a:prstGeom prst="rect">
            <a:avLst/>
          </a:prstGeom>
        </p:spPr>
      </p:pic>
      <p:pic>
        <p:nvPicPr>
          <p:cNvPr id="6" name="Picture 5">
            <a:extLst>
              <a:ext uri="{FF2B5EF4-FFF2-40B4-BE49-F238E27FC236}">
                <a16:creationId xmlns:a16="http://schemas.microsoft.com/office/drawing/2014/main" id="{9E5790B7-8568-43F3-A4D5-52637838E96C}"/>
              </a:ext>
            </a:extLst>
          </p:cNvPr>
          <p:cNvPicPr>
            <a:picLocks noChangeAspect="1"/>
          </p:cNvPicPr>
          <p:nvPr/>
        </p:nvPicPr>
        <p:blipFill>
          <a:blip r:embed="rId3"/>
          <a:stretch>
            <a:fillRect/>
          </a:stretch>
        </p:blipFill>
        <p:spPr>
          <a:xfrm>
            <a:off x="0" y="6248374"/>
            <a:ext cx="4804064" cy="634039"/>
          </a:xfrm>
          <a:prstGeom prst="rect">
            <a:avLst/>
          </a:prstGeom>
        </p:spPr>
      </p:pic>
    </p:spTree>
    <p:extLst>
      <p:ext uri="{BB962C8B-B14F-4D97-AF65-F5344CB8AC3E}">
        <p14:creationId xmlns:p14="http://schemas.microsoft.com/office/powerpoint/2010/main" val="2658683778"/>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Data visualiSation – WHAT’S NEW</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sp>
        <p:nvSpPr>
          <p:cNvPr id="10" name="Rectangle 9">
            <a:extLst>
              <a:ext uri="{FF2B5EF4-FFF2-40B4-BE49-F238E27FC236}">
                <a16:creationId xmlns:a16="http://schemas.microsoft.com/office/drawing/2014/main" id="{ADFBF662-BFD4-4243-A40A-59DCCB3D9318}"/>
              </a:ext>
            </a:extLst>
          </p:cNvPr>
          <p:cNvSpPr/>
          <p:nvPr/>
        </p:nvSpPr>
        <p:spPr>
          <a:xfrm>
            <a:off x="654180" y="1179370"/>
            <a:ext cx="8016510" cy="3852337"/>
          </a:xfrm>
          <a:prstGeom prst="rect">
            <a:avLst/>
          </a:prstGeom>
        </p:spPr>
        <p:txBody>
          <a:bodyPr wrap="square">
            <a:spAutoFit/>
          </a:bodyPr>
          <a:lstStyle/>
          <a:p>
            <a:pPr marL="342900" marR="0" lvl="0" indent="-342900" algn="l" defTabSz="457200" rtl="0" eaLnBrk="1" fontAlgn="auto" latinLnBrk="0" hangingPunct="1">
              <a:lnSpc>
                <a:spcPct val="115000"/>
              </a:lnSpc>
              <a:spcBef>
                <a:spcPts val="0"/>
              </a:spcBef>
              <a:spcAft>
                <a:spcPts val="100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So far</a:t>
            </a: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a:t>
            </a: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we have done</a:t>
            </a: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a:t>
            </a:r>
            <a:b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b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Ø"/>
              <a:tabLst/>
              <a:defRPr/>
            </a:pP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t</a:t>
            </a: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wo trials</a:t>
            </a:r>
            <a:br>
              <a:rPr kumimoji="0" lang="pl-PL" sz="1800" b="0" i="0" u="sng" strike="noStrike" kern="1200" cap="none" spc="0" normalizeH="0" baseline="0" noProof="0" dirty="0">
                <a:ln>
                  <a:noFill/>
                </a:ln>
                <a:solidFill>
                  <a:prstClr val="black"/>
                </a:solidFill>
                <a:effectLst/>
                <a:uLnTx/>
                <a:uFillTx/>
                <a:latin typeface="Source Sans Pro" panose="020B0503030403020204" pitchFamily="34" charset="0"/>
                <a:ea typeface="Source Sans Pro" panose="020B0503030403020204" pitchFamily="34" charset="0"/>
                <a:cs typeface="+mn-cs"/>
              </a:rPr>
            </a:br>
            <a:endPar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Ø"/>
              <a:tabLst/>
              <a:defRPr/>
            </a:pP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d</a:t>
            </a: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esigned templates</a:t>
            </a:r>
            <a:b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b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Ø"/>
              <a:tabLst/>
              <a:defRPr/>
            </a:pP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d</a:t>
            </a: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eveloped process workflow</a:t>
            </a:r>
            <a:endParaRPr lang="en-NZ" sz="2000" dirty="0">
              <a:solidFill>
                <a:srgbClr val="606060"/>
              </a:solidFill>
              <a:latin typeface="Source Sans Pro" panose="020B0503030403020204" pitchFamily="34" charset="0"/>
              <a:ea typeface="Source Sans Pro" panose="020B0503030403020204" pitchFamily="34" charset="0"/>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Ø"/>
              <a:tabLst/>
              <a:defRPr/>
            </a:pP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800100" marR="0" lvl="1" indent="-342900" algn="l" defTabSz="457200" rtl="0" eaLnBrk="1" fontAlgn="auto" latinLnBrk="0" hangingPunct="1">
              <a:lnSpc>
                <a:spcPct val="100000"/>
              </a:lnSpc>
              <a:spcBef>
                <a:spcPts val="0"/>
              </a:spcBef>
              <a:spcAft>
                <a:spcPts val="0"/>
              </a:spcAft>
              <a:buClrTx/>
              <a:buSzPct val="50000"/>
              <a:buFont typeface="Wingdings" panose="05000000000000000000" pitchFamily="2" charset="2"/>
              <a:buChar char="Ø"/>
              <a:tabLst/>
              <a:defRPr/>
            </a:pPr>
            <a:r>
              <a:rPr lang="en-NZ" sz="2000" dirty="0">
                <a:solidFill>
                  <a:srgbClr val="606060"/>
                </a:solidFill>
                <a:latin typeface="Source Sans Pro" panose="020B0503030403020204" pitchFamily="34" charset="0"/>
                <a:ea typeface="Source Sans Pro" panose="020B0503030403020204" pitchFamily="34" charset="0"/>
                <a:cs typeface="Times New Roman" panose="02020603050405020304" pitchFamily="18" charset="0"/>
              </a:rPr>
              <a:t>began</a:t>
            </a:r>
            <a:r>
              <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work on first factsheets.</a:t>
            </a:r>
          </a:p>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CF678A63-227A-45B4-A35D-A636CC7BE3D3}"/>
              </a:ext>
            </a:extLst>
          </p:cNvPr>
          <p:cNvPicPr>
            <a:picLocks noChangeAspect="1"/>
          </p:cNvPicPr>
          <p:nvPr/>
        </p:nvPicPr>
        <p:blipFill>
          <a:blip r:embed="rId2"/>
          <a:stretch>
            <a:fillRect/>
          </a:stretch>
        </p:blipFill>
        <p:spPr>
          <a:xfrm>
            <a:off x="0" y="6248374"/>
            <a:ext cx="4804064" cy="634039"/>
          </a:xfrm>
          <a:prstGeom prst="rect">
            <a:avLst/>
          </a:prstGeom>
        </p:spPr>
      </p:pic>
    </p:spTree>
    <p:extLst>
      <p:ext uri="{BB962C8B-B14F-4D97-AF65-F5344CB8AC3E}">
        <p14:creationId xmlns:p14="http://schemas.microsoft.com/office/powerpoint/2010/main" val="241621398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Data visualiSation – WHAT’S NEW</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sp>
        <p:nvSpPr>
          <p:cNvPr id="10" name="Rectangle 9">
            <a:extLst>
              <a:ext uri="{FF2B5EF4-FFF2-40B4-BE49-F238E27FC236}">
                <a16:creationId xmlns:a16="http://schemas.microsoft.com/office/drawing/2014/main" id="{ADFBF662-BFD4-4243-A40A-59DCCB3D9318}"/>
              </a:ext>
            </a:extLst>
          </p:cNvPr>
          <p:cNvSpPr/>
          <p:nvPr/>
        </p:nvSpPr>
        <p:spPr>
          <a:xfrm>
            <a:off x="654180" y="1179370"/>
            <a:ext cx="8016510" cy="1323439"/>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203D110A-71F7-45DA-80AF-77D895C76DDD}"/>
              </a:ext>
            </a:extLst>
          </p:cNvPr>
          <p:cNvPicPr>
            <a:picLocks noChangeAspect="1"/>
          </p:cNvPicPr>
          <p:nvPr/>
        </p:nvPicPr>
        <p:blipFill>
          <a:blip r:embed="rId2"/>
          <a:stretch>
            <a:fillRect/>
          </a:stretch>
        </p:blipFill>
        <p:spPr>
          <a:xfrm>
            <a:off x="557213" y="1062619"/>
            <a:ext cx="6833401" cy="4766359"/>
          </a:xfrm>
          <a:prstGeom prst="rect">
            <a:avLst/>
          </a:prstGeom>
        </p:spPr>
      </p:pic>
    </p:spTree>
    <p:extLst>
      <p:ext uri="{BB962C8B-B14F-4D97-AF65-F5344CB8AC3E}">
        <p14:creationId xmlns:p14="http://schemas.microsoft.com/office/powerpoint/2010/main" val="278136745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latin typeface="Calibri" panose="020F0502020204030204" pitchFamily="34" charset="0"/>
                <a:cs typeface="Calibri" panose="020F0502020204030204" pitchFamily="34" charset="0"/>
              </a:rPr>
              <a:t>Data visualiSation – WHAT’S NEW</a:t>
            </a:r>
            <a:endParaRPr lang="en-US" dirty="0"/>
          </a:p>
        </p:txBody>
      </p:sp>
      <p:sp>
        <p:nvSpPr>
          <p:cNvPr id="5" name="Text Placeholder 4"/>
          <p:cNvSpPr>
            <a:spLocks noGrp="1"/>
          </p:cNvSpPr>
          <p:nvPr>
            <p:ph type="body" sz="quarter" idx="10"/>
          </p:nvPr>
        </p:nvSpPr>
        <p:spPr/>
        <p:txBody>
          <a:bodyPr/>
          <a:lstStyle/>
          <a:p>
            <a:endParaRPr lang="en-US" dirty="0">
              <a:latin typeface="+mj-lt"/>
            </a:endParaRPr>
          </a:p>
        </p:txBody>
      </p:sp>
      <p:sp>
        <p:nvSpPr>
          <p:cNvPr id="10" name="Rectangle 9">
            <a:extLst>
              <a:ext uri="{FF2B5EF4-FFF2-40B4-BE49-F238E27FC236}">
                <a16:creationId xmlns:a16="http://schemas.microsoft.com/office/drawing/2014/main" id="{ADFBF662-BFD4-4243-A40A-59DCCB3D9318}"/>
              </a:ext>
            </a:extLst>
          </p:cNvPr>
          <p:cNvSpPr/>
          <p:nvPr/>
        </p:nvSpPr>
        <p:spPr>
          <a:xfrm>
            <a:off x="654180" y="1179370"/>
            <a:ext cx="7104080" cy="2708434"/>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1200"/>
              </a:spcAft>
              <a:buClrTx/>
              <a:buSzTx/>
              <a:buFontTx/>
              <a:buNone/>
              <a:tabLst/>
              <a:defRPr/>
            </a:pP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mn-cs"/>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The next stage will involve phased replacements of</a:t>
            </a: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PDFs </a:t>
            </a: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over the next couple of year</a:t>
            </a: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s.</a:t>
            </a:r>
            <a:b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br>
            <a:b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br>
            <a:endPar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Questions</a:t>
            </a:r>
            <a:r>
              <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 - He </a:t>
            </a:r>
            <a:r>
              <a:rPr kumimoji="0" lang="en-US" sz="2000" b="0" i="0" u="none" strike="noStrike" kern="1200" cap="none" spc="0" normalizeH="0" baseline="0" noProof="0" dirty="0" err="1">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Patai</a:t>
            </a:r>
            <a:r>
              <a:rPr kumimoji="0" lang="pl-PL"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rPr>
              <a:t>?</a:t>
            </a:r>
            <a:endParaRPr kumimoji="0" lang="en-US"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a:p>
            <a:pPr marL="285750" marR="0" lvl="0" indent="-285750" algn="l" defTabSz="457200" rtl="0" eaLnBrk="1" fontAlgn="auto" latinLnBrk="0" hangingPunct="1">
              <a:lnSpc>
                <a:spcPct val="100000"/>
              </a:lnSpc>
              <a:spcBef>
                <a:spcPts val="0"/>
              </a:spcBef>
              <a:spcAft>
                <a:spcPts val="1200"/>
              </a:spcAft>
              <a:buClrTx/>
              <a:buSzTx/>
              <a:buFont typeface="Arial" panose="020B0604020202020204" pitchFamily="34" charset="0"/>
              <a:buChar char="•"/>
              <a:tabLst/>
              <a:defRPr/>
            </a:pPr>
            <a:endParaRPr kumimoji="0" lang="en-NZ" sz="2000" b="0" i="0" u="none" strike="noStrike" kern="1200" cap="none" spc="0" normalizeH="0" baseline="0" noProof="0" dirty="0">
              <a:ln>
                <a:noFill/>
              </a:ln>
              <a:solidFill>
                <a:srgbClr val="606060"/>
              </a:solidFill>
              <a:effectLst/>
              <a:uLnTx/>
              <a:uFillTx/>
              <a:latin typeface="Source Sans Pro" panose="020B0503030403020204" pitchFamily="34" charset="0"/>
              <a:ea typeface="Source Sans Pro" panose="020B0503030403020204" pitchFamily="34" charset="0"/>
              <a:cs typeface="Times New Roman" panose="02020603050405020304" pitchFamily="18" charset="0"/>
            </a:endParaRPr>
          </a:p>
        </p:txBody>
      </p:sp>
      <p:pic>
        <p:nvPicPr>
          <p:cNvPr id="6" name="Picture 5">
            <a:extLst>
              <a:ext uri="{FF2B5EF4-FFF2-40B4-BE49-F238E27FC236}">
                <a16:creationId xmlns:a16="http://schemas.microsoft.com/office/drawing/2014/main" id="{5217DEE0-C302-4635-B10F-7BBF1ABB2A5D}"/>
              </a:ext>
            </a:extLst>
          </p:cNvPr>
          <p:cNvPicPr>
            <a:picLocks noChangeAspect="1"/>
          </p:cNvPicPr>
          <p:nvPr/>
        </p:nvPicPr>
        <p:blipFill>
          <a:blip r:embed="rId2"/>
          <a:stretch>
            <a:fillRect/>
          </a:stretch>
        </p:blipFill>
        <p:spPr>
          <a:xfrm>
            <a:off x="0" y="6248374"/>
            <a:ext cx="4804064" cy="634039"/>
          </a:xfrm>
          <a:prstGeom prst="rect">
            <a:avLst/>
          </a:prstGeom>
        </p:spPr>
      </p:pic>
    </p:spTree>
    <p:extLst>
      <p:ext uri="{BB962C8B-B14F-4D97-AF65-F5344CB8AC3E}">
        <p14:creationId xmlns:p14="http://schemas.microsoft.com/office/powerpoint/2010/main" val="113195592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mj-lt"/>
                <a:ea typeface="Source Sans Pro" panose="020B0503030403020204" pitchFamily="34" charset="0"/>
              </a:rPr>
              <a:t>Climate change</a:t>
            </a:r>
          </a:p>
        </p:txBody>
      </p:sp>
      <p:sp>
        <p:nvSpPr>
          <p:cNvPr id="3" name="Subtitle 2"/>
          <p:cNvSpPr>
            <a:spLocks noGrp="1"/>
          </p:cNvSpPr>
          <p:nvPr>
            <p:ph type="subTitle" idx="1"/>
          </p:nvPr>
        </p:nvSpPr>
        <p:spPr/>
        <p:txBody>
          <a:bodyPr/>
          <a:lstStyle/>
          <a:p>
            <a:r>
              <a:rPr lang="en-US" dirty="0">
                <a:latin typeface="+mj-lt"/>
              </a:rPr>
              <a:t>Carolin Haenfling</a:t>
            </a:r>
          </a:p>
          <a:p>
            <a:endParaRPr lang="en-US" dirty="0">
              <a:latin typeface="+mj-lt"/>
            </a:endParaRPr>
          </a:p>
          <a:p>
            <a:r>
              <a:rPr lang="en-US" sz="1400" dirty="0"/>
              <a:t>c.haenfling@massey.ac.nz</a:t>
            </a:r>
            <a:endParaRPr lang="en-US" sz="1400" dirty="0">
              <a:latin typeface="+mj-lt"/>
            </a:endParaRPr>
          </a:p>
        </p:txBody>
      </p:sp>
      <p:pic>
        <p:nvPicPr>
          <p:cNvPr id="7" name="Content Placeholder 5">
            <a:extLst>
              <a:ext uri="{FF2B5EF4-FFF2-40B4-BE49-F238E27FC236}">
                <a16:creationId xmlns:a16="http://schemas.microsoft.com/office/drawing/2014/main" id="{74119DE4-C700-470C-B438-9CF590A400E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8151" y="224388"/>
            <a:ext cx="2936524" cy="3968276"/>
          </a:xfrm>
          <a:prstGeom prst="rect">
            <a:avLst/>
          </a:prstGeom>
        </p:spPr>
      </p:pic>
      <p:pic>
        <p:nvPicPr>
          <p:cNvPr id="5" name="Picture 4">
            <a:extLst>
              <a:ext uri="{FF2B5EF4-FFF2-40B4-BE49-F238E27FC236}">
                <a16:creationId xmlns:a16="http://schemas.microsoft.com/office/drawing/2014/main" id="{DC234C25-2EAF-4B1D-9848-B89693EE5DD1}"/>
              </a:ext>
            </a:extLst>
          </p:cNvPr>
          <p:cNvPicPr>
            <a:picLocks noChangeAspect="1"/>
          </p:cNvPicPr>
          <p:nvPr/>
        </p:nvPicPr>
        <p:blipFill>
          <a:blip r:embed="rId3"/>
          <a:stretch>
            <a:fillRect/>
          </a:stretch>
        </p:blipFill>
        <p:spPr>
          <a:xfrm>
            <a:off x="0" y="6248374"/>
            <a:ext cx="4804064" cy="634039"/>
          </a:xfrm>
          <a:prstGeom prst="rect">
            <a:avLst/>
          </a:prstGeom>
        </p:spPr>
      </p:pic>
    </p:spTree>
    <p:extLst>
      <p:ext uri="{BB962C8B-B14F-4D97-AF65-F5344CB8AC3E}">
        <p14:creationId xmlns:p14="http://schemas.microsoft.com/office/powerpoint/2010/main" val="1046603934"/>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Indicators</a:t>
            </a:r>
          </a:p>
        </p:txBody>
      </p:sp>
      <p:sp>
        <p:nvSpPr>
          <p:cNvPr id="5" name="Text Placeholder 4"/>
          <p:cNvSpPr>
            <a:spLocks noGrp="1"/>
          </p:cNvSpPr>
          <p:nvPr>
            <p:ph type="body" sz="quarter" idx="10"/>
          </p:nvPr>
        </p:nvSpPr>
        <p:spPr/>
        <p:txBody>
          <a:bodyPr/>
          <a:lstStyle/>
          <a:p>
            <a:r>
              <a:rPr lang="en-US" dirty="0">
                <a:latin typeface="+mj-lt"/>
              </a:rPr>
              <a:t>Climate change</a:t>
            </a:r>
          </a:p>
        </p:txBody>
      </p:sp>
      <p:grpSp>
        <p:nvGrpSpPr>
          <p:cNvPr id="12" name="Group 11">
            <a:extLst>
              <a:ext uri="{FF2B5EF4-FFF2-40B4-BE49-F238E27FC236}">
                <a16:creationId xmlns:a16="http://schemas.microsoft.com/office/drawing/2014/main" id="{2E1929FC-BF57-45C5-BB70-5C460472CDB3}"/>
              </a:ext>
            </a:extLst>
          </p:cNvPr>
          <p:cNvGrpSpPr/>
          <p:nvPr/>
        </p:nvGrpSpPr>
        <p:grpSpPr>
          <a:xfrm>
            <a:off x="834540" y="1455368"/>
            <a:ext cx="4316899" cy="1481726"/>
            <a:chOff x="834540" y="1310390"/>
            <a:chExt cx="4316898" cy="1481726"/>
          </a:xfrm>
        </p:grpSpPr>
        <p:grpSp>
          <p:nvGrpSpPr>
            <p:cNvPr id="13" name="Grupare 24">
              <a:extLst>
                <a:ext uri="{FF2B5EF4-FFF2-40B4-BE49-F238E27FC236}">
                  <a16:creationId xmlns:a16="http://schemas.microsoft.com/office/drawing/2014/main" id="{C31DACD5-A52D-42CC-B7C8-4E2113C4107F}"/>
                </a:ext>
              </a:extLst>
            </p:cNvPr>
            <p:cNvGrpSpPr/>
            <p:nvPr/>
          </p:nvGrpSpPr>
          <p:grpSpPr>
            <a:xfrm>
              <a:off x="834540" y="1310390"/>
              <a:ext cx="2488715" cy="825778"/>
              <a:chOff x="710453" y="1032066"/>
              <a:chExt cx="1600200" cy="1039869"/>
            </a:xfrm>
          </p:grpSpPr>
          <p:sp>
            <p:nvSpPr>
              <p:cNvPr id="17" name="CasetăText 25">
                <a:extLst>
                  <a:ext uri="{FF2B5EF4-FFF2-40B4-BE49-F238E27FC236}">
                    <a16:creationId xmlns:a16="http://schemas.microsoft.com/office/drawing/2014/main" id="{4E7447F7-5930-47A5-8730-FC5CB6B4B7E1}"/>
                  </a:ext>
                </a:extLst>
              </p:cNvPr>
              <p:cNvSpPr txBox="1"/>
              <p:nvPr/>
            </p:nvSpPr>
            <p:spPr>
              <a:xfrm>
                <a:off x="710453" y="1032066"/>
                <a:ext cx="914400" cy="4263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EB7E0"/>
                    </a:solidFill>
                    <a:effectLst/>
                    <a:uLnTx/>
                    <a:uFillTx/>
                    <a:latin typeface="Calibri Light" panose="020F0302020204030204"/>
                    <a:ea typeface="+mn-ea"/>
                    <a:cs typeface="Arial" panose="020B0604020202020204" pitchFamily="34" charset="0"/>
                  </a:rPr>
                  <a:t>TEMPERATURE</a:t>
                </a:r>
                <a:endParaRPr kumimoji="0" lang="en-US" sz="1200" b="1" i="0" u="none" strike="noStrike" kern="0" cap="none" spc="0" normalizeH="0" baseline="0" noProof="0" dirty="0">
                  <a:ln>
                    <a:noFill/>
                  </a:ln>
                  <a:solidFill>
                    <a:srgbClr val="6EB7E0"/>
                  </a:solidFill>
                  <a:effectLst/>
                  <a:uLnTx/>
                  <a:uFillTx/>
                  <a:latin typeface="Calibri Light" panose="020F0302020204030204"/>
                  <a:ea typeface="+mn-ea"/>
                  <a:cs typeface="Arial" panose="020B0604020202020204" pitchFamily="34" charset="0"/>
                </a:endParaRPr>
              </a:p>
            </p:txBody>
          </p:sp>
          <p:sp>
            <p:nvSpPr>
              <p:cNvPr id="18" name="CasetăText 26">
                <a:extLst>
                  <a:ext uri="{FF2B5EF4-FFF2-40B4-BE49-F238E27FC236}">
                    <a16:creationId xmlns:a16="http://schemas.microsoft.com/office/drawing/2014/main" id="{BDD7A29C-3476-4A2B-88CD-A75616138D82}"/>
                  </a:ext>
                </a:extLst>
              </p:cNvPr>
              <p:cNvSpPr txBox="1"/>
              <p:nvPr/>
            </p:nvSpPr>
            <p:spPr>
              <a:xfrm>
                <a:off x="710453" y="1413065"/>
                <a:ext cx="1600200" cy="658870"/>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B3838"/>
                    </a:solidFill>
                    <a:effectLst/>
                    <a:uLnTx/>
                    <a:uFillTx/>
                    <a:latin typeface="Calibri"/>
                    <a:ea typeface="+mn-ea"/>
                    <a:cs typeface="Arial" panose="020B0604020202020204" pitchFamily="34" charset="0"/>
                  </a:rPr>
                  <a:t>Number of days below 0°C</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B3838"/>
                    </a:solidFill>
                    <a:effectLst/>
                    <a:uLnTx/>
                    <a:uFillTx/>
                    <a:latin typeface="Calibri"/>
                    <a:ea typeface="+mn-ea"/>
                    <a:cs typeface="Arial" panose="020B0604020202020204" pitchFamily="34" charset="0"/>
                  </a:rPr>
                  <a:t>Number of days above 25°C</a:t>
                </a:r>
              </a:p>
            </p:txBody>
          </p:sp>
        </p:grpSp>
        <p:sp>
          <p:nvSpPr>
            <p:cNvPr id="15" name="Freeform 7">
              <a:extLst>
                <a:ext uri="{FF2B5EF4-FFF2-40B4-BE49-F238E27FC236}">
                  <a16:creationId xmlns:a16="http://schemas.microsoft.com/office/drawing/2014/main" id="{BD6B6032-FBB6-4A2B-B547-AAA33AE76916}"/>
                </a:ext>
              </a:extLst>
            </p:cNvPr>
            <p:cNvSpPr>
              <a:spLocks/>
            </p:cNvSpPr>
            <p:nvPr/>
          </p:nvSpPr>
          <p:spPr bwMode="auto">
            <a:xfrm>
              <a:off x="3762375" y="1404641"/>
              <a:ext cx="1389063" cy="1387475"/>
            </a:xfrm>
            <a:custGeom>
              <a:avLst/>
              <a:gdLst>
                <a:gd name="T0" fmla="*/ 1298 w 1370"/>
                <a:gd name="T1" fmla="*/ 1103 h 1370"/>
                <a:gd name="T2" fmla="*/ 1128 w 1370"/>
                <a:gd name="T3" fmla="*/ 1273 h 1370"/>
                <a:gd name="T4" fmla="*/ 985 w 1370"/>
                <a:gd name="T5" fmla="*/ 1169 h 1370"/>
                <a:gd name="T6" fmla="*/ 916 w 1370"/>
                <a:gd name="T7" fmla="*/ 1158 h 1370"/>
                <a:gd name="T8" fmla="*/ 727 w 1370"/>
                <a:gd name="T9" fmla="*/ 1347 h 1370"/>
                <a:gd name="T10" fmla="*/ 643 w 1370"/>
                <a:gd name="T11" fmla="*/ 1347 h 1370"/>
                <a:gd name="T12" fmla="*/ 439 w 1370"/>
                <a:gd name="T13" fmla="*/ 1143 h 1370"/>
                <a:gd name="T14" fmla="*/ 397 w 1370"/>
                <a:gd name="T15" fmla="*/ 1102 h 1370"/>
                <a:gd name="T16" fmla="*/ 373 w 1370"/>
                <a:gd name="T17" fmla="*/ 1158 h 1370"/>
                <a:gd name="T18" fmla="*/ 227 w 1370"/>
                <a:gd name="T19" fmla="*/ 1273 h 1370"/>
                <a:gd name="T20" fmla="*/ 57 w 1370"/>
                <a:gd name="T21" fmla="*/ 1103 h 1370"/>
                <a:gd name="T22" fmla="*/ 173 w 1370"/>
                <a:gd name="T23" fmla="*/ 957 h 1370"/>
                <a:gd name="T24" fmla="*/ 228 w 1370"/>
                <a:gd name="T25" fmla="*/ 933 h 1370"/>
                <a:gd name="T26" fmla="*/ 187 w 1370"/>
                <a:gd name="T27" fmla="*/ 891 h 1370"/>
                <a:gd name="T28" fmla="*/ 23 w 1370"/>
                <a:gd name="T29" fmla="*/ 727 h 1370"/>
                <a:gd name="T30" fmla="*/ 23 w 1370"/>
                <a:gd name="T31" fmla="*/ 642 h 1370"/>
                <a:gd name="T32" fmla="*/ 235 w 1370"/>
                <a:gd name="T33" fmla="*/ 430 h 1370"/>
                <a:gd name="T34" fmla="*/ 277 w 1370"/>
                <a:gd name="T35" fmla="*/ 395 h 1370"/>
                <a:gd name="T36" fmla="*/ 277 w 1370"/>
                <a:gd name="T37" fmla="*/ 399 h 1370"/>
                <a:gd name="T38" fmla="*/ 448 w 1370"/>
                <a:gd name="T39" fmla="*/ 569 h 1370"/>
                <a:gd name="T40" fmla="*/ 618 w 1370"/>
                <a:gd name="T41" fmla="*/ 399 h 1370"/>
                <a:gd name="T42" fmla="*/ 448 w 1370"/>
                <a:gd name="T43" fmla="*/ 229 h 1370"/>
                <a:gd name="T44" fmla="*/ 444 w 1370"/>
                <a:gd name="T45" fmla="*/ 229 h 1370"/>
                <a:gd name="T46" fmla="*/ 479 w 1370"/>
                <a:gd name="T47" fmla="*/ 187 h 1370"/>
                <a:gd name="T48" fmla="*/ 643 w 1370"/>
                <a:gd name="T49" fmla="*/ 23 h 1370"/>
                <a:gd name="T50" fmla="*/ 727 w 1370"/>
                <a:gd name="T51" fmla="*/ 23 h 1370"/>
                <a:gd name="T52" fmla="*/ 879 w 1370"/>
                <a:gd name="T53" fmla="*/ 175 h 1370"/>
                <a:gd name="T54" fmla="*/ 948 w 1370"/>
                <a:gd name="T55" fmla="*/ 163 h 1370"/>
                <a:gd name="T56" fmla="*/ 1092 w 1370"/>
                <a:gd name="T57" fmla="*/ 57 h 1370"/>
                <a:gd name="T58" fmla="*/ 1262 w 1370"/>
                <a:gd name="T59" fmla="*/ 227 h 1370"/>
                <a:gd name="T60" fmla="*/ 1155 w 1370"/>
                <a:gd name="T61" fmla="*/ 371 h 1370"/>
                <a:gd name="T62" fmla="*/ 1144 w 1370"/>
                <a:gd name="T63" fmla="*/ 440 h 1370"/>
                <a:gd name="T64" fmla="*/ 1347 w 1370"/>
                <a:gd name="T65" fmla="*/ 642 h 1370"/>
                <a:gd name="T66" fmla="*/ 1347 w 1370"/>
                <a:gd name="T67" fmla="*/ 727 h 1370"/>
                <a:gd name="T68" fmla="*/ 1183 w 1370"/>
                <a:gd name="T69" fmla="*/ 891 h 1370"/>
                <a:gd name="T70" fmla="*/ 1194 w 1370"/>
                <a:gd name="T71" fmla="*/ 960 h 1370"/>
                <a:gd name="T72" fmla="*/ 1298 w 1370"/>
                <a:gd name="T73" fmla="*/ 110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298" y="1103"/>
                  </a:moveTo>
                  <a:cubicBezTo>
                    <a:pt x="1298" y="1197"/>
                    <a:pt x="1222" y="1273"/>
                    <a:pt x="1128" y="1273"/>
                  </a:cubicBezTo>
                  <a:cubicBezTo>
                    <a:pt x="1038" y="1273"/>
                    <a:pt x="985" y="1169"/>
                    <a:pt x="985" y="1169"/>
                  </a:cubicBezTo>
                  <a:cubicBezTo>
                    <a:pt x="970" y="1140"/>
                    <a:pt x="939" y="1135"/>
                    <a:pt x="916" y="1158"/>
                  </a:cubicBezTo>
                  <a:cubicBezTo>
                    <a:pt x="727" y="1347"/>
                    <a:pt x="727" y="1347"/>
                    <a:pt x="727" y="1347"/>
                  </a:cubicBezTo>
                  <a:cubicBezTo>
                    <a:pt x="704" y="1370"/>
                    <a:pt x="666" y="1370"/>
                    <a:pt x="643" y="1347"/>
                  </a:cubicBezTo>
                  <a:cubicBezTo>
                    <a:pt x="439" y="1143"/>
                    <a:pt x="439" y="1143"/>
                    <a:pt x="439" y="1143"/>
                  </a:cubicBezTo>
                  <a:cubicBezTo>
                    <a:pt x="416" y="1120"/>
                    <a:pt x="397" y="1101"/>
                    <a:pt x="397" y="1102"/>
                  </a:cubicBezTo>
                  <a:cubicBezTo>
                    <a:pt x="397" y="1103"/>
                    <a:pt x="386" y="1128"/>
                    <a:pt x="373" y="1158"/>
                  </a:cubicBezTo>
                  <a:cubicBezTo>
                    <a:pt x="373" y="1158"/>
                    <a:pt x="321" y="1273"/>
                    <a:pt x="227" y="1273"/>
                  </a:cubicBezTo>
                  <a:cubicBezTo>
                    <a:pt x="133" y="1273"/>
                    <a:pt x="57" y="1197"/>
                    <a:pt x="57" y="1103"/>
                  </a:cubicBezTo>
                  <a:cubicBezTo>
                    <a:pt x="57" y="1009"/>
                    <a:pt x="173" y="957"/>
                    <a:pt x="173" y="957"/>
                  </a:cubicBezTo>
                  <a:cubicBezTo>
                    <a:pt x="203" y="944"/>
                    <a:pt x="228" y="933"/>
                    <a:pt x="228" y="933"/>
                  </a:cubicBezTo>
                  <a:cubicBezTo>
                    <a:pt x="229" y="933"/>
                    <a:pt x="210" y="914"/>
                    <a:pt x="187" y="891"/>
                  </a:cubicBezTo>
                  <a:cubicBezTo>
                    <a:pt x="23" y="727"/>
                    <a:pt x="23" y="727"/>
                    <a:pt x="23" y="727"/>
                  </a:cubicBezTo>
                  <a:cubicBezTo>
                    <a:pt x="0" y="704"/>
                    <a:pt x="0" y="666"/>
                    <a:pt x="23" y="642"/>
                  </a:cubicBezTo>
                  <a:cubicBezTo>
                    <a:pt x="235" y="430"/>
                    <a:pt x="235" y="430"/>
                    <a:pt x="235" y="430"/>
                  </a:cubicBezTo>
                  <a:cubicBezTo>
                    <a:pt x="259" y="407"/>
                    <a:pt x="277" y="391"/>
                    <a:pt x="277" y="395"/>
                  </a:cubicBezTo>
                  <a:cubicBezTo>
                    <a:pt x="277" y="395"/>
                    <a:pt x="277" y="395"/>
                    <a:pt x="277" y="399"/>
                  </a:cubicBezTo>
                  <a:cubicBezTo>
                    <a:pt x="277" y="493"/>
                    <a:pt x="354" y="569"/>
                    <a:pt x="448" y="569"/>
                  </a:cubicBezTo>
                  <a:cubicBezTo>
                    <a:pt x="542" y="569"/>
                    <a:pt x="618" y="493"/>
                    <a:pt x="618" y="399"/>
                  </a:cubicBezTo>
                  <a:cubicBezTo>
                    <a:pt x="618" y="305"/>
                    <a:pt x="542" y="229"/>
                    <a:pt x="448" y="229"/>
                  </a:cubicBezTo>
                  <a:cubicBezTo>
                    <a:pt x="444" y="229"/>
                    <a:pt x="444" y="229"/>
                    <a:pt x="444" y="229"/>
                  </a:cubicBezTo>
                  <a:cubicBezTo>
                    <a:pt x="440" y="229"/>
                    <a:pt x="455" y="210"/>
                    <a:pt x="479" y="187"/>
                  </a:cubicBezTo>
                  <a:cubicBezTo>
                    <a:pt x="643" y="23"/>
                    <a:pt x="643" y="23"/>
                    <a:pt x="643" y="23"/>
                  </a:cubicBezTo>
                  <a:cubicBezTo>
                    <a:pt x="666" y="0"/>
                    <a:pt x="704" y="0"/>
                    <a:pt x="727" y="23"/>
                  </a:cubicBezTo>
                  <a:cubicBezTo>
                    <a:pt x="879" y="175"/>
                    <a:pt x="879" y="175"/>
                    <a:pt x="879" y="175"/>
                  </a:cubicBezTo>
                  <a:cubicBezTo>
                    <a:pt x="903" y="198"/>
                    <a:pt x="934" y="193"/>
                    <a:pt x="948" y="163"/>
                  </a:cubicBezTo>
                  <a:cubicBezTo>
                    <a:pt x="948" y="163"/>
                    <a:pt x="1001" y="57"/>
                    <a:pt x="1092" y="57"/>
                  </a:cubicBezTo>
                  <a:cubicBezTo>
                    <a:pt x="1186" y="57"/>
                    <a:pt x="1262" y="133"/>
                    <a:pt x="1262" y="227"/>
                  </a:cubicBezTo>
                  <a:cubicBezTo>
                    <a:pt x="1262" y="318"/>
                    <a:pt x="1155" y="371"/>
                    <a:pt x="1155" y="371"/>
                  </a:cubicBezTo>
                  <a:cubicBezTo>
                    <a:pt x="1126" y="385"/>
                    <a:pt x="1121" y="416"/>
                    <a:pt x="1144" y="440"/>
                  </a:cubicBezTo>
                  <a:cubicBezTo>
                    <a:pt x="1347" y="642"/>
                    <a:pt x="1347" y="642"/>
                    <a:pt x="1347" y="642"/>
                  </a:cubicBezTo>
                  <a:cubicBezTo>
                    <a:pt x="1370" y="666"/>
                    <a:pt x="1370" y="704"/>
                    <a:pt x="1347" y="727"/>
                  </a:cubicBezTo>
                  <a:cubicBezTo>
                    <a:pt x="1183" y="891"/>
                    <a:pt x="1183" y="891"/>
                    <a:pt x="1183" y="891"/>
                  </a:cubicBezTo>
                  <a:cubicBezTo>
                    <a:pt x="1160" y="914"/>
                    <a:pt x="1165" y="945"/>
                    <a:pt x="1194" y="960"/>
                  </a:cubicBezTo>
                  <a:cubicBezTo>
                    <a:pt x="1194" y="960"/>
                    <a:pt x="1298" y="1013"/>
                    <a:pt x="1298" y="1103"/>
                  </a:cubicBezTo>
                  <a:close/>
                </a:path>
              </a:pathLst>
            </a:custGeom>
            <a:solidFill>
              <a:srgbClr val="6EB7E0"/>
            </a:solidFill>
            <a:ln>
              <a:solidFill>
                <a:srgbClr val="70AD47">
                  <a:lumMod val="20000"/>
                  <a:lumOff val="80000"/>
                </a:srgbClr>
              </a:solid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19" name="Group 18">
            <a:extLst>
              <a:ext uri="{FF2B5EF4-FFF2-40B4-BE49-F238E27FC236}">
                <a16:creationId xmlns:a16="http://schemas.microsoft.com/office/drawing/2014/main" id="{A8E51774-D9EF-43D0-B46F-712F07F4AA22}"/>
              </a:ext>
            </a:extLst>
          </p:cNvPr>
          <p:cNvGrpSpPr/>
          <p:nvPr/>
        </p:nvGrpSpPr>
        <p:grpSpPr>
          <a:xfrm>
            <a:off x="4475163" y="1879078"/>
            <a:ext cx="3964749" cy="1770804"/>
            <a:chOff x="4475162" y="1734100"/>
            <a:chExt cx="3964749" cy="1770803"/>
          </a:xfrm>
        </p:grpSpPr>
        <p:grpSp>
          <p:nvGrpSpPr>
            <p:cNvPr id="20" name="Grupare 30">
              <a:extLst>
                <a:ext uri="{FF2B5EF4-FFF2-40B4-BE49-F238E27FC236}">
                  <a16:creationId xmlns:a16="http://schemas.microsoft.com/office/drawing/2014/main" id="{A7046C22-6EB0-4D71-9E61-D02864BC6FE6}"/>
                </a:ext>
              </a:extLst>
            </p:cNvPr>
            <p:cNvGrpSpPr/>
            <p:nvPr/>
          </p:nvGrpSpPr>
          <p:grpSpPr>
            <a:xfrm>
              <a:off x="6169700" y="1734100"/>
              <a:ext cx="2270211" cy="1621994"/>
              <a:chOff x="710453" y="1595262"/>
              <a:chExt cx="1614943" cy="2042512"/>
            </a:xfrm>
          </p:grpSpPr>
          <p:sp>
            <p:nvSpPr>
              <p:cNvPr id="22" name="CasetăText 31">
                <a:extLst>
                  <a:ext uri="{FF2B5EF4-FFF2-40B4-BE49-F238E27FC236}">
                    <a16:creationId xmlns:a16="http://schemas.microsoft.com/office/drawing/2014/main" id="{E14862A1-4303-4956-85D7-42C756AD20A1}"/>
                  </a:ext>
                </a:extLst>
              </p:cNvPr>
              <p:cNvSpPr txBox="1"/>
              <p:nvPr/>
            </p:nvSpPr>
            <p:spPr>
              <a:xfrm>
                <a:off x="710453" y="1595262"/>
                <a:ext cx="1345639" cy="4263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C20E"/>
                    </a:solidFill>
                    <a:effectLst/>
                    <a:uLnTx/>
                    <a:uFillTx/>
                    <a:latin typeface="Calibri Light" panose="020F0302020204030204"/>
                    <a:ea typeface="+mn-ea"/>
                    <a:cs typeface="Arial" panose="020B0604020202020204" pitchFamily="34" charset="0"/>
                  </a:rPr>
                  <a:t>HEALTH EFFECTS</a:t>
                </a:r>
              </a:p>
            </p:txBody>
          </p:sp>
          <p:sp>
            <p:nvSpPr>
              <p:cNvPr id="23" name="CasetăText 32">
                <a:extLst>
                  <a:ext uri="{FF2B5EF4-FFF2-40B4-BE49-F238E27FC236}">
                    <a16:creationId xmlns:a16="http://schemas.microsoft.com/office/drawing/2014/main" id="{E4018CEC-3A76-4BA0-BADD-FEE74440000A}"/>
                  </a:ext>
                </a:extLst>
              </p:cNvPr>
              <p:cNvSpPr txBox="1"/>
              <p:nvPr/>
            </p:nvSpPr>
            <p:spPr>
              <a:xfrm>
                <a:off x="725196" y="1971221"/>
                <a:ext cx="1600200" cy="1666553"/>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B3838"/>
                    </a:solidFill>
                    <a:effectLst/>
                    <a:uLnTx/>
                    <a:uFillTx/>
                    <a:latin typeface="Calibri"/>
                    <a:ea typeface="+mn-ea"/>
                    <a:cs typeface="Arial" panose="020B0604020202020204" pitchFamily="34" charset="0"/>
                  </a:rPr>
                  <a:t>Notifications of salmonellosis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B3838"/>
                    </a:solidFill>
                    <a:effectLst/>
                    <a:uLnTx/>
                    <a:uFillTx/>
                    <a:latin typeface="Calibri"/>
                    <a:ea typeface="+mn-ea"/>
                    <a:cs typeface="Arial" panose="020B0604020202020204" pitchFamily="34" charset="0"/>
                  </a:rPr>
                  <a:t>Notifications of cryptosporidiosis and giardiasis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grpSp>
        <p:sp>
          <p:nvSpPr>
            <p:cNvPr id="21" name="Freeform 9">
              <a:extLst>
                <a:ext uri="{FF2B5EF4-FFF2-40B4-BE49-F238E27FC236}">
                  <a16:creationId xmlns:a16="http://schemas.microsoft.com/office/drawing/2014/main" id="{288FD1E5-C47B-458F-A17A-758ED0D32FF0}"/>
                </a:ext>
              </a:extLst>
            </p:cNvPr>
            <p:cNvSpPr>
              <a:spLocks/>
            </p:cNvSpPr>
            <p:nvPr/>
          </p:nvSpPr>
          <p:spPr bwMode="auto">
            <a:xfrm>
              <a:off x="4475162" y="2117428"/>
              <a:ext cx="1389063" cy="1387475"/>
            </a:xfrm>
            <a:custGeom>
              <a:avLst/>
              <a:gdLst>
                <a:gd name="T0" fmla="*/ 1347 w 1370"/>
                <a:gd name="T1" fmla="*/ 643 h 1370"/>
                <a:gd name="T2" fmla="*/ 1347 w 1370"/>
                <a:gd name="T3" fmla="*/ 727 h 1370"/>
                <a:gd name="T4" fmla="*/ 1161 w 1370"/>
                <a:gd name="T5" fmla="*/ 914 h 1370"/>
                <a:gd name="T6" fmla="*/ 1092 w 1370"/>
                <a:gd name="T7" fmla="*/ 902 h 1370"/>
                <a:gd name="T8" fmla="*/ 948 w 1370"/>
                <a:gd name="T9" fmla="*/ 793 h 1370"/>
                <a:gd name="T10" fmla="*/ 778 w 1370"/>
                <a:gd name="T11" fmla="*/ 963 h 1370"/>
                <a:gd name="T12" fmla="*/ 887 w 1370"/>
                <a:gd name="T13" fmla="*/ 1107 h 1370"/>
                <a:gd name="T14" fmla="*/ 899 w 1370"/>
                <a:gd name="T15" fmla="*/ 1176 h 1370"/>
                <a:gd name="T16" fmla="*/ 728 w 1370"/>
                <a:gd name="T17" fmla="*/ 1347 h 1370"/>
                <a:gd name="T18" fmla="*/ 643 w 1370"/>
                <a:gd name="T19" fmla="*/ 1347 h 1370"/>
                <a:gd name="T20" fmla="*/ 464 w 1370"/>
                <a:gd name="T21" fmla="*/ 1168 h 1370"/>
                <a:gd name="T22" fmla="*/ 421 w 1370"/>
                <a:gd name="T23" fmla="*/ 1132 h 1370"/>
                <a:gd name="T24" fmla="*/ 421 w 1370"/>
                <a:gd name="T25" fmla="*/ 1135 h 1370"/>
                <a:gd name="T26" fmla="*/ 251 w 1370"/>
                <a:gd name="T27" fmla="*/ 1305 h 1370"/>
                <a:gd name="T28" fmla="*/ 81 w 1370"/>
                <a:gd name="T29" fmla="*/ 1135 h 1370"/>
                <a:gd name="T30" fmla="*/ 252 w 1370"/>
                <a:gd name="T31" fmla="*/ 965 h 1370"/>
                <a:gd name="T32" fmla="*/ 255 w 1370"/>
                <a:gd name="T33" fmla="*/ 965 h 1370"/>
                <a:gd name="T34" fmla="*/ 219 w 1370"/>
                <a:gd name="T35" fmla="*/ 923 h 1370"/>
                <a:gd name="T36" fmla="*/ 23 w 1370"/>
                <a:gd name="T37" fmla="*/ 727 h 1370"/>
                <a:gd name="T38" fmla="*/ 23 w 1370"/>
                <a:gd name="T39" fmla="*/ 643 h 1370"/>
                <a:gd name="T40" fmla="*/ 212 w 1370"/>
                <a:gd name="T41" fmla="*/ 454 h 1370"/>
                <a:gd name="T42" fmla="*/ 281 w 1370"/>
                <a:gd name="T43" fmla="*/ 465 h 1370"/>
                <a:gd name="T44" fmla="*/ 424 w 1370"/>
                <a:gd name="T45" fmla="*/ 569 h 1370"/>
                <a:gd name="T46" fmla="*/ 594 w 1370"/>
                <a:gd name="T47" fmla="*/ 399 h 1370"/>
                <a:gd name="T48" fmla="*/ 490 w 1370"/>
                <a:gd name="T49" fmla="*/ 256 h 1370"/>
                <a:gd name="T50" fmla="*/ 479 w 1370"/>
                <a:gd name="T51" fmla="*/ 187 h 1370"/>
                <a:gd name="T52" fmla="*/ 643 w 1370"/>
                <a:gd name="T53" fmla="*/ 23 h 1370"/>
                <a:gd name="T54" fmla="*/ 728 w 1370"/>
                <a:gd name="T55" fmla="*/ 23 h 1370"/>
                <a:gd name="T56" fmla="*/ 872 w 1370"/>
                <a:gd name="T57" fmla="*/ 167 h 1370"/>
                <a:gd name="T58" fmla="*/ 943 w 1370"/>
                <a:gd name="T59" fmla="*/ 157 h 1370"/>
                <a:gd name="T60" fmla="*/ 1084 w 1370"/>
                <a:gd name="T61" fmla="*/ 57 h 1370"/>
                <a:gd name="T62" fmla="*/ 1254 w 1370"/>
                <a:gd name="T63" fmla="*/ 227 h 1370"/>
                <a:gd name="T64" fmla="*/ 1154 w 1370"/>
                <a:gd name="T65" fmla="*/ 368 h 1370"/>
                <a:gd name="T66" fmla="*/ 1144 w 1370"/>
                <a:gd name="T67" fmla="*/ 439 h 1370"/>
                <a:gd name="T68" fmla="*/ 1347 w 1370"/>
                <a:gd name="T69" fmla="*/ 6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0" h="1370">
                  <a:moveTo>
                    <a:pt x="1347" y="643"/>
                  </a:moveTo>
                  <a:cubicBezTo>
                    <a:pt x="1370" y="666"/>
                    <a:pt x="1370" y="704"/>
                    <a:pt x="1347" y="727"/>
                  </a:cubicBezTo>
                  <a:cubicBezTo>
                    <a:pt x="1161" y="914"/>
                    <a:pt x="1161" y="914"/>
                    <a:pt x="1161" y="914"/>
                  </a:cubicBezTo>
                  <a:cubicBezTo>
                    <a:pt x="1137" y="937"/>
                    <a:pt x="1106" y="932"/>
                    <a:pt x="1092" y="902"/>
                  </a:cubicBezTo>
                  <a:cubicBezTo>
                    <a:pt x="1092" y="902"/>
                    <a:pt x="1040" y="793"/>
                    <a:pt x="948" y="793"/>
                  </a:cubicBezTo>
                  <a:cubicBezTo>
                    <a:pt x="854" y="793"/>
                    <a:pt x="778" y="869"/>
                    <a:pt x="778" y="963"/>
                  </a:cubicBezTo>
                  <a:cubicBezTo>
                    <a:pt x="778" y="1055"/>
                    <a:pt x="887" y="1107"/>
                    <a:pt x="887" y="1107"/>
                  </a:cubicBezTo>
                  <a:cubicBezTo>
                    <a:pt x="917" y="1122"/>
                    <a:pt x="922" y="1152"/>
                    <a:pt x="899" y="1176"/>
                  </a:cubicBezTo>
                  <a:cubicBezTo>
                    <a:pt x="728" y="1347"/>
                    <a:pt x="728" y="1347"/>
                    <a:pt x="728" y="1347"/>
                  </a:cubicBezTo>
                  <a:cubicBezTo>
                    <a:pt x="704" y="1370"/>
                    <a:pt x="666" y="1370"/>
                    <a:pt x="643" y="1347"/>
                  </a:cubicBezTo>
                  <a:cubicBezTo>
                    <a:pt x="464" y="1168"/>
                    <a:pt x="464" y="1168"/>
                    <a:pt x="464" y="1168"/>
                  </a:cubicBezTo>
                  <a:cubicBezTo>
                    <a:pt x="440" y="1145"/>
                    <a:pt x="421" y="1129"/>
                    <a:pt x="421" y="1132"/>
                  </a:cubicBezTo>
                  <a:cubicBezTo>
                    <a:pt x="421" y="1132"/>
                    <a:pt x="421" y="1132"/>
                    <a:pt x="421" y="1135"/>
                  </a:cubicBezTo>
                  <a:cubicBezTo>
                    <a:pt x="421" y="1229"/>
                    <a:pt x="345" y="1305"/>
                    <a:pt x="251" y="1305"/>
                  </a:cubicBezTo>
                  <a:cubicBezTo>
                    <a:pt x="157" y="1305"/>
                    <a:pt x="81" y="1229"/>
                    <a:pt x="81" y="1135"/>
                  </a:cubicBezTo>
                  <a:cubicBezTo>
                    <a:pt x="81" y="1041"/>
                    <a:pt x="158" y="965"/>
                    <a:pt x="252" y="965"/>
                  </a:cubicBezTo>
                  <a:cubicBezTo>
                    <a:pt x="255" y="965"/>
                    <a:pt x="255" y="965"/>
                    <a:pt x="255" y="965"/>
                  </a:cubicBezTo>
                  <a:cubicBezTo>
                    <a:pt x="258" y="965"/>
                    <a:pt x="242" y="946"/>
                    <a:pt x="219" y="923"/>
                  </a:cubicBezTo>
                  <a:cubicBezTo>
                    <a:pt x="23" y="727"/>
                    <a:pt x="23" y="727"/>
                    <a:pt x="23" y="727"/>
                  </a:cubicBezTo>
                  <a:cubicBezTo>
                    <a:pt x="0" y="704"/>
                    <a:pt x="0" y="666"/>
                    <a:pt x="23" y="643"/>
                  </a:cubicBezTo>
                  <a:cubicBezTo>
                    <a:pt x="212" y="454"/>
                    <a:pt x="212" y="454"/>
                    <a:pt x="212" y="454"/>
                  </a:cubicBezTo>
                  <a:cubicBezTo>
                    <a:pt x="235" y="431"/>
                    <a:pt x="266" y="436"/>
                    <a:pt x="281" y="465"/>
                  </a:cubicBezTo>
                  <a:cubicBezTo>
                    <a:pt x="281" y="465"/>
                    <a:pt x="334" y="569"/>
                    <a:pt x="424" y="569"/>
                  </a:cubicBezTo>
                  <a:cubicBezTo>
                    <a:pt x="518" y="569"/>
                    <a:pt x="594" y="493"/>
                    <a:pt x="594" y="399"/>
                  </a:cubicBezTo>
                  <a:cubicBezTo>
                    <a:pt x="594" y="309"/>
                    <a:pt x="490" y="256"/>
                    <a:pt x="490" y="256"/>
                  </a:cubicBezTo>
                  <a:cubicBezTo>
                    <a:pt x="461" y="241"/>
                    <a:pt x="456" y="210"/>
                    <a:pt x="479" y="187"/>
                  </a:cubicBezTo>
                  <a:cubicBezTo>
                    <a:pt x="643" y="23"/>
                    <a:pt x="643" y="23"/>
                    <a:pt x="643" y="23"/>
                  </a:cubicBezTo>
                  <a:cubicBezTo>
                    <a:pt x="666" y="0"/>
                    <a:pt x="704" y="0"/>
                    <a:pt x="728" y="23"/>
                  </a:cubicBezTo>
                  <a:cubicBezTo>
                    <a:pt x="872" y="167"/>
                    <a:pt x="872" y="167"/>
                    <a:pt x="872" y="167"/>
                  </a:cubicBezTo>
                  <a:cubicBezTo>
                    <a:pt x="895" y="191"/>
                    <a:pt x="927" y="186"/>
                    <a:pt x="943" y="157"/>
                  </a:cubicBezTo>
                  <a:cubicBezTo>
                    <a:pt x="943" y="157"/>
                    <a:pt x="996" y="57"/>
                    <a:pt x="1084" y="57"/>
                  </a:cubicBezTo>
                  <a:cubicBezTo>
                    <a:pt x="1178" y="57"/>
                    <a:pt x="1254" y="133"/>
                    <a:pt x="1254" y="227"/>
                  </a:cubicBezTo>
                  <a:cubicBezTo>
                    <a:pt x="1254" y="315"/>
                    <a:pt x="1154" y="368"/>
                    <a:pt x="1154" y="368"/>
                  </a:cubicBezTo>
                  <a:cubicBezTo>
                    <a:pt x="1125" y="384"/>
                    <a:pt x="1120" y="416"/>
                    <a:pt x="1144" y="439"/>
                  </a:cubicBezTo>
                  <a:lnTo>
                    <a:pt x="1347" y="643"/>
                  </a:lnTo>
                  <a:close/>
                </a:path>
              </a:pathLst>
            </a:custGeom>
            <a:solidFill>
              <a:srgbClr val="FFC20E"/>
            </a:solidFill>
            <a:ln>
              <a:solidFill>
                <a:srgbClr val="70AD47">
                  <a:lumMod val="20000"/>
                  <a:lumOff val="80000"/>
                </a:srgbClr>
              </a:solid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24" name="Group 23">
            <a:extLst>
              <a:ext uri="{FF2B5EF4-FFF2-40B4-BE49-F238E27FC236}">
                <a16:creationId xmlns:a16="http://schemas.microsoft.com/office/drawing/2014/main" id="{7834DB5B-8F06-4267-8A49-C7D902CEF686}"/>
              </a:ext>
            </a:extLst>
          </p:cNvPr>
          <p:cNvGrpSpPr/>
          <p:nvPr/>
        </p:nvGrpSpPr>
        <p:grpSpPr>
          <a:xfrm>
            <a:off x="3762376" y="2975196"/>
            <a:ext cx="4298961" cy="1911104"/>
            <a:chOff x="3762375" y="2830216"/>
            <a:chExt cx="4298961" cy="1911103"/>
          </a:xfrm>
        </p:grpSpPr>
        <p:sp>
          <p:nvSpPr>
            <p:cNvPr id="25" name="Freeform 8">
              <a:extLst>
                <a:ext uri="{FF2B5EF4-FFF2-40B4-BE49-F238E27FC236}">
                  <a16:creationId xmlns:a16="http://schemas.microsoft.com/office/drawing/2014/main" id="{76337F64-F6C0-45DF-8764-DB6C1368032E}"/>
                </a:ext>
              </a:extLst>
            </p:cNvPr>
            <p:cNvSpPr>
              <a:spLocks/>
            </p:cNvSpPr>
            <p:nvPr/>
          </p:nvSpPr>
          <p:spPr bwMode="auto">
            <a:xfrm>
              <a:off x="3762375" y="2830216"/>
              <a:ext cx="1389063" cy="1387475"/>
            </a:xfrm>
            <a:custGeom>
              <a:avLst/>
              <a:gdLst>
                <a:gd name="T0" fmla="*/ 1262 w 1370"/>
                <a:gd name="T1" fmla="*/ 1119 h 1370"/>
                <a:gd name="T2" fmla="*/ 1092 w 1370"/>
                <a:gd name="T3" fmla="*/ 1289 h 1370"/>
                <a:gd name="T4" fmla="*/ 955 w 1370"/>
                <a:gd name="T5" fmla="*/ 1202 h 1370"/>
                <a:gd name="T6" fmla="*/ 882 w 1370"/>
                <a:gd name="T7" fmla="*/ 1193 h 1370"/>
                <a:gd name="T8" fmla="*/ 727 w 1370"/>
                <a:gd name="T9" fmla="*/ 1347 h 1370"/>
                <a:gd name="T10" fmla="*/ 643 w 1370"/>
                <a:gd name="T11" fmla="*/ 1347 h 1370"/>
                <a:gd name="T12" fmla="*/ 431 w 1370"/>
                <a:gd name="T13" fmla="*/ 1135 h 1370"/>
                <a:gd name="T14" fmla="*/ 396 w 1370"/>
                <a:gd name="T15" fmla="*/ 1093 h 1370"/>
                <a:gd name="T16" fmla="*/ 400 w 1370"/>
                <a:gd name="T17" fmla="*/ 1093 h 1370"/>
                <a:gd name="T18" fmla="*/ 570 w 1370"/>
                <a:gd name="T19" fmla="*/ 923 h 1370"/>
                <a:gd name="T20" fmla="*/ 400 w 1370"/>
                <a:gd name="T21" fmla="*/ 753 h 1370"/>
                <a:gd name="T22" fmla="*/ 229 w 1370"/>
                <a:gd name="T23" fmla="*/ 923 h 1370"/>
                <a:gd name="T24" fmla="*/ 229 w 1370"/>
                <a:gd name="T25" fmla="*/ 927 h 1370"/>
                <a:gd name="T26" fmla="*/ 187 w 1370"/>
                <a:gd name="T27" fmla="*/ 892 h 1370"/>
                <a:gd name="T28" fmla="*/ 23 w 1370"/>
                <a:gd name="T29" fmla="*/ 728 h 1370"/>
                <a:gd name="T30" fmla="*/ 23 w 1370"/>
                <a:gd name="T31" fmla="*/ 643 h 1370"/>
                <a:gd name="T32" fmla="*/ 198 w 1370"/>
                <a:gd name="T33" fmla="*/ 468 h 1370"/>
                <a:gd name="T34" fmla="*/ 190 w 1370"/>
                <a:gd name="T35" fmla="*/ 394 h 1370"/>
                <a:gd name="T36" fmla="*/ 106 w 1370"/>
                <a:gd name="T37" fmla="*/ 259 h 1370"/>
                <a:gd name="T38" fmla="*/ 276 w 1370"/>
                <a:gd name="T39" fmla="*/ 89 h 1370"/>
                <a:gd name="T40" fmla="*/ 411 w 1370"/>
                <a:gd name="T41" fmla="*/ 173 h 1370"/>
                <a:gd name="T42" fmla="*/ 485 w 1370"/>
                <a:gd name="T43" fmla="*/ 181 h 1370"/>
                <a:gd name="T44" fmla="*/ 643 w 1370"/>
                <a:gd name="T45" fmla="*/ 23 h 1370"/>
                <a:gd name="T46" fmla="*/ 727 w 1370"/>
                <a:gd name="T47" fmla="*/ 23 h 1370"/>
                <a:gd name="T48" fmla="*/ 923 w 1370"/>
                <a:gd name="T49" fmla="*/ 219 h 1370"/>
                <a:gd name="T50" fmla="*/ 959 w 1370"/>
                <a:gd name="T51" fmla="*/ 261 h 1370"/>
                <a:gd name="T52" fmla="*/ 956 w 1370"/>
                <a:gd name="T53" fmla="*/ 261 h 1370"/>
                <a:gd name="T54" fmla="*/ 786 w 1370"/>
                <a:gd name="T55" fmla="*/ 431 h 1370"/>
                <a:gd name="T56" fmla="*/ 955 w 1370"/>
                <a:gd name="T57" fmla="*/ 601 h 1370"/>
                <a:gd name="T58" fmla="*/ 1125 w 1370"/>
                <a:gd name="T59" fmla="*/ 431 h 1370"/>
                <a:gd name="T60" fmla="*/ 1125 w 1370"/>
                <a:gd name="T61" fmla="*/ 428 h 1370"/>
                <a:gd name="T62" fmla="*/ 1168 w 1370"/>
                <a:gd name="T63" fmla="*/ 464 h 1370"/>
                <a:gd name="T64" fmla="*/ 1347 w 1370"/>
                <a:gd name="T65" fmla="*/ 643 h 1370"/>
                <a:gd name="T66" fmla="*/ 1347 w 1370"/>
                <a:gd name="T67" fmla="*/ 728 h 1370"/>
                <a:gd name="T68" fmla="*/ 1165 w 1370"/>
                <a:gd name="T69" fmla="*/ 909 h 1370"/>
                <a:gd name="T70" fmla="*/ 1174 w 1370"/>
                <a:gd name="T71" fmla="*/ 983 h 1370"/>
                <a:gd name="T72" fmla="*/ 1262 w 1370"/>
                <a:gd name="T73" fmla="*/ 1119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262" y="1119"/>
                  </a:moveTo>
                  <a:cubicBezTo>
                    <a:pt x="1262" y="1213"/>
                    <a:pt x="1186" y="1289"/>
                    <a:pt x="1092" y="1289"/>
                  </a:cubicBezTo>
                  <a:cubicBezTo>
                    <a:pt x="1008" y="1289"/>
                    <a:pt x="955" y="1202"/>
                    <a:pt x="955" y="1202"/>
                  </a:cubicBezTo>
                  <a:cubicBezTo>
                    <a:pt x="938" y="1173"/>
                    <a:pt x="905" y="1169"/>
                    <a:pt x="882" y="1193"/>
                  </a:cubicBezTo>
                  <a:cubicBezTo>
                    <a:pt x="727" y="1347"/>
                    <a:pt x="727" y="1347"/>
                    <a:pt x="727" y="1347"/>
                  </a:cubicBezTo>
                  <a:cubicBezTo>
                    <a:pt x="704" y="1370"/>
                    <a:pt x="666" y="1370"/>
                    <a:pt x="643" y="1347"/>
                  </a:cubicBezTo>
                  <a:cubicBezTo>
                    <a:pt x="431" y="1135"/>
                    <a:pt x="431" y="1135"/>
                    <a:pt x="431" y="1135"/>
                  </a:cubicBezTo>
                  <a:cubicBezTo>
                    <a:pt x="408" y="1112"/>
                    <a:pt x="392" y="1093"/>
                    <a:pt x="396" y="1093"/>
                  </a:cubicBezTo>
                  <a:cubicBezTo>
                    <a:pt x="396" y="1093"/>
                    <a:pt x="396" y="1093"/>
                    <a:pt x="400" y="1093"/>
                  </a:cubicBezTo>
                  <a:cubicBezTo>
                    <a:pt x="494" y="1093"/>
                    <a:pt x="570" y="1017"/>
                    <a:pt x="570" y="923"/>
                  </a:cubicBezTo>
                  <a:cubicBezTo>
                    <a:pt x="570" y="829"/>
                    <a:pt x="494" y="753"/>
                    <a:pt x="400" y="753"/>
                  </a:cubicBezTo>
                  <a:cubicBezTo>
                    <a:pt x="306" y="753"/>
                    <a:pt x="229" y="829"/>
                    <a:pt x="229" y="923"/>
                  </a:cubicBezTo>
                  <a:cubicBezTo>
                    <a:pt x="229" y="927"/>
                    <a:pt x="229" y="927"/>
                    <a:pt x="229" y="927"/>
                  </a:cubicBezTo>
                  <a:cubicBezTo>
                    <a:pt x="229" y="931"/>
                    <a:pt x="211" y="915"/>
                    <a:pt x="187" y="892"/>
                  </a:cubicBezTo>
                  <a:cubicBezTo>
                    <a:pt x="23" y="728"/>
                    <a:pt x="23" y="728"/>
                    <a:pt x="23" y="728"/>
                  </a:cubicBezTo>
                  <a:cubicBezTo>
                    <a:pt x="0" y="704"/>
                    <a:pt x="0" y="666"/>
                    <a:pt x="23" y="643"/>
                  </a:cubicBezTo>
                  <a:cubicBezTo>
                    <a:pt x="198" y="468"/>
                    <a:pt x="198" y="468"/>
                    <a:pt x="198" y="468"/>
                  </a:cubicBezTo>
                  <a:cubicBezTo>
                    <a:pt x="221" y="445"/>
                    <a:pt x="217" y="411"/>
                    <a:pt x="190" y="394"/>
                  </a:cubicBezTo>
                  <a:cubicBezTo>
                    <a:pt x="190" y="394"/>
                    <a:pt x="106" y="341"/>
                    <a:pt x="106" y="259"/>
                  </a:cubicBezTo>
                  <a:cubicBezTo>
                    <a:pt x="106" y="165"/>
                    <a:pt x="182" y="89"/>
                    <a:pt x="276" y="89"/>
                  </a:cubicBezTo>
                  <a:cubicBezTo>
                    <a:pt x="358" y="89"/>
                    <a:pt x="411" y="173"/>
                    <a:pt x="411" y="173"/>
                  </a:cubicBezTo>
                  <a:cubicBezTo>
                    <a:pt x="428" y="201"/>
                    <a:pt x="462" y="204"/>
                    <a:pt x="485" y="181"/>
                  </a:cubicBezTo>
                  <a:cubicBezTo>
                    <a:pt x="643" y="23"/>
                    <a:pt x="643" y="23"/>
                    <a:pt x="643" y="23"/>
                  </a:cubicBezTo>
                  <a:cubicBezTo>
                    <a:pt x="666" y="0"/>
                    <a:pt x="704" y="0"/>
                    <a:pt x="727" y="23"/>
                  </a:cubicBezTo>
                  <a:cubicBezTo>
                    <a:pt x="923" y="219"/>
                    <a:pt x="923" y="219"/>
                    <a:pt x="923" y="219"/>
                  </a:cubicBezTo>
                  <a:cubicBezTo>
                    <a:pt x="946" y="242"/>
                    <a:pt x="962" y="261"/>
                    <a:pt x="959" y="261"/>
                  </a:cubicBezTo>
                  <a:cubicBezTo>
                    <a:pt x="959" y="261"/>
                    <a:pt x="959" y="261"/>
                    <a:pt x="956" y="261"/>
                  </a:cubicBezTo>
                  <a:cubicBezTo>
                    <a:pt x="862" y="261"/>
                    <a:pt x="786" y="337"/>
                    <a:pt x="786" y="431"/>
                  </a:cubicBezTo>
                  <a:cubicBezTo>
                    <a:pt x="786" y="525"/>
                    <a:pt x="861" y="601"/>
                    <a:pt x="955" y="601"/>
                  </a:cubicBezTo>
                  <a:cubicBezTo>
                    <a:pt x="1049" y="601"/>
                    <a:pt x="1125" y="525"/>
                    <a:pt x="1125" y="431"/>
                  </a:cubicBezTo>
                  <a:cubicBezTo>
                    <a:pt x="1125" y="428"/>
                    <a:pt x="1125" y="428"/>
                    <a:pt x="1125" y="428"/>
                  </a:cubicBezTo>
                  <a:cubicBezTo>
                    <a:pt x="1125" y="425"/>
                    <a:pt x="1144" y="441"/>
                    <a:pt x="1168" y="464"/>
                  </a:cubicBezTo>
                  <a:cubicBezTo>
                    <a:pt x="1347" y="643"/>
                    <a:pt x="1347" y="643"/>
                    <a:pt x="1347" y="643"/>
                  </a:cubicBezTo>
                  <a:cubicBezTo>
                    <a:pt x="1370" y="666"/>
                    <a:pt x="1370" y="704"/>
                    <a:pt x="1347" y="728"/>
                  </a:cubicBezTo>
                  <a:cubicBezTo>
                    <a:pt x="1165" y="909"/>
                    <a:pt x="1165" y="909"/>
                    <a:pt x="1165" y="909"/>
                  </a:cubicBezTo>
                  <a:cubicBezTo>
                    <a:pt x="1142" y="933"/>
                    <a:pt x="1146" y="966"/>
                    <a:pt x="1174" y="983"/>
                  </a:cubicBezTo>
                  <a:cubicBezTo>
                    <a:pt x="1174" y="983"/>
                    <a:pt x="1262" y="1036"/>
                    <a:pt x="1262" y="1119"/>
                  </a:cubicBezTo>
                  <a:close/>
                </a:path>
              </a:pathLst>
            </a:custGeom>
            <a:solidFill>
              <a:srgbClr val="F7914D"/>
            </a:solidFill>
            <a:ln>
              <a:solidFill>
                <a:srgbClr val="70AD47">
                  <a:lumMod val="20000"/>
                  <a:lumOff val="80000"/>
                </a:srgbClr>
              </a:solid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26" name="Grupare 33">
              <a:extLst>
                <a:ext uri="{FF2B5EF4-FFF2-40B4-BE49-F238E27FC236}">
                  <a16:creationId xmlns:a16="http://schemas.microsoft.com/office/drawing/2014/main" id="{8A6C6A73-6DF3-4C07-B5A8-D03B393B4E9B}"/>
                </a:ext>
              </a:extLst>
            </p:cNvPr>
            <p:cNvGrpSpPr/>
            <p:nvPr/>
          </p:nvGrpSpPr>
          <p:grpSpPr>
            <a:xfrm>
              <a:off x="5680175" y="3771411"/>
              <a:ext cx="2381161" cy="969908"/>
              <a:chOff x="367552" y="1741980"/>
              <a:chExt cx="1600200" cy="1221366"/>
            </a:xfrm>
          </p:grpSpPr>
          <p:sp>
            <p:nvSpPr>
              <p:cNvPr id="27" name="CasetăText 34">
                <a:extLst>
                  <a:ext uri="{FF2B5EF4-FFF2-40B4-BE49-F238E27FC236}">
                    <a16:creationId xmlns:a16="http://schemas.microsoft.com/office/drawing/2014/main" id="{7FDC2F0F-389E-4164-AC00-0CFF1B803AA5}"/>
                  </a:ext>
                </a:extLst>
              </p:cNvPr>
              <p:cNvSpPr txBox="1"/>
              <p:nvPr/>
            </p:nvSpPr>
            <p:spPr>
              <a:xfrm>
                <a:off x="367552" y="1741980"/>
                <a:ext cx="914400" cy="426327"/>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7914D"/>
                    </a:solidFill>
                    <a:effectLst/>
                    <a:uLnTx/>
                    <a:uFillTx/>
                    <a:latin typeface="Calibri Light" panose="020F0302020204030204"/>
                    <a:ea typeface="+mn-ea"/>
                    <a:cs typeface="Arial" panose="020B0604020202020204" pitchFamily="34" charset="0"/>
                  </a:rPr>
                  <a:t>ENERGY</a:t>
                </a:r>
                <a:endParaRPr kumimoji="0" lang="en-US" sz="1200" b="1" i="0" u="none" strike="noStrike" kern="0" cap="none" spc="0" normalizeH="0" baseline="0" noProof="0" dirty="0">
                  <a:ln>
                    <a:noFill/>
                  </a:ln>
                  <a:solidFill>
                    <a:srgbClr val="F7914D"/>
                  </a:solidFill>
                  <a:effectLst/>
                  <a:uLnTx/>
                  <a:uFillTx/>
                  <a:latin typeface="Calibri Light" panose="020F0302020204030204"/>
                  <a:ea typeface="+mn-ea"/>
                  <a:cs typeface="Arial" panose="020B0604020202020204" pitchFamily="34" charset="0"/>
                </a:endParaRPr>
              </a:p>
            </p:txBody>
          </p:sp>
          <p:sp>
            <p:nvSpPr>
              <p:cNvPr id="28" name="CasetăText 35">
                <a:extLst>
                  <a:ext uri="{FF2B5EF4-FFF2-40B4-BE49-F238E27FC236}">
                    <a16:creationId xmlns:a16="http://schemas.microsoft.com/office/drawing/2014/main" id="{BC60DAC3-48CA-4417-8A6F-6CDBD60E675C}"/>
                  </a:ext>
                </a:extLst>
              </p:cNvPr>
              <p:cNvSpPr txBox="1"/>
              <p:nvPr/>
            </p:nvSpPr>
            <p:spPr>
              <a:xfrm>
                <a:off x="367552" y="2110692"/>
                <a:ext cx="1600200" cy="852654"/>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E7E6E6">
                        <a:lumMod val="25000"/>
                      </a:srgbClr>
                    </a:solidFill>
                    <a:effectLst/>
                    <a:uLnTx/>
                    <a:uFillTx/>
                    <a:latin typeface="Calibri"/>
                    <a:ea typeface="+mn-ea"/>
                    <a:cs typeface="Arial" panose="020B0604020202020204" pitchFamily="34" charset="0"/>
                  </a:rPr>
                  <a:t>Total energy consumed, by fuel type and sector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grpSp>
      </p:grpSp>
      <p:grpSp>
        <p:nvGrpSpPr>
          <p:cNvPr id="29" name="Group 28">
            <a:extLst>
              <a:ext uri="{FF2B5EF4-FFF2-40B4-BE49-F238E27FC236}">
                <a16:creationId xmlns:a16="http://schemas.microsoft.com/office/drawing/2014/main" id="{18C9145F-C4CA-4E6D-8E37-C941228655F9}"/>
              </a:ext>
            </a:extLst>
          </p:cNvPr>
          <p:cNvGrpSpPr/>
          <p:nvPr/>
        </p:nvGrpSpPr>
        <p:grpSpPr>
          <a:xfrm>
            <a:off x="810476" y="2262406"/>
            <a:ext cx="3626588" cy="3227994"/>
            <a:chOff x="810476" y="2117428"/>
            <a:chExt cx="3626587" cy="3227994"/>
          </a:xfrm>
        </p:grpSpPr>
        <p:sp>
          <p:nvSpPr>
            <p:cNvPr id="30" name="Freeform 6">
              <a:extLst>
                <a:ext uri="{FF2B5EF4-FFF2-40B4-BE49-F238E27FC236}">
                  <a16:creationId xmlns:a16="http://schemas.microsoft.com/office/drawing/2014/main" id="{E44859A8-50D6-4FD7-BE18-037C5F651F77}"/>
                </a:ext>
              </a:extLst>
            </p:cNvPr>
            <p:cNvSpPr>
              <a:spLocks/>
            </p:cNvSpPr>
            <p:nvPr/>
          </p:nvSpPr>
          <p:spPr bwMode="auto">
            <a:xfrm>
              <a:off x="3048000" y="2117428"/>
              <a:ext cx="1389063" cy="1387475"/>
            </a:xfrm>
            <a:custGeom>
              <a:avLst/>
              <a:gdLst>
                <a:gd name="T0" fmla="*/ 1347 w 1370"/>
                <a:gd name="T1" fmla="*/ 643 h 1370"/>
                <a:gd name="T2" fmla="*/ 1347 w 1370"/>
                <a:gd name="T3" fmla="*/ 727 h 1370"/>
                <a:gd name="T4" fmla="*/ 1189 w 1370"/>
                <a:gd name="T5" fmla="*/ 885 h 1370"/>
                <a:gd name="T6" fmla="*/ 1115 w 1370"/>
                <a:gd name="T7" fmla="*/ 877 h 1370"/>
                <a:gd name="T8" fmla="*/ 980 w 1370"/>
                <a:gd name="T9" fmla="*/ 793 h 1370"/>
                <a:gd name="T10" fmla="*/ 810 w 1370"/>
                <a:gd name="T11" fmla="*/ 963 h 1370"/>
                <a:gd name="T12" fmla="*/ 894 w 1370"/>
                <a:gd name="T13" fmla="*/ 1098 h 1370"/>
                <a:gd name="T14" fmla="*/ 902 w 1370"/>
                <a:gd name="T15" fmla="*/ 1172 h 1370"/>
                <a:gd name="T16" fmla="*/ 727 w 1370"/>
                <a:gd name="T17" fmla="*/ 1347 h 1370"/>
                <a:gd name="T18" fmla="*/ 642 w 1370"/>
                <a:gd name="T19" fmla="*/ 1347 h 1370"/>
                <a:gd name="T20" fmla="*/ 447 w 1370"/>
                <a:gd name="T21" fmla="*/ 1152 h 1370"/>
                <a:gd name="T22" fmla="*/ 405 w 1370"/>
                <a:gd name="T23" fmla="*/ 1110 h 1370"/>
                <a:gd name="T24" fmla="*/ 381 w 1370"/>
                <a:gd name="T25" fmla="*/ 1166 h 1370"/>
                <a:gd name="T26" fmla="*/ 235 w 1370"/>
                <a:gd name="T27" fmla="*/ 1281 h 1370"/>
                <a:gd name="T28" fmla="*/ 65 w 1370"/>
                <a:gd name="T29" fmla="*/ 1111 h 1370"/>
                <a:gd name="T30" fmla="*/ 181 w 1370"/>
                <a:gd name="T31" fmla="*/ 965 h 1370"/>
                <a:gd name="T32" fmla="*/ 236 w 1370"/>
                <a:gd name="T33" fmla="*/ 941 h 1370"/>
                <a:gd name="T34" fmla="*/ 194 w 1370"/>
                <a:gd name="T35" fmla="*/ 899 h 1370"/>
                <a:gd name="T36" fmla="*/ 23 w 1370"/>
                <a:gd name="T37" fmla="*/ 727 h 1370"/>
                <a:gd name="T38" fmla="*/ 23 w 1370"/>
                <a:gd name="T39" fmla="*/ 643 h 1370"/>
                <a:gd name="T40" fmla="*/ 193 w 1370"/>
                <a:gd name="T41" fmla="*/ 472 h 1370"/>
                <a:gd name="T42" fmla="*/ 185 w 1370"/>
                <a:gd name="T43" fmla="*/ 398 h 1370"/>
                <a:gd name="T44" fmla="*/ 102 w 1370"/>
                <a:gd name="T45" fmla="*/ 263 h 1370"/>
                <a:gd name="T46" fmla="*/ 272 w 1370"/>
                <a:gd name="T47" fmla="*/ 93 h 1370"/>
                <a:gd name="T48" fmla="*/ 406 w 1370"/>
                <a:gd name="T49" fmla="*/ 176 h 1370"/>
                <a:gd name="T50" fmla="*/ 481 w 1370"/>
                <a:gd name="T51" fmla="*/ 185 h 1370"/>
                <a:gd name="T52" fmla="*/ 642 w 1370"/>
                <a:gd name="T53" fmla="*/ 23 h 1370"/>
                <a:gd name="T54" fmla="*/ 727 w 1370"/>
                <a:gd name="T55" fmla="*/ 23 h 1370"/>
                <a:gd name="T56" fmla="*/ 891 w 1370"/>
                <a:gd name="T57" fmla="*/ 187 h 1370"/>
                <a:gd name="T58" fmla="*/ 932 w 1370"/>
                <a:gd name="T59" fmla="*/ 229 h 1370"/>
                <a:gd name="T60" fmla="*/ 877 w 1370"/>
                <a:gd name="T61" fmla="*/ 253 h 1370"/>
                <a:gd name="T62" fmla="*/ 761 w 1370"/>
                <a:gd name="T63" fmla="*/ 399 h 1370"/>
                <a:gd name="T64" fmla="*/ 931 w 1370"/>
                <a:gd name="T65" fmla="*/ 569 h 1370"/>
                <a:gd name="T66" fmla="*/ 1077 w 1370"/>
                <a:gd name="T67" fmla="*/ 454 h 1370"/>
                <a:gd name="T68" fmla="*/ 1101 w 1370"/>
                <a:gd name="T69" fmla="*/ 398 h 1370"/>
                <a:gd name="T70" fmla="*/ 1143 w 1370"/>
                <a:gd name="T71" fmla="*/ 439 h 1370"/>
                <a:gd name="T72" fmla="*/ 1347 w 1370"/>
                <a:gd name="T73" fmla="*/ 6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347" y="643"/>
                  </a:moveTo>
                  <a:cubicBezTo>
                    <a:pt x="1370" y="666"/>
                    <a:pt x="1370" y="704"/>
                    <a:pt x="1347" y="727"/>
                  </a:cubicBezTo>
                  <a:cubicBezTo>
                    <a:pt x="1189" y="885"/>
                    <a:pt x="1189" y="885"/>
                    <a:pt x="1189" y="885"/>
                  </a:cubicBezTo>
                  <a:cubicBezTo>
                    <a:pt x="1166" y="908"/>
                    <a:pt x="1132" y="905"/>
                    <a:pt x="1115" y="877"/>
                  </a:cubicBezTo>
                  <a:cubicBezTo>
                    <a:pt x="1115" y="877"/>
                    <a:pt x="1062" y="793"/>
                    <a:pt x="980" y="793"/>
                  </a:cubicBezTo>
                  <a:cubicBezTo>
                    <a:pt x="886" y="793"/>
                    <a:pt x="810" y="869"/>
                    <a:pt x="810" y="963"/>
                  </a:cubicBezTo>
                  <a:cubicBezTo>
                    <a:pt x="810" y="1045"/>
                    <a:pt x="894" y="1098"/>
                    <a:pt x="894" y="1098"/>
                  </a:cubicBezTo>
                  <a:cubicBezTo>
                    <a:pt x="921" y="1115"/>
                    <a:pt x="925" y="1149"/>
                    <a:pt x="902" y="1172"/>
                  </a:cubicBezTo>
                  <a:cubicBezTo>
                    <a:pt x="727" y="1347"/>
                    <a:pt x="727" y="1347"/>
                    <a:pt x="727" y="1347"/>
                  </a:cubicBezTo>
                  <a:cubicBezTo>
                    <a:pt x="704" y="1370"/>
                    <a:pt x="666" y="1370"/>
                    <a:pt x="642" y="1347"/>
                  </a:cubicBezTo>
                  <a:cubicBezTo>
                    <a:pt x="447" y="1152"/>
                    <a:pt x="447" y="1152"/>
                    <a:pt x="447" y="1152"/>
                  </a:cubicBezTo>
                  <a:cubicBezTo>
                    <a:pt x="424" y="1129"/>
                    <a:pt x="405" y="1110"/>
                    <a:pt x="405" y="1110"/>
                  </a:cubicBezTo>
                  <a:cubicBezTo>
                    <a:pt x="405" y="1111"/>
                    <a:pt x="394" y="1136"/>
                    <a:pt x="381" y="1166"/>
                  </a:cubicBezTo>
                  <a:cubicBezTo>
                    <a:pt x="381" y="1166"/>
                    <a:pt x="329" y="1281"/>
                    <a:pt x="235" y="1281"/>
                  </a:cubicBezTo>
                  <a:cubicBezTo>
                    <a:pt x="141" y="1281"/>
                    <a:pt x="65" y="1205"/>
                    <a:pt x="65" y="1111"/>
                  </a:cubicBezTo>
                  <a:cubicBezTo>
                    <a:pt x="65" y="1017"/>
                    <a:pt x="181" y="965"/>
                    <a:pt x="181" y="965"/>
                  </a:cubicBezTo>
                  <a:cubicBezTo>
                    <a:pt x="211" y="952"/>
                    <a:pt x="236" y="941"/>
                    <a:pt x="236" y="941"/>
                  </a:cubicBezTo>
                  <a:cubicBezTo>
                    <a:pt x="236" y="941"/>
                    <a:pt x="217" y="922"/>
                    <a:pt x="194" y="899"/>
                  </a:cubicBezTo>
                  <a:cubicBezTo>
                    <a:pt x="23" y="727"/>
                    <a:pt x="23" y="727"/>
                    <a:pt x="23" y="727"/>
                  </a:cubicBezTo>
                  <a:cubicBezTo>
                    <a:pt x="0" y="704"/>
                    <a:pt x="0" y="666"/>
                    <a:pt x="23" y="643"/>
                  </a:cubicBezTo>
                  <a:cubicBezTo>
                    <a:pt x="193" y="472"/>
                    <a:pt x="193" y="472"/>
                    <a:pt x="193" y="472"/>
                  </a:cubicBezTo>
                  <a:cubicBezTo>
                    <a:pt x="217" y="449"/>
                    <a:pt x="213" y="415"/>
                    <a:pt x="185" y="398"/>
                  </a:cubicBezTo>
                  <a:cubicBezTo>
                    <a:pt x="185" y="398"/>
                    <a:pt x="102" y="345"/>
                    <a:pt x="102" y="263"/>
                  </a:cubicBezTo>
                  <a:cubicBezTo>
                    <a:pt x="102" y="169"/>
                    <a:pt x="178" y="93"/>
                    <a:pt x="272" y="93"/>
                  </a:cubicBezTo>
                  <a:cubicBezTo>
                    <a:pt x="354" y="93"/>
                    <a:pt x="406" y="176"/>
                    <a:pt x="406" y="176"/>
                  </a:cubicBezTo>
                  <a:cubicBezTo>
                    <a:pt x="424" y="204"/>
                    <a:pt x="457" y="208"/>
                    <a:pt x="481" y="185"/>
                  </a:cubicBezTo>
                  <a:cubicBezTo>
                    <a:pt x="642" y="23"/>
                    <a:pt x="642" y="23"/>
                    <a:pt x="642" y="23"/>
                  </a:cubicBezTo>
                  <a:cubicBezTo>
                    <a:pt x="666" y="0"/>
                    <a:pt x="704" y="0"/>
                    <a:pt x="727" y="23"/>
                  </a:cubicBezTo>
                  <a:cubicBezTo>
                    <a:pt x="891" y="187"/>
                    <a:pt x="891" y="187"/>
                    <a:pt x="891" y="187"/>
                  </a:cubicBezTo>
                  <a:cubicBezTo>
                    <a:pt x="914" y="210"/>
                    <a:pt x="933" y="229"/>
                    <a:pt x="932" y="229"/>
                  </a:cubicBezTo>
                  <a:cubicBezTo>
                    <a:pt x="932" y="229"/>
                    <a:pt x="907" y="240"/>
                    <a:pt x="877" y="253"/>
                  </a:cubicBezTo>
                  <a:cubicBezTo>
                    <a:pt x="877" y="253"/>
                    <a:pt x="761" y="305"/>
                    <a:pt x="761" y="399"/>
                  </a:cubicBezTo>
                  <a:cubicBezTo>
                    <a:pt x="761" y="493"/>
                    <a:pt x="837" y="569"/>
                    <a:pt x="931" y="569"/>
                  </a:cubicBezTo>
                  <a:cubicBezTo>
                    <a:pt x="1025" y="569"/>
                    <a:pt x="1077" y="454"/>
                    <a:pt x="1077" y="454"/>
                  </a:cubicBezTo>
                  <a:cubicBezTo>
                    <a:pt x="1090" y="424"/>
                    <a:pt x="1101" y="399"/>
                    <a:pt x="1101" y="398"/>
                  </a:cubicBezTo>
                  <a:cubicBezTo>
                    <a:pt x="1101" y="397"/>
                    <a:pt x="1120" y="416"/>
                    <a:pt x="1143" y="439"/>
                  </a:cubicBezTo>
                  <a:lnTo>
                    <a:pt x="1347" y="643"/>
                  </a:lnTo>
                  <a:close/>
                </a:path>
              </a:pathLst>
            </a:custGeom>
            <a:solidFill>
              <a:srgbClr val="CEEC88"/>
            </a:solidFill>
            <a:ln>
              <a:solidFill>
                <a:srgbClr val="70AD47">
                  <a:lumMod val="20000"/>
                  <a:lumOff val="80000"/>
                </a:srgbClr>
              </a:solid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nvGrpSpPr>
            <p:cNvPr id="31" name="Grupare 27">
              <a:extLst>
                <a:ext uri="{FF2B5EF4-FFF2-40B4-BE49-F238E27FC236}">
                  <a16:creationId xmlns:a16="http://schemas.microsoft.com/office/drawing/2014/main" id="{4917DA6A-FA82-4C7B-8DBE-FBD62F081A14}"/>
                </a:ext>
              </a:extLst>
            </p:cNvPr>
            <p:cNvGrpSpPr/>
            <p:nvPr/>
          </p:nvGrpSpPr>
          <p:grpSpPr>
            <a:xfrm>
              <a:off x="810476" y="3207246"/>
              <a:ext cx="2423161" cy="2138176"/>
              <a:chOff x="689648" y="1032066"/>
              <a:chExt cx="1600200" cy="2692520"/>
            </a:xfrm>
          </p:grpSpPr>
          <p:sp>
            <p:nvSpPr>
              <p:cNvPr id="32" name="CasetăText 28">
                <a:extLst>
                  <a:ext uri="{FF2B5EF4-FFF2-40B4-BE49-F238E27FC236}">
                    <a16:creationId xmlns:a16="http://schemas.microsoft.com/office/drawing/2014/main" id="{3610D244-61D4-40BB-B0EF-8AFAB813BC39}"/>
                  </a:ext>
                </a:extLst>
              </p:cNvPr>
              <p:cNvSpPr txBox="1"/>
              <p:nvPr/>
            </p:nvSpPr>
            <p:spPr>
              <a:xfrm>
                <a:off x="710453" y="1032066"/>
                <a:ext cx="914400" cy="73638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EEC88"/>
                    </a:solidFill>
                    <a:effectLst/>
                    <a:uLnTx/>
                    <a:uFillTx/>
                    <a:latin typeface="Calibri Light" panose="020F0302020204030204"/>
                    <a:ea typeface="+mn-ea"/>
                    <a:cs typeface="Arial" panose="020B0604020202020204" pitchFamily="34" charset="0"/>
                  </a:rPr>
                  <a:t>RAINFALL AND DROUGHT</a:t>
                </a:r>
                <a:endParaRPr kumimoji="0" lang="en-US" sz="1200" b="1" i="0" u="none" strike="noStrike" kern="0" cap="none" spc="0" normalizeH="0" baseline="0" noProof="0" dirty="0">
                  <a:ln>
                    <a:noFill/>
                  </a:ln>
                  <a:solidFill>
                    <a:srgbClr val="CEEC88"/>
                  </a:solidFill>
                  <a:effectLst/>
                  <a:uLnTx/>
                  <a:uFillTx/>
                  <a:latin typeface="Calibri Light" panose="020F0302020204030204"/>
                  <a:ea typeface="+mn-ea"/>
                  <a:cs typeface="Arial" panose="020B0604020202020204" pitchFamily="34" charset="0"/>
                </a:endParaRPr>
              </a:p>
            </p:txBody>
          </p:sp>
          <p:sp>
            <p:nvSpPr>
              <p:cNvPr id="33" name="CasetăText 29">
                <a:extLst>
                  <a:ext uri="{FF2B5EF4-FFF2-40B4-BE49-F238E27FC236}">
                    <a16:creationId xmlns:a16="http://schemas.microsoft.com/office/drawing/2014/main" id="{F115C8E3-5919-4127-A978-4C0818B0BA88}"/>
                  </a:ext>
                </a:extLst>
              </p:cNvPr>
              <p:cNvSpPr txBox="1"/>
              <p:nvPr/>
            </p:nvSpPr>
            <p:spPr>
              <a:xfrm>
                <a:off x="689648" y="1786732"/>
                <a:ext cx="1600200" cy="1937854"/>
              </a:xfrm>
              <a:prstGeom prst="rect">
                <a:avLst/>
              </a:prstGeom>
              <a:noFill/>
              <a:ln>
                <a:noFill/>
              </a:ln>
            </p:spPr>
            <p:txBody>
              <a:bodyPr wrap="square" rtlCol="0">
                <a:spAutoFit/>
              </a:bodyPr>
              <a:lstStyle/>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B3838"/>
                    </a:solidFill>
                    <a:effectLst/>
                    <a:uLnTx/>
                    <a:uFillTx/>
                    <a:latin typeface="Calibri"/>
                    <a:ea typeface="+mn-ea"/>
                    <a:cs typeface="Arial" panose="020B0604020202020204" pitchFamily="34" charset="0"/>
                  </a:rPr>
                  <a:t>Number of days in soil moisture deficit</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400" kern="0" dirty="0">
                    <a:solidFill>
                      <a:srgbClr val="3B3838"/>
                    </a:solidFill>
                    <a:latin typeface="Calibri"/>
                    <a:cs typeface="Arial" panose="020B0604020202020204" pitchFamily="34" charset="0"/>
                  </a:rPr>
                  <a:t>Number of days with extreme rainfall</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400" b="0" i="0" u="none" strike="noStrike" kern="0" cap="none" spc="0" normalizeH="0" baseline="0" noProof="0" dirty="0">
                    <a:ln>
                      <a:noFill/>
                    </a:ln>
                    <a:solidFill>
                      <a:srgbClr val="3B3838"/>
                    </a:solidFill>
                    <a:effectLst/>
                    <a:uLnTx/>
                    <a:uFillTx/>
                    <a:latin typeface="Calibri"/>
                    <a:ea typeface="+mn-ea"/>
                    <a:cs typeface="Arial" panose="020B0604020202020204" pitchFamily="34" charset="0"/>
                  </a:rPr>
                  <a:t>Annual average amount of rainfall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000" b="0" i="0" u="none" strike="noStrike" kern="0" cap="none" spc="0" normalizeH="0" baseline="0" noProof="0" dirty="0">
                  <a:ln>
                    <a:noFill/>
                  </a:ln>
                  <a:solidFill>
                    <a:prstClr val="black">
                      <a:lumMod val="50000"/>
                      <a:lumOff val="50000"/>
                    </a:prstClr>
                  </a:solidFill>
                  <a:effectLst/>
                  <a:uLnTx/>
                  <a:uFillTx/>
                  <a:latin typeface="Arial" panose="020B0604020202020204" pitchFamily="34" charset="0"/>
                  <a:ea typeface="+mn-ea"/>
                  <a:cs typeface="Arial" panose="020B0604020202020204" pitchFamily="34" charset="0"/>
                </a:endParaRPr>
              </a:p>
            </p:txBody>
          </p:sp>
        </p:grpSp>
      </p:grpSp>
      <p:pic>
        <p:nvPicPr>
          <p:cNvPr id="36" name="Picture 35">
            <a:extLst>
              <a:ext uri="{FF2B5EF4-FFF2-40B4-BE49-F238E27FC236}">
                <a16:creationId xmlns:a16="http://schemas.microsoft.com/office/drawing/2014/main" id="{E155DB9B-A40B-494E-AD94-4A8A95C72188}"/>
              </a:ext>
            </a:extLst>
          </p:cNvPr>
          <p:cNvPicPr>
            <a:picLocks noChangeAspect="1"/>
          </p:cNvPicPr>
          <p:nvPr/>
        </p:nvPicPr>
        <p:blipFill>
          <a:blip r:embed="rId3"/>
          <a:stretch>
            <a:fillRect/>
          </a:stretch>
        </p:blipFill>
        <p:spPr>
          <a:xfrm>
            <a:off x="4218038" y="6248374"/>
            <a:ext cx="4804064" cy="634039"/>
          </a:xfrm>
          <a:prstGeom prst="rect">
            <a:avLst/>
          </a:prstGeom>
        </p:spPr>
      </p:pic>
    </p:spTree>
    <p:extLst>
      <p:ext uri="{BB962C8B-B14F-4D97-AF65-F5344CB8AC3E}">
        <p14:creationId xmlns:p14="http://schemas.microsoft.com/office/powerpoint/2010/main" val="101209179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Extreme temperatures</a:t>
            </a:r>
          </a:p>
        </p:txBody>
      </p:sp>
      <p:sp>
        <p:nvSpPr>
          <p:cNvPr id="5" name="Text Placeholder 4"/>
          <p:cNvSpPr>
            <a:spLocks noGrp="1"/>
          </p:cNvSpPr>
          <p:nvPr>
            <p:ph type="body" sz="quarter" idx="10"/>
          </p:nvPr>
        </p:nvSpPr>
        <p:spPr/>
        <p:txBody>
          <a:bodyPr/>
          <a:lstStyle/>
          <a:p>
            <a:r>
              <a:rPr lang="en-US" dirty="0">
                <a:latin typeface="+mj-lt"/>
              </a:rPr>
              <a:t>Climate change</a:t>
            </a:r>
          </a:p>
        </p:txBody>
      </p:sp>
      <p:pic>
        <p:nvPicPr>
          <p:cNvPr id="9" name="Content Placeholder 8" descr="Chart, histogram&#10;&#10;Description automatically generated">
            <a:extLst>
              <a:ext uri="{FF2B5EF4-FFF2-40B4-BE49-F238E27FC236}">
                <a16:creationId xmlns:a16="http://schemas.microsoft.com/office/drawing/2014/main" id="{C6B610E2-926D-4CCB-AEFA-EC0B0C594C49}"/>
              </a:ext>
            </a:extLst>
          </p:cNvPr>
          <p:cNvPicPr>
            <a:picLocks noGrp="1" noChangeAspect="1"/>
          </p:cNvPicPr>
          <p:nvPr>
            <p:ph sz="half" idx="1"/>
          </p:nvPr>
        </p:nvPicPr>
        <p:blipFill>
          <a:blip r:embed="rId4"/>
          <a:stretch>
            <a:fillRect/>
          </a:stretch>
        </p:blipFill>
        <p:spPr>
          <a:xfrm>
            <a:off x="270075" y="2423818"/>
            <a:ext cx="4948238" cy="2037509"/>
          </a:xfrm>
        </p:spPr>
      </p:pic>
      <p:pic>
        <p:nvPicPr>
          <p:cNvPr id="7" name="Video 6">
            <a:hlinkClick r:id="" action="ppaction://media"/>
            <a:extLst>
              <a:ext uri="{FF2B5EF4-FFF2-40B4-BE49-F238E27FC236}">
                <a16:creationId xmlns:a16="http://schemas.microsoft.com/office/drawing/2014/main" id="{5D8881E8-C672-40CF-B16C-A82A8A0509BD}"/>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5"/>
          <a:srcRect l="30202" r="30000"/>
          <a:stretch/>
        </p:blipFill>
        <p:spPr>
          <a:xfrm>
            <a:off x="5814861" y="1089890"/>
            <a:ext cx="3329139" cy="4705367"/>
          </a:xfrm>
          <a:prstGeom prst="rect">
            <a:avLst/>
          </a:prstGeom>
        </p:spPr>
      </p:pic>
      <p:pic>
        <p:nvPicPr>
          <p:cNvPr id="6" name="Picture 5">
            <a:extLst>
              <a:ext uri="{FF2B5EF4-FFF2-40B4-BE49-F238E27FC236}">
                <a16:creationId xmlns:a16="http://schemas.microsoft.com/office/drawing/2014/main" id="{61D1359E-8AD6-442E-8EC0-EC9DD3529714}"/>
              </a:ext>
            </a:extLst>
          </p:cNvPr>
          <p:cNvPicPr>
            <a:picLocks noChangeAspect="1"/>
          </p:cNvPicPr>
          <p:nvPr/>
        </p:nvPicPr>
        <p:blipFill>
          <a:blip r:embed="rId6"/>
          <a:stretch>
            <a:fillRect/>
          </a:stretch>
        </p:blipFill>
        <p:spPr>
          <a:xfrm>
            <a:off x="4218038" y="6248374"/>
            <a:ext cx="4804064" cy="634039"/>
          </a:xfrm>
          <a:prstGeom prst="rect">
            <a:avLst/>
          </a:prstGeom>
        </p:spPr>
      </p:pic>
    </p:spTree>
    <p:extLst>
      <p:ext uri="{BB962C8B-B14F-4D97-AF65-F5344CB8AC3E}">
        <p14:creationId xmlns:p14="http://schemas.microsoft.com/office/powerpoint/2010/main" val="38236969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048"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7"/>
                </p:tgtEl>
              </p:cMediaNode>
            </p:video>
            <p:seq concurrent="1" nextAc="seek">
              <p:cTn id="8" restart="whenNotActive" fill="hold" evtFilter="cancelBubble" nodeType="interactiveSeq">
                <p:stCondLst>
                  <p:cond evt="onClick" delay="0">
                    <p:tgtEl>
                      <p:spTgt spid="7"/>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7"/>
                                        </p:tgtEl>
                                      </p:cBhvr>
                                    </p:cmd>
                                  </p:childTnLst>
                                </p:cTn>
                              </p:par>
                            </p:childTnLst>
                          </p:cTn>
                        </p:par>
                      </p:childTnLst>
                    </p:cTn>
                  </p:par>
                </p:childTnLst>
              </p:cTn>
              <p:nextCondLst>
                <p:cond evt="onClick" delay="0">
                  <p:tgtEl>
                    <p:spTgt spid="7"/>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FE81B5-13C4-42AD-8C27-E87883563C60}"/>
              </a:ext>
            </a:extLst>
          </p:cNvPr>
          <p:cNvSpPr>
            <a:spLocks noGrp="1"/>
          </p:cNvSpPr>
          <p:nvPr>
            <p:ph type="title"/>
          </p:nvPr>
        </p:nvSpPr>
        <p:spPr/>
        <p:txBody>
          <a:bodyPr/>
          <a:lstStyle/>
          <a:p>
            <a:r>
              <a:rPr lang="en-NZ" dirty="0"/>
              <a:t>housekeeping</a:t>
            </a:r>
          </a:p>
        </p:txBody>
      </p:sp>
      <p:sp>
        <p:nvSpPr>
          <p:cNvPr id="4" name="Content Placeholder 3">
            <a:extLst>
              <a:ext uri="{FF2B5EF4-FFF2-40B4-BE49-F238E27FC236}">
                <a16:creationId xmlns:a16="http://schemas.microsoft.com/office/drawing/2014/main" id="{19E190C2-4F56-4939-A5CC-0697A09270A9}"/>
              </a:ext>
            </a:extLst>
          </p:cNvPr>
          <p:cNvSpPr>
            <a:spLocks noGrp="1"/>
          </p:cNvSpPr>
          <p:nvPr>
            <p:ph sz="half" idx="1"/>
          </p:nvPr>
        </p:nvSpPr>
        <p:spPr>
          <a:xfrm>
            <a:off x="270394" y="1190823"/>
            <a:ext cx="4947919" cy="4375678"/>
          </a:xfrm>
        </p:spPr>
        <p:txBody>
          <a:bodyPr/>
          <a:lstStyle/>
          <a:p>
            <a:r>
              <a:rPr lang="en-NZ" sz="2400" dirty="0"/>
              <a:t>Got questions?</a:t>
            </a:r>
          </a:p>
          <a:p>
            <a:endParaRPr lang="en-NZ" sz="2400" dirty="0"/>
          </a:p>
          <a:p>
            <a:endParaRPr lang="en-NZ" sz="2400" dirty="0"/>
          </a:p>
          <a:p>
            <a:endParaRPr lang="en-NZ" sz="2400" dirty="0"/>
          </a:p>
          <a:p>
            <a:endParaRPr lang="en-NZ" sz="2400" dirty="0"/>
          </a:p>
          <a:p>
            <a:r>
              <a:rPr lang="en-NZ" sz="2400" dirty="0"/>
              <a:t>Slides are available on request</a:t>
            </a:r>
          </a:p>
          <a:p>
            <a:endParaRPr lang="en-NZ" sz="2400" dirty="0"/>
          </a:p>
          <a:p>
            <a:r>
              <a:rPr lang="en-NZ" sz="2400" dirty="0"/>
              <a:t>Drop in/out as you need</a:t>
            </a:r>
          </a:p>
          <a:p>
            <a:endParaRPr lang="en-NZ" sz="2400" dirty="0"/>
          </a:p>
          <a:p>
            <a:r>
              <a:rPr lang="en-NZ" sz="2400" dirty="0"/>
              <a:t>Emergency Procedures?</a:t>
            </a:r>
          </a:p>
        </p:txBody>
      </p:sp>
      <p:sp>
        <p:nvSpPr>
          <p:cNvPr id="5" name="Content Placeholder 4">
            <a:extLst>
              <a:ext uri="{FF2B5EF4-FFF2-40B4-BE49-F238E27FC236}">
                <a16:creationId xmlns:a16="http://schemas.microsoft.com/office/drawing/2014/main" id="{96E59F22-D2CF-443E-B0E7-3C87474523F3}"/>
              </a:ext>
            </a:extLst>
          </p:cNvPr>
          <p:cNvSpPr>
            <a:spLocks noGrp="1"/>
          </p:cNvSpPr>
          <p:nvPr>
            <p:ph sz="half" idx="2"/>
          </p:nvPr>
        </p:nvSpPr>
        <p:spPr>
          <a:xfrm>
            <a:off x="4790442" y="1932531"/>
            <a:ext cx="3977639" cy="3982720"/>
          </a:xfrm>
        </p:spPr>
        <p:txBody>
          <a:bodyPr/>
          <a:lstStyle/>
          <a:p>
            <a:r>
              <a:rPr lang="en-NZ" sz="1600" dirty="0"/>
              <a:t>Each segment will have ~5 min dedicated Q&amp;A time. You can submit questions via chat (to </a:t>
            </a:r>
            <a:r>
              <a:rPr lang="en-NZ" sz="1600" dirty="0" err="1"/>
              <a:t>EHI_host</a:t>
            </a:r>
            <a:r>
              <a:rPr lang="en-NZ" sz="1600" dirty="0"/>
              <a:t>) at any time, or verbally during the Q&amp;A</a:t>
            </a:r>
          </a:p>
        </p:txBody>
      </p:sp>
      <p:sp>
        <p:nvSpPr>
          <p:cNvPr id="6" name="Text Placeholder 5">
            <a:extLst>
              <a:ext uri="{FF2B5EF4-FFF2-40B4-BE49-F238E27FC236}">
                <a16:creationId xmlns:a16="http://schemas.microsoft.com/office/drawing/2014/main" id="{A18EBE55-9E48-48CC-B6C9-D2AF49DC85B2}"/>
              </a:ext>
            </a:extLst>
          </p:cNvPr>
          <p:cNvSpPr>
            <a:spLocks noGrp="1"/>
          </p:cNvSpPr>
          <p:nvPr>
            <p:ph type="body" sz="quarter" idx="10"/>
          </p:nvPr>
        </p:nvSpPr>
        <p:spPr>
          <a:xfrm>
            <a:off x="432000" y="6120057"/>
            <a:ext cx="4786313" cy="477838"/>
          </a:xfrm>
        </p:spPr>
        <p:txBody>
          <a:bodyPr/>
          <a:lstStyle/>
          <a:p>
            <a:r>
              <a:rPr lang="en-NZ" sz="1400" i="1" cap="none" dirty="0"/>
              <a:t>Got a question?</a:t>
            </a:r>
          </a:p>
          <a:p>
            <a:r>
              <a:rPr lang="en-NZ" sz="1400" i="1" cap="none" dirty="0"/>
              <a:t>Message </a:t>
            </a:r>
            <a:r>
              <a:rPr lang="en-NZ" sz="1400" i="1" cap="none" dirty="0" err="1"/>
              <a:t>EHI_host</a:t>
            </a:r>
            <a:endParaRPr lang="en-NZ" sz="1400" i="1" cap="none" dirty="0"/>
          </a:p>
        </p:txBody>
      </p:sp>
      <p:pic>
        <p:nvPicPr>
          <p:cNvPr id="8" name="Picture 7">
            <a:extLst>
              <a:ext uri="{FF2B5EF4-FFF2-40B4-BE49-F238E27FC236}">
                <a16:creationId xmlns:a16="http://schemas.microsoft.com/office/drawing/2014/main" id="{3DD41A03-6A81-4507-9B25-3DFF99797DF3}"/>
              </a:ext>
            </a:extLst>
          </p:cNvPr>
          <p:cNvPicPr>
            <a:picLocks noChangeAspect="1"/>
          </p:cNvPicPr>
          <p:nvPr/>
        </p:nvPicPr>
        <p:blipFill>
          <a:blip r:embed="rId2"/>
          <a:stretch>
            <a:fillRect/>
          </a:stretch>
        </p:blipFill>
        <p:spPr>
          <a:xfrm>
            <a:off x="1143635" y="1737360"/>
            <a:ext cx="3209925" cy="1638300"/>
          </a:xfrm>
          <a:prstGeom prst="rect">
            <a:avLst/>
          </a:prstGeom>
        </p:spPr>
      </p:pic>
      <p:cxnSp>
        <p:nvCxnSpPr>
          <p:cNvPr id="10" name="Straight Arrow Connector 9">
            <a:extLst>
              <a:ext uri="{FF2B5EF4-FFF2-40B4-BE49-F238E27FC236}">
                <a16:creationId xmlns:a16="http://schemas.microsoft.com/office/drawing/2014/main" id="{9C5D7CD5-1104-410D-B27C-DBA43A8DB66E}"/>
              </a:ext>
            </a:extLst>
          </p:cNvPr>
          <p:cNvCxnSpPr>
            <a:cxnSpLocks/>
          </p:cNvCxnSpPr>
          <p:nvPr/>
        </p:nvCxnSpPr>
        <p:spPr>
          <a:xfrm flipH="1">
            <a:off x="2320413" y="2290916"/>
            <a:ext cx="383458" cy="0"/>
          </a:xfrm>
          <a:prstGeom prst="straightConnector1">
            <a:avLst/>
          </a:prstGeom>
          <a:ln>
            <a:tailEnd type="triangle"/>
          </a:ln>
        </p:spPr>
        <p:style>
          <a:lnRef idx="2">
            <a:schemeClr val="accent5"/>
          </a:lnRef>
          <a:fillRef idx="0">
            <a:schemeClr val="accent5"/>
          </a:fillRef>
          <a:effectRef idx="1">
            <a:schemeClr val="accent5"/>
          </a:effectRef>
          <a:fontRef idx="minor">
            <a:schemeClr val="tx1"/>
          </a:fontRef>
        </p:style>
      </p:cxnSp>
    </p:spTree>
    <p:extLst>
      <p:ext uri="{BB962C8B-B14F-4D97-AF65-F5344CB8AC3E}">
        <p14:creationId xmlns:p14="http://schemas.microsoft.com/office/powerpoint/2010/main" val="35536347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fade">
                                      <p:cBhvr>
                                        <p:cTn id="10" dur="500"/>
                                        <p:tgtEl>
                                          <p:spTgt spid="8"/>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4">
                                            <p:txEl>
                                              <p:pRg st="5" end="5"/>
                                            </p:txEl>
                                          </p:spTgt>
                                        </p:tgtEl>
                                        <p:attrNameLst>
                                          <p:attrName>style.visibility</p:attrName>
                                        </p:attrNameLst>
                                      </p:cBhvr>
                                      <p:to>
                                        <p:strVal val="visible"/>
                                      </p:to>
                                    </p:set>
                                    <p:animEffect transition="in" filter="fade">
                                      <p:cBhvr>
                                        <p:cTn id="18" dur="500"/>
                                        <p:tgtEl>
                                          <p:spTgt spid="4">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txEl>
                                              <p:pRg st="7" end="7"/>
                                            </p:txEl>
                                          </p:spTgt>
                                        </p:tgtEl>
                                        <p:attrNameLst>
                                          <p:attrName>style.visibility</p:attrName>
                                        </p:attrNameLst>
                                      </p:cBhvr>
                                      <p:to>
                                        <p:strVal val="visible"/>
                                      </p:to>
                                    </p:set>
                                    <p:animEffect transition="in" filter="fade">
                                      <p:cBhvr>
                                        <p:cTn id="23" dur="500"/>
                                        <p:tgtEl>
                                          <p:spTgt spid="4">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4">
                                            <p:txEl>
                                              <p:pRg st="9" end="9"/>
                                            </p:txEl>
                                          </p:spTgt>
                                        </p:tgtEl>
                                        <p:attrNameLst>
                                          <p:attrName>style.visibility</p:attrName>
                                        </p:attrNameLst>
                                      </p:cBhvr>
                                      <p:to>
                                        <p:strVal val="visible"/>
                                      </p:to>
                                    </p:set>
                                    <p:animEffect transition="in" filter="fade">
                                      <p:cBhvr>
                                        <p:cTn id="28" dur="500"/>
                                        <p:tgtEl>
                                          <p:spTgt spid="4">
                                            <p:txEl>
                                              <p:pRg st="9" end="9"/>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5">
                                            <p:txEl>
                                              <p:pRg st="0" end="0"/>
                                            </p:txEl>
                                          </p:spTgt>
                                        </p:tgtEl>
                                        <p:attrNameLst>
                                          <p:attrName>style.visibility</p:attrName>
                                        </p:attrNameLst>
                                      </p:cBhvr>
                                      <p:to>
                                        <p:strVal val="visible"/>
                                      </p:to>
                                    </p:set>
                                    <p:animEffect transition="in" filter="fade">
                                      <p:cBhvr>
                                        <p:cTn id="31" dur="500"/>
                                        <p:tgtEl>
                                          <p:spTgt spid="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5" grpId="0" build="p"/>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Rainfall and Drought</a:t>
            </a:r>
          </a:p>
        </p:txBody>
      </p:sp>
      <p:sp>
        <p:nvSpPr>
          <p:cNvPr id="5" name="Text Placeholder 4"/>
          <p:cNvSpPr>
            <a:spLocks noGrp="1"/>
          </p:cNvSpPr>
          <p:nvPr>
            <p:ph type="body" sz="quarter" idx="10"/>
          </p:nvPr>
        </p:nvSpPr>
        <p:spPr/>
        <p:txBody>
          <a:bodyPr/>
          <a:lstStyle/>
          <a:p>
            <a:r>
              <a:rPr lang="en-US" dirty="0">
                <a:latin typeface="+mj-lt"/>
              </a:rPr>
              <a:t>Climate change</a:t>
            </a:r>
          </a:p>
        </p:txBody>
      </p:sp>
      <p:pic>
        <p:nvPicPr>
          <p:cNvPr id="4" name="Video 3">
            <a:hlinkClick r:id="" action="ppaction://media"/>
            <a:extLst>
              <a:ext uri="{FF2B5EF4-FFF2-40B4-BE49-F238E27FC236}">
                <a16:creationId xmlns:a16="http://schemas.microsoft.com/office/drawing/2014/main" id="{203E3DB5-3A61-471B-8EAA-690A2F29CE9F}"/>
              </a:ext>
            </a:extLst>
          </p:cNvPr>
          <p:cNvPicPr>
            <a:picLocks noChangeAspect="1"/>
          </p:cNvPicPr>
          <p:nvPr>
            <a:videoFile r:link="rId2"/>
            <p:extLst>
              <p:ext uri="{DAA4B4D4-6D71-4841-9C94-3DE7FCFB9230}">
                <p14:media xmlns:p14="http://schemas.microsoft.com/office/powerpoint/2010/main" r:embed="rId1"/>
              </p:ext>
            </p:extLst>
          </p:nvPr>
        </p:nvPicPr>
        <p:blipFill rotWithShape="1">
          <a:blip r:embed="rId4"/>
          <a:srcRect l="30771" r="30303"/>
          <a:stretch/>
        </p:blipFill>
        <p:spPr>
          <a:xfrm>
            <a:off x="5781964" y="1070330"/>
            <a:ext cx="3264484" cy="4717339"/>
          </a:xfrm>
          <a:prstGeom prst="rect">
            <a:avLst/>
          </a:prstGeom>
        </p:spPr>
      </p:pic>
      <p:pic>
        <p:nvPicPr>
          <p:cNvPr id="12" name="Content Placeholder 11" descr="Chart&#10;&#10;Description automatically generated">
            <a:extLst>
              <a:ext uri="{FF2B5EF4-FFF2-40B4-BE49-F238E27FC236}">
                <a16:creationId xmlns:a16="http://schemas.microsoft.com/office/drawing/2014/main" id="{FF116606-0AC9-471D-BD65-ECC72A4BB65B}"/>
              </a:ext>
            </a:extLst>
          </p:cNvPr>
          <p:cNvPicPr>
            <a:picLocks noGrp="1" noChangeAspect="1"/>
          </p:cNvPicPr>
          <p:nvPr>
            <p:ph sz="half" idx="1"/>
          </p:nvPr>
        </p:nvPicPr>
        <p:blipFill>
          <a:blip r:embed="rId5"/>
          <a:stretch>
            <a:fillRect/>
          </a:stretch>
        </p:blipFill>
        <p:spPr>
          <a:xfrm>
            <a:off x="351037" y="2336345"/>
            <a:ext cx="4948238" cy="1985849"/>
          </a:xfrm>
        </p:spPr>
      </p:pic>
      <p:pic>
        <p:nvPicPr>
          <p:cNvPr id="6" name="Picture 5">
            <a:extLst>
              <a:ext uri="{FF2B5EF4-FFF2-40B4-BE49-F238E27FC236}">
                <a16:creationId xmlns:a16="http://schemas.microsoft.com/office/drawing/2014/main" id="{5E492EC4-4E74-448C-8367-279235C05CBC}"/>
              </a:ext>
            </a:extLst>
          </p:cNvPr>
          <p:cNvPicPr>
            <a:picLocks noChangeAspect="1"/>
          </p:cNvPicPr>
          <p:nvPr/>
        </p:nvPicPr>
        <p:blipFill>
          <a:blip r:embed="rId6"/>
          <a:stretch>
            <a:fillRect/>
          </a:stretch>
        </p:blipFill>
        <p:spPr>
          <a:xfrm>
            <a:off x="4218038" y="6248374"/>
            <a:ext cx="4804064" cy="634039"/>
          </a:xfrm>
          <a:prstGeom prst="rect">
            <a:avLst/>
          </a:prstGeom>
        </p:spPr>
      </p:pic>
    </p:spTree>
    <p:extLst>
      <p:ext uri="{BB962C8B-B14F-4D97-AF65-F5344CB8AC3E}">
        <p14:creationId xmlns:p14="http://schemas.microsoft.com/office/powerpoint/2010/main" val="23281960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42048"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mute="1">
                <p:cTn id="7" repeatCount="indefinite"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Vulnerability</a:t>
            </a:r>
          </a:p>
        </p:txBody>
      </p:sp>
      <p:sp>
        <p:nvSpPr>
          <p:cNvPr id="5" name="Text Placeholder 4"/>
          <p:cNvSpPr>
            <a:spLocks noGrp="1"/>
          </p:cNvSpPr>
          <p:nvPr>
            <p:ph type="body" sz="quarter" idx="10"/>
          </p:nvPr>
        </p:nvSpPr>
        <p:spPr/>
        <p:txBody>
          <a:bodyPr/>
          <a:lstStyle/>
          <a:p>
            <a:r>
              <a:rPr lang="en-US" dirty="0">
                <a:latin typeface="+mj-lt"/>
              </a:rPr>
              <a:t>Climate change</a:t>
            </a:r>
          </a:p>
        </p:txBody>
      </p:sp>
      <p:pic>
        <p:nvPicPr>
          <p:cNvPr id="4" name="Picture 3" descr="Map&#10;&#10;Description automatically generated">
            <a:extLst>
              <a:ext uri="{FF2B5EF4-FFF2-40B4-BE49-F238E27FC236}">
                <a16:creationId xmlns:a16="http://schemas.microsoft.com/office/drawing/2014/main" id="{328FFB83-7F1D-452A-8BAF-6D2B6013577D}"/>
              </a:ext>
            </a:extLst>
          </p:cNvPr>
          <p:cNvPicPr>
            <a:picLocks noChangeAspect="1"/>
          </p:cNvPicPr>
          <p:nvPr/>
        </p:nvPicPr>
        <p:blipFill>
          <a:blip r:embed="rId3"/>
          <a:stretch>
            <a:fillRect/>
          </a:stretch>
        </p:blipFill>
        <p:spPr>
          <a:xfrm>
            <a:off x="22140" y="1080655"/>
            <a:ext cx="1864229" cy="2636982"/>
          </a:xfrm>
          <a:prstGeom prst="rect">
            <a:avLst/>
          </a:prstGeom>
        </p:spPr>
      </p:pic>
      <p:pic>
        <p:nvPicPr>
          <p:cNvPr id="8" name="Graphic 7" descr="Child with balloon with solid fill">
            <a:extLst>
              <a:ext uri="{FF2B5EF4-FFF2-40B4-BE49-F238E27FC236}">
                <a16:creationId xmlns:a16="http://schemas.microsoft.com/office/drawing/2014/main" id="{2E6F0DAA-2730-479C-9E44-DBFC50C23B7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432000" y="1821387"/>
            <a:ext cx="356085" cy="356085"/>
          </a:xfrm>
          <a:prstGeom prst="rect">
            <a:avLst/>
          </a:prstGeom>
        </p:spPr>
      </p:pic>
      <p:pic>
        <p:nvPicPr>
          <p:cNvPr id="10" name="Picture 9" descr="Map&#10;&#10;Description automatically generated">
            <a:extLst>
              <a:ext uri="{FF2B5EF4-FFF2-40B4-BE49-F238E27FC236}">
                <a16:creationId xmlns:a16="http://schemas.microsoft.com/office/drawing/2014/main" id="{90846663-C9B7-488F-891E-72BFDD5BBEAB}"/>
              </a:ext>
            </a:extLst>
          </p:cNvPr>
          <p:cNvPicPr>
            <a:picLocks noChangeAspect="1"/>
          </p:cNvPicPr>
          <p:nvPr/>
        </p:nvPicPr>
        <p:blipFill>
          <a:blip r:embed="rId6"/>
          <a:stretch>
            <a:fillRect/>
          </a:stretch>
        </p:blipFill>
        <p:spPr>
          <a:xfrm>
            <a:off x="1764608" y="3140362"/>
            <a:ext cx="1864230" cy="2636983"/>
          </a:xfrm>
          <a:prstGeom prst="rect">
            <a:avLst/>
          </a:prstGeom>
        </p:spPr>
      </p:pic>
      <p:pic>
        <p:nvPicPr>
          <p:cNvPr id="12" name="Graphic 11" descr="Man with cane with solid fill">
            <a:extLst>
              <a:ext uri="{FF2B5EF4-FFF2-40B4-BE49-F238E27FC236}">
                <a16:creationId xmlns:a16="http://schemas.microsoft.com/office/drawing/2014/main" id="{DD1923AF-4E73-4875-9480-ED46A1CC51C7}"/>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2174440" y="3913279"/>
            <a:ext cx="351611" cy="351611"/>
          </a:xfrm>
          <a:prstGeom prst="rect">
            <a:avLst/>
          </a:prstGeom>
        </p:spPr>
      </p:pic>
      <p:pic>
        <p:nvPicPr>
          <p:cNvPr id="14" name="Picture 13" descr="Map&#10;&#10;Description automatically generated">
            <a:extLst>
              <a:ext uri="{FF2B5EF4-FFF2-40B4-BE49-F238E27FC236}">
                <a16:creationId xmlns:a16="http://schemas.microsoft.com/office/drawing/2014/main" id="{973B1B70-C5B0-40D9-BAE7-370CD3E7A61E}"/>
              </a:ext>
            </a:extLst>
          </p:cNvPr>
          <p:cNvPicPr>
            <a:picLocks noChangeAspect="1"/>
          </p:cNvPicPr>
          <p:nvPr/>
        </p:nvPicPr>
        <p:blipFill>
          <a:blip r:embed="rId9"/>
          <a:stretch>
            <a:fillRect/>
          </a:stretch>
        </p:blipFill>
        <p:spPr>
          <a:xfrm>
            <a:off x="3530079" y="1049221"/>
            <a:ext cx="1864229" cy="2636982"/>
          </a:xfrm>
          <a:prstGeom prst="rect">
            <a:avLst/>
          </a:prstGeom>
        </p:spPr>
      </p:pic>
      <p:pic>
        <p:nvPicPr>
          <p:cNvPr id="16" name="Graphic 15" descr="Koi with solid fill">
            <a:extLst>
              <a:ext uri="{FF2B5EF4-FFF2-40B4-BE49-F238E27FC236}">
                <a16:creationId xmlns:a16="http://schemas.microsoft.com/office/drawing/2014/main" id="{C08B19F8-2FFF-4D86-AD1B-E54758169875}"/>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3914098" y="1729517"/>
            <a:ext cx="351611" cy="351611"/>
          </a:xfrm>
          <a:prstGeom prst="rect">
            <a:avLst/>
          </a:prstGeom>
        </p:spPr>
      </p:pic>
      <p:pic>
        <p:nvPicPr>
          <p:cNvPr id="18" name="Picture 17" descr="Map&#10;&#10;Description automatically generated">
            <a:extLst>
              <a:ext uri="{FF2B5EF4-FFF2-40B4-BE49-F238E27FC236}">
                <a16:creationId xmlns:a16="http://schemas.microsoft.com/office/drawing/2014/main" id="{8F6BC492-3273-4368-8C3E-71E9EC75CDB4}"/>
              </a:ext>
            </a:extLst>
          </p:cNvPr>
          <p:cNvPicPr>
            <a:picLocks noChangeAspect="1"/>
          </p:cNvPicPr>
          <p:nvPr/>
        </p:nvPicPr>
        <p:blipFill>
          <a:blip r:embed="rId12"/>
          <a:stretch>
            <a:fillRect/>
          </a:stretch>
        </p:blipFill>
        <p:spPr>
          <a:xfrm>
            <a:off x="5272548" y="3140363"/>
            <a:ext cx="1864229" cy="2636982"/>
          </a:xfrm>
          <a:prstGeom prst="rect">
            <a:avLst/>
          </a:prstGeom>
        </p:spPr>
      </p:pic>
      <p:pic>
        <p:nvPicPr>
          <p:cNvPr id="20" name="Graphic 19" descr="Priorities with solid fill">
            <a:extLst>
              <a:ext uri="{FF2B5EF4-FFF2-40B4-BE49-F238E27FC236}">
                <a16:creationId xmlns:a16="http://schemas.microsoft.com/office/drawing/2014/main" id="{DAA294D9-A0C5-40BE-A766-08C861BDC7FD}"/>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5738072" y="4089084"/>
            <a:ext cx="351611" cy="351611"/>
          </a:xfrm>
          <a:prstGeom prst="rect">
            <a:avLst/>
          </a:prstGeom>
        </p:spPr>
      </p:pic>
      <p:pic>
        <p:nvPicPr>
          <p:cNvPr id="22" name="Picture 21" descr="Map&#10;&#10;Description automatically generated">
            <a:extLst>
              <a:ext uri="{FF2B5EF4-FFF2-40B4-BE49-F238E27FC236}">
                <a16:creationId xmlns:a16="http://schemas.microsoft.com/office/drawing/2014/main" id="{A30435BC-F98B-46D0-991B-D5420488F717}"/>
              </a:ext>
            </a:extLst>
          </p:cNvPr>
          <p:cNvPicPr>
            <a:picLocks noChangeAspect="1"/>
          </p:cNvPicPr>
          <p:nvPr/>
        </p:nvPicPr>
        <p:blipFill>
          <a:blip r:embed="rId15"/>
          <a:stretch>
            <a:fillRect/>
          </a:stretch>
        </p:blipFill>
        <p:spPr>
          <a:xfrm>
            <a:off x="7038018" y="1049221"/>
            <a:ext cx="1864229" cy="2636982"/>
          </a:xfrm>
          <a:prstGeom prst="rect">
            <a:avLst/>
          </a:prstGeom>
        </p:spPr>
      </p:pic>
      <p:sp>
        <p:nvSpPr>
          <p:cNvPr id="23" name="TextBox 22">
            <a:extLst>
              <a:ext uri="{FF2B5EF4-FFF2-40B4-BE49-F238E27FC236}">
                <a16:creationId xmlns:a16="http://schemas.microsoft.com/office/drawing/2014/main" id="{1F546DF0-AD60-4755-BB07-DBB7C65F2505}"/>
              </a:ext>
            </a:extLst>
          </p:cNvPr>
          <p:cNvSpPr txBox="1"/>
          <p:nvPr/>
        </p:nvSpPr>
        <p:spPr>
          <a:xfrm>
            <a:off x="7336187" y="1707743"/>
            <a:ext cx="800649" cy="307777"/>
          </a:xfrm>
          <a:prstGeom prst="rect">
            <a:avLst/>
          </a:prstGeom>
          <a:noFill/>
        </p:spPr>
        <p:txBody>
          <a:bodyPr wrap="square" rtlCol="0">
            <a:spAutoFit/>
          </a:bodyPr>
          <a:lstStyle/>
          <a:p>
            <a:r>
              <a:rPr lang="en-NZ" sz="1400" dirty="0">
                <a:solidFill>
                  <a:schemeClr val="tx2"/>
                </a:solidFill>
              </a:rPr>
              <a:t>Māori</a:t>
            </a:r>
          </a:p>
        </p:txBody>
      </p:sp>
      <p:grpSp>
        <p:nvGrpSpPr>
          <p:cNvPr id="15" name="Group 14">
            <a:extLst>
              <a:ext uri="{FF2B5EF4-FFF2-40B4-BE49-F238E27FC236}">
                <a16:creationId xmlns:a16="http://schemas.microsoft.com/office/drawing/2014/main" id="{DE985D9F-5BBF-4117-9E9F-C1FE66A4B6A7}"/>
              </a:ext>
            </a:extLst>
          </p:cNvPr>
          <p:cNvGrpSpPr/>
          <p:nvPr/>
        </p:nvGrpSpPr>
        <p:grpSpPr>
          <a:xfrm>
            <a:off x="5114803" y="142260"/>
            <a:ext cx="2269826" cy="2073739"/>
            <a:chOff x="4742176" y="2103712"/>
            <a:chExt cx="3583949" cy="2878792"/>
          </a:xfrm>
        </p:grpSpPr>
        <p:grpSp>
          <p:nvGrpSpPr>
            <p:cNvPr id="17" name="Group 16">
              <a:extLst>
                <a:ext uri="{FF2B5EF4-FFF2-40B4-BE49-F238E27FC236}">
                  <a16:creationId xmlns:a16="http://schemas.microsoft.com/office/drawing/2014/main" id="{44FC7728-7E30-421B-8496-A1229F02F8AF}"/>
                </a:ext>
              </a:extLst>
            </p:cNvPr>
            <p:cNvGrpSpPr/>
            <p:nvPr/>
          </p:nvGrpSpPr>
          <p:grpSpPr>
            <a:xfrm>
              <a:off x="4742176" y="2103712"/>
              <a:ext cx="3583949" cy="2878792"/>
              <a:chOff x="-1138715" y="-337710"/>
              <a:chExt cx="2849268" cy="2584209"/>
            </a:xfrm>
          </p:grpSpPr>
          <p:sp>
            <p:nvSpPr>
              <p:cNvPr id="25" name="Freeform 9">
                <a:extLst>
                  <a:ext uri="{FF2B5EF4-FFF2-40B4-BE49-F238E27FC236}">
                    <a16:creationId xmlns:a16="http://schemas.microsoft.com/office/drawing/2014/main" id="{9B0CED86-48F7-4A3E-BA4F-1987C0D86BD3}"/>
                  </a:ext>
                </a:extLst>
              </p:cNvPr>
              <p:cNvSpPr>
                <a:spLocks/>
              </p:cNvSpPr>
              <p:nvPr/>
            </p:nvSpPr>
            <p:spPr bwMode="auto">
              <a:xfrm rot="19331231">
                <a:off x="321490" y="-337710"/>
                <a:ext cx="1389063" cy="1387476"/>
              </a:xfrm>
              <a:custGeom>
                <a:avLst/>
                <a:gdLst>
                  <a:gd name="T0" fmla="*/ 1347 w 1370"/>
                  <a:gd name="T1" fmla="*/ 643 h 1370"/>
                  <a:gd name="T2" fmla="*/ 1347 w 1370"/>
                  <a:gd name="T3" fmla="*/ 727 h 1370"/>
                  <a:gd name="T4" fmla="*/ 1161 w 1370"/>
                  <a:gd name="T5" fmla="*/ 914 h 1370"/>
                  <a:gd name="T6" fmla="*/ 1092 w 1370"/>
                  <a:gd name="T7" fmla="*/ 902 h 1370"/>
                  <a:gd name="T8" fmla="*/ 948 w 1370"/>
                  <a:gd name="T9" fmla="*/ 793 h 1370"/>
                  <a:gd name="T10" fmla="*/ 778 w 1370"/>
                  <a:gd name="T11" fmla="*/ 963 h 1370"/>
                  <a:gd name="T12" fmla="*/ 887 w 1370"/>
                  <a:gd name="T13" fmla="*/ 1107 h 1370"/>
                  <a:gd name="T14" fmla="*/ 899 w 1370"/>
                  <a:gd name="T15" fmla="*/ 1176 h 1370"/>
                  <a:gd name="T16" fmla="*/ 728 w 1370"/>
                  <a:gd name="T17" fmla="*/ 1347 h 1370"/>
                  <a:gd name="T18" fmla="*/ 643 w 1370"/>
                  <a:gd name="T19" fmla="*/ 1347 h 1370"/>
                  <a:gd name="T20" fmla="*/ 464 w 1370"/>
                  <a:gd name="T21" fmla="*/ 1168 h 1370"/>
                  <a:gd name="T22" fmla="*/ 421 w 1370"/>
                  <a:gd name="T23" fmla="*/ 1132 h 1370"/>
                  <a:gd name="T24" fmla="*/ 421 w 1370"/>
                  <a:gd name="T25" fmla="*/ 1135 h 1370"/>
                  <a:gd name="T26" fmla="*/ 251 w 1370"/>
                  <a:gd name="T27" fmla="*/ 1305 h 1370"/>
                  <a:gd name="T28" fmla="*/ 81 w 1370"/>
                  <a:gd name="T29" fmla="*/ 1135 h 1370"/>
                  <a:gd name="T30" fmla="*/ 252 w 1370"/>
                  <a:gd name="T31" fmla="*/ 965 h 1370"/>
                  <a:gd name="T32" fmla="*/ 255 w 1370"/>
                  <a:gd name="T33" fmla="*/ 965 h 1370"/>
                  <a:gd name="T34" fmla="*/ 219 w 1370"/>
                  <a:gd name="T35" fmla="*/ 923 h 1370"/>
                  <a:gd name="T36" fmla="*/ 23 w 1370"/>
                  <a:gd name="T37" fmla="*/ 727 h 1370"/>
                  <a:gd name="T38" fmla="*/ 23 w 1370"/>
                  <a:gd name="T39" fmla="*/ 643 h 1370"/>
                  <a:gd name="T40" fmla="*/ 212 w 1370"/>
                  <a:gd name="T41" fmla="*/ 454 h 1370"/>
                  <a:gd name="T42" fmla="*/ 281 w 1370"/>
                  <a:gd name="T43" fmla="*/ 465 h 1370"/>
                  <a:gd name="T44" fmla="*/ 424 w 1370"/>
                  <a:gd name="T45" fmla="*/ 569 h 1370"/>
                  <a:gd name="T46" fmla="*/ 594 w 1370"/>
                  <a:gd name="T47" fmla="*/ 399 h 1370"/>
                  <a:gd name="T48" fmla="*/ 490 w 1370"/>
                  <a:gd name="T49" fmla="*/ 256 h 1370"/>
                  <a:gd name="T50" fmla="*/ 479 w 1370"/>
                  <a:gd name="T51" fmla="*/ 187 h 1370"/>
                  <a:gd name="T52" fmla="*/ 643 w 1370"/>
                  <a:gd name="T53" fmla="*/ 23 h 1370"/>
                  <a:gd name="T54" fmla="*/ 728 w 1370"/>
                  <a:gd name="T55" fmla="*/ 23 h 1370"/>
                  <a:gd name="T56" fmla="*/ 872 w 1370"/>
                  <a:gd name="T57" fmla="*/ 167 h 1370"/>
                  <a:gd name="T58" fmla="*/ 943 w 1370"/>
                  <a:gd name="T59" fmla="*/ 157 h 1370"/>
                  <a:gd name="T60" fmla="*/ 1084 w 1370"/>
                  <a:gd name="T61" fmla="*/ 57 h 1370"/>
                  <a:gd name="T62" fmla="*/ 1254 w 1370"/>
                  <a:gd name="T63" fmla="*/ 227 h 1370"/>
                  <a:gd name="T64" fmla="*/ 1154 w 1370"/>
                  <a:gd name="T65" fmla="*/ 368 h 1370"/>
                  <a:gd name="T66" fmla="*/ 1144 w 1370"/>
                  <a:gd name="T67" fmla="*/ 439 h 1370"/>
                  <a:gd name="T68" fmla="*/ 1347 w 1370"/>
                  <a:gd name="T69" fmla="*/ 6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0" h="1370">
                    <a:moveTo>
                      <a:pt x="1347" y="643"/>
                    </a:moveTo>
                    <a:cubicBezTo>
                      <a:pt x="1370" y="666"/>
                      <a:pt x="1370" y="704"/>
                      <a:pt x="1347" y="727"/>
                    </a:cubicBezTo>
                    <a:cubicBezTo>
                      <a:pt x="1161" y="914"/>
                      <a:pt x="1161" y="914"/>
                      <a:pt x="1161" y="914"/>
                    </a:cubicBezTo>
                    <a:cubicBezTo>
                      <a:pt x="1137" y="937"/>
                      <a:pt x="1106" y="932"/>
                      <a:pt x="1092" y="902"/>
                    </a:cubicBezTo>
                    <a:cubicBezTo>
                      <a:pt x="1092" y="902"/>
                      <a:pt x="1040" y="793"/>
                      <a:pt x="948" y="793"/>
                    </a:cubicBezTo>
                    <a:cubicBezTo>
                      <a:pt x="854" y="793"/>
                      <a:pt x="778" y="869"/>
                      <a:pt x="778" y="963"/>
                    </a:cubicBezTo>
                    <a:cubicBezTo>
                      <a:pt x="778" y="1055"/>
                      <a:pt x="887" y="1107"/>
                      <a:pt x="887" y="1107"/>
                    </a:cubicBezTo>
                    <a:cubicBezTo>
                      <a:pt x="917" y="1122"/>
                      <a:pt x="922" y="1152"/>
                      <a:pt x="899" y="1176"/>
                    </a:cubicBezTo>
                    <a:cubicBezTo>
                      <a:pt x="728" y="1347"/>
                      <a:pt x="728" y="1347"/>
                      <a:pt x="728" y="1347"/>
                    </a:cubicBezTo>
                    <a:cubicBezTo>
                      <a:pt x="704" y="1370"/>
                      <a:pt x="666" y="1370"/>
                      <a:pt x="643" y="1347"/>
                    </a:cubicBezTo>
                    <a:cubicBezTo>
                      <a:pt x="464" y="1168"/>
                      <a:pt x="464" y="1168"/>
                      <a:pt x="464" y="1168"/>
                    </a:cubicBezTo>
                    <a:cubicBezTo>
                      <a:pt x="440" y="1145"/>
                      <a:pt x="421" y="1129"/>
                      <a:pt x="421" y="1132"/>
                    </a:cubicBezTo>
                    <a:cubicBezTo>
                      <a:pt x="421" y="1132"/>
                      <a:pt x="421" y="1132"/>
                      <a:pt x="421" y="1135"/>
                    </a:cubicBezTo>
                    <a:cubicBezTo>
                      <a:pt x="421" y="1229"/>
                      <a:pt x="345" y="1305"/>
                      <a:pt x="251" y="1305"/>
                    </a:cubicBezTo>
                    <a:cubicBezTo>
                      <a:pt x="157" y="1305"/>
                      <a:pt x="81" y="1229"/>
                      <a:pt x="81" y="1135"/>
                    </a:cubicBezTo>
                    <a:cubicBezTo>
                      <a:pt x="81" y="1041"/>
                      <a:pt x="158" y="965"/>
                      <a:pt x="252" y="965"/>
                    </a:cubicBezTo>
                    <a:cubicBezTo>
                      <a:pt x="255" y="965"/>
                      <a:pt x="255" y="965"/>
                      <a:pt x="255" y="965"/>
                    </a:cubicBezTo>
                    <a:cubicBezTo>
                      <a:pt x="258" y="965"/>
                      <a:pt x="242" y="946"/>
                      <a:pt x="219" y="923"/>
                    </a:cubicBezTo>
                    <a:cubicBezTo>
                      <a:pt x="23" y="727"/>
                      <a:pt x="23" y="727"/>
                      <a:pt x="23" y="727"/>
                    </a:cubicBezTo>
                    <a:cubicBezTo>
                      <a:pt x="0" y="704"/>
                      <a:pt x="0" y="666"/>
                      <a:pt x="23" y="643"/>
                    </a:cubicBezTo>
                    <a:cubicBezTo>
                      <a:pt x="212" y="454"/>
                      <a:pt x="212" y="454"/>
                      <a:pt x="212" y="454"/>
                    </a:cubicBezTo>
                    <a:cubicBezTo>
                      <a:pt x="235" y="431"/>
                      <a:pt x="266" y="436"/>
                      <a:pt x="281" y="465"/>
                    </a:cubicBezTo>
                    <a:cubicBezTo>
                      <a:pt x="281" y="465"/>
                      <a:pt x="334" y="569"/>
                      <a:pt x="424" y="569"/>
                    </a:cubicBezTo>
                    <a:cubicBezTo>
                      <a:pt x="518" y="569"/>
                      <a:pt x="594" y="493"/>
                      <a:pt x="594" y="399"/>
                    </a:cubicBezTo>
                    <a:cubicBezTo>
                      <a:pt x="594" y="309"/>
                      <a:pt x="490" y="256"/>
                      <a:pt x="490" y="256"/>
                    </a:cubicBezTo>
                    <a:cubicBezTo>
                      <a:pt x="461" y="241"/>
                      <a:pt x="456" y="210"/>
                      <a:pt x="479" y="187"/>
                    </a:cubicBezTo>
                    <a:cubicBezTo>
                      <a:pt x="643" y="23"/>
                      <a:pt x="643" y="23"/>
                      <a:pt x="643" y="23"/>
                    </a:cubicBezTo>
                    <a:cubicBezTo>
                      <a:pt x="666" y="0"/>
                      <a:pt x="704" y="0"/>
                      <a:pt x="728" y="23"/>
                    </a:cubicBezTo>
                    <a:cubicBezTo>
                      <a:pt x="872" y="167"/>
                      <a:pt x="872" y="167"/>
                      <a:pt x="872" y="167"/>
                    </a:cubicBezTo>
                    <a:cubicBezTo>
                      <a:pt x="895" y="191"/>
                      <a:pt x="927" y="186"/>
                      <a:pt x="943" y="157"/>
                    </a:cubicBezTo>
                    <a:cubicBezTo>
                      <a:pt x="943" y="157"/>
                      <a:pt x="996" y="57"/>
                      <a:pt x="1084" y="57"/>
                    </a:cubicBezTo>
                    <a:cubicBezTo>
                      <a:pt x="1178" y="57"/>
                      <a:pt x="1254" y="133"/>
                      <a:pt x="1254" y="227"/>
                    </a:cubicBezTo>
                    <a:cubicBezTo>
                      <a:pt x="1254" y="315"/>
                      <a:pt x="1154" y="368"/>
                      <a:pt x="1154" y="368"/>
                    </a:cubicBezTo>
                    <a:cubicBezTo>
                      <a:pt x="1125" y="384"/>
                      <a:pt x="1120" y="416"/>
                      <a:pt x="1144" y="439"/>
                    </a:cubicBezTo>
                    <a:lnTo>
                      <a:pt x="1347" y="643"/>
                    </a:lnTo>
                    <a:close/>
                  </a:path>
                </a:pathLst>
              </a:custGeom>
              <a:solidFill>
                <a:srgbClr val="3B3838">
                  <a:alpha val="85098"/>
                </a:srgbClr>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6" name="Freeform 8">
                <a:extLst>
                  <a:ext uri="{FF2B5EF4-FFF2-40B4-BE49-F238E27FC236}">
                    <a16:creationId xmlns:a16="http://schemas.microsoft.com/office/drawing/2014/main" id="{A6A9EE3D-8B9B-4A8D-A633-37729F1001C8}"/>
                  </a:ext>
                </a:extLst>
              </p:cNvPr>
              <p:cNvSpPr>
                <a:spLocks/>
              </p:cNvSpPr>
              <p:nvPr/>
            </p:nvSpPr>
            <p:spPr bwMode="auto">
              <a:xfrm rot="20821569">
                <a:off x="-285903" y="859023"/>
                <a:ext cx="1389063" cy="1387476"/>
              </a:xfrm>
              <a:custGeom>
                <a:avLst/>
                <a:gdLst>
                  <a:gd name="T0" fmla="*/ 1262 w 1370"/>
                  <a:gd name="T1" fmla="*/ 1119 h 1370"/>
                  <a:gd name="T2" fmla="*/ 1092 w 1370"/>
                  <a:gd name="T3" fmla="*/ 1289 h 1370"/>
                  <a:gd name="T4" fmla="*/ 955 w 1370"/>
                  <a:gd name="T5" fmla="*/ 1202 h 1370"/>
                  <a:gd name="T6" fmla="*/ 882 w 1370"/>
                  <a:gd name="T7" fmla="*/ 1193 h 1370"/>
                  <a:gd name="T8" fmla="*/ 727 w 1370"/>
                  <a:gd name="T9" fmla="*/ 1347 h 1370"/>
                  <a:gd name="T10" fmla="*/ 643 w 1370"/>
                  <a:gd name="T11" fmla="*/ 1347 h 1370"/>
                  <a:gd name="T12" fmla="*/ 431 w 1370"/>
                  <a:gd name="T13" fmla="*/ 1135 h 1370"/>
                  <a:gd name="T14" fmla="*/ 396 w 1370"/>
                  <a:gd name="T15" fmla="*/ 1093 h 1370"/>
                  <a:gd name="T16" fmla="*/ 400 w 1370"/>
                  <a:gd name="T17" fmla="*/ 1093 h 1370"/>
                  <a:gd name="T18" fmla="*/ 570 w 1370"/>
                  <a:gd name="T19" fmla="*/ 923 h 1370"/>
                  <a:gd name="T20" fmla="*/ 400 w 1370"/>
                  <a:gd name="T21" fmla="*/ 753 h 1370"/>
                  <a:gd name="T22" fmla="*/ 229 w 1370"/>
                  <a:gd name="T23" fmla="*/ 923 h 1370"/>
                  <a:gd name="T24" fmla="*/ 229 w 1370"/>
                  <a:gd name="T25" fmla="*/ 927 h 1370"/>
                  <a:gd name="T26" fmla="*/ 187 w 1370"/>
                  <a:gd name="T27" fmla="*/ 892 h 1370"/>
                  <a:gd name="T28" fmla="*/ 23 w 1370"/>
                  <a:gd name="T29" fmla="*/ 728 h 1370"/>
                  <a:gd name="T30" fmla="*/ 23 w 1370"/>
                  <a:gd name="T31" fmla="*/ 643 h 1370"/>
                  <a:gd name="T32" fmla="*/ 198 w 1370"/>
                  <a:gd name="T33" fmla="*/ 468 h 1370"/>
                  <a:gd name="T34" fmla="*/ 190 w 1370"/>
                  <a:gd name="T35" fmla="*/ 394 h 1370"/>
                  <a:gd name="T36" fmla="*/ 106 w 1370"/>
                  <a:gd name="T37" fmla="*/ 259 h 1370"/>
                  <a:gd name="T38" fmla="*/ 276 w 1370"/>
                  <a:gd name="T39" fmla="*/ 89 h 1370"/>
                  <a:gd name="T40" fmla="*/ 411 w 1370"/>
                  <a:gd name="T41" fmla="*/ 173 h 1370"/>
                  <a:gd name="T42" fmla="*/ 485 w 1370"/>
                  <a:gd name="T43" fmla="*/ 181 h 1370"/>
                  <a:gd name="T44" fmla="*/ 643 w 1370"/>
                  <a:gd name="T45" fmla="*/ 23 h 1370"/>
                  <a:gd name="T46" fmla="*/ 727 w 1370"/>
                  <a:gd name="T47" fmla="*/ 23 h 1370"/>
                  <a:gd name="T48" fmla="*/ 923 w 1370"/>
                  <a:gd name="T49" fmla="*/ 219 h 1370"/>
                  <a:gd name="T50" fmla="*/ 959 w 1370"/>
                  <a:gd name="T51" fmla="*/ 261 h 1370"/>
                  <a:gd name="T52" fmla="*/ 956 w 1370"/>
                  <a:gd name="T53" fmla="*/ 261 h 1370"/>
                  <a:gd name="T54" fmla="*/ 786 w 1370"/>
                  <a:gd name="T55" fmla="*/ 431 h 1370"/>
                  <a:gd name="T56" fmla="*/ 955 w 1370"/>
                  <a:gd name="T57" fmla="*/ 601 h 1370"/>
                  <a:gd name="T58" fmla="*/ 1125 w 1370"/>
                  <a:gd name="T59" fmla="*/ 431 h 1370"/>
                  <a:gd name="T60" fmla="*/ 1125 w 1370"/>
                  <a:gd name="T61" fmla="*/ 428 h 1370"/>
                  <a:gd name="T62" fmla="*/ 1168 w 1370"/>
                  <a:gd name="T63" fmla="*/ 464 h 1370"/>
                  <a:gd name="T64" fmla="*/ 1347 w 1370"/>
                  <a:gd name="T65" fmla="*/ 643 h 1370"/>
                  <a:gd name="T66" fmla="*/ 1347 w 1370"/>
                  <a:gd name="T67" fmla="*/ 728 h 1370"/>
                  <a:gd name="T68" fmla="*/ 1165 w 1370"/>
                  <a:gd name="T69" fmla="*/ 909 h 1370"/>
                  <a:gd name="T70" fmla="*/ 1174 w 1370"/>
                  <a:gd name="T71" fmla="*/ 983 h 1370"/>
                  <a:gd name="T72" fmla="*/ 1262 w 1370"/>
                  <a:gd name="T73" fmla="*/ 1119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262" y="1119"/>
                    </a:moveTo>
                    <a:cubicBezTo>
                      <a:pt x="1262" y="1213"/>
                      <a:pt x="1186" y="1289"/>
                      <a:pt x="1092" y="1289"/>
                    </a:cubicBezTo>
                    <a:cubicBezTo>
                      <a:pt x="1008" y="1289"/>
                      <a:pt x="955" y="1202"/>
                      <a:pt x="955" y="1202"/>
                    </a:cubicBezTo>
                    <a:cubicBezTo>
                      <a:pt x="938" y="1173"/>
                      <a:pt x="905" y="1169"/>
                      <a:pt x="882" y="1193"/>
                    </a:cubicBezTo>
                    <a:cubicBezTo>
                      <a:pt x="727" y="1347"/>
                      <a:pt x="727" y="1347"/>
                      <a:pt x="727" y="1347"/>
                    </a:cubicBezTo>
                    <a:cubicBezTo>
                      <a:pt x="704" y="1370"/>
                      <a:pt x="666" y="1370"/>
                      <a:pt x="643" y="1347"/>
                    </a:cubicBezTo>
                    <a:cubicBezTo>
                      <a:pt x="431" y="1135"/>
                      <a:pt x="431" y="1135"/>
                      <a:pt x="431" y="1135"/>
                    </a:cubicBezTo>
                    <a:cubicBezTo>
                      <a:pt x="408" y="1112"/>
                      <a:pt x="392" y="1093"/>
                      <a:pt x="396" y="1093"/>
                    </a:cubicBezTo>
                    <a:cubicBezTo>
                      <a:pt x="396" y="1093"/>
                      <a:pt x="396" y="1093"/>
                      <a:pt x="400" y="1093"/>
                    </a:cubicBezTo>
                    <a:cubicBezTo>
                      <a:pt x="494" y="1093"/>
                      <a:pt x="570" y="1017"/>
                      <a:pt x="570" y="923"/>
                    </a:cubicBezTo>
                    <a:cubicBezTo>
                      <a:pt x="570" y="829"/>
                      <a:pt x="494" y="753"/>
                      <a:pt x="400" y="753"/>
                    </a:cubicBezTo>
                    <a:cubicBezTo>
                      <a:pt x="306" y="753"/>
                      <a:pt x="229" y="829"/>
                      <a:pt x="229" y="923"/>
                    </a:cubicBezTo>
                    <a:cubicBezTo>
                      <a:pt x="229" y="927"/>
                      <a:pt x="229" y="927"/>
                      <a:pt x="229" y="927"/>
                    </a:cubicBezTo>
                    <a:cubicBezTo>
                      <a:pt x="229" y="931"/>
                      <a:pt x="211" y="915"/>
                      <a:pt x="187" y="892"/>
                    </a:cubicBezTo>
                    <a:cubicBezTo>
                      <a:pt x="23" y="728"/>
                      <a:pt x="23" y="728"/>
                      <a:pt x="23" y="728"/>
                    </a:cubicBezTo>
                    <a:cubicBezTo>
                      <a:pt x="0" y="704"/>
                      <a:pt x="0" y="666"/>
                      <a:pt x="23" y="643"/>
                    </a:cubicBezTo>
                    <a:cubicBezTo>
                      <a:pt x="198" y="468"/>
                      <a:pt x="198" y="468"/>
                      <a:pt x="198" y="468"/>
                    </a:cubicBezTo>
                    <a:cubicBezTo>
                      <a:pt x="221" y="445"/>
                      <a:pt x="217" y="411"/>
                      <a:pt x="190" y="394"/>
                    </a:cubicBezTo>
                    <a:cubicBezTo>
                      <a:pt x="190" y="394"/>
                      <a:pt x="106" y="341"/>
                      <a:pt x="106" y="259"/>
                    </a:cubicBezTo>
                    <a:cubicBezTo>
                      <a:pt x="106" y="165"/>
                      <a:pt x="182" y="89"/>
                      <a:pt x="276" y="89"/>
                    </a:cubicBezTo>
                    <a:cubicBezTo>
                      <a:pt x="358" y="89"/>
                      <a:pt x="411" y="173"/>
                      <a:pt x="411" y="173"/>
                    </a:cubicBezTo>
                    <a:cubicBezTo>
                      <a:pt x="428" y="201"/>
                      <a:pt x="462" y="204"/>
                      <a:pt x="485" y="181"/>
                    </a:cubicBezTo>
                    <a:cubicBezTo>
                      <a:pt x="643" y="23"/>
                      <a:pt x="643" y="23"/>
                      <a:pt x="643" y="23"/>
                    </a:cubicBezTo>
                    <a:cubicBezTo>
                      <a:pt x="666" y="0"/>
                      <a:pt x="704" y="0"/>
                      <a:pt x="727" y="23"/>
                    </a:cubicBezTo>
                    <a:cubicBezTo>
                      <a:pt x="923" y="219"/>
                      <a:pt x="923" y="219"/>
                      <a:pt x="923" y="219"/>
                    </a:cubicBezTo>
                    <a:cubicBezTo>
                      <a:pt x="946" y="242"/>
                      <a:pt x="962" y="261"/>
                      <a:pt x="959" y="261"/>
                    </a:cubicBezTo>
                    <a:cubicBezTo>
                      <a:pt x="959" y="261"/>
                      <a:pt x="959" y="261"/>
                      <a:pt x="956" y="261"/>
                    </a:cubicBezTo>
                    <a:cubicBezTo>
                      <a:pt x="862" y="261"/>
                      <a:pt x="786" y="337"/>
                      <a:pt x="786" y="431"/>
                    </a:cubicBezTo>
                    <a:cubicBezTo>
                      <a:pt x="786" y="525"/>
                      <a:pt x="861" y="601"/>
                      <a:pt x="955" y="601"/>
                    </a:cubicBezTo>
                    <a:cubicBezTo>
                      <a:pt x="1049" y="601"/>
                      <a:pt x="1125" y="525"/>
                      <a:pt x="1125" y="431"/>
                    </a:cubicBezTo>
                    <a:cubicBezTo>
                      <a:pt x="1125" y="428"/>
                      <a:pt x="1125" y="428"/>
                      <a:pt x="1125" y="428"/>
                    </a:cubicBezTo>
                    <a:cubicBezTo>
                      <a:pt x="1125" y="425"/>
                      <a:pt x="1144" y="441"/>
                      <a:pt x="1168" y="464"/>
                    </a:cubicBezTo>
                    <a:cubicBezTo>
                      <a:pt x="1347" y="643"/>
                      <a:pt x="1347" y="643"/>
                      <a:pt x="1347" y="643"/>
                    </a:cubicBezTo>
                    <a:cubicBezTo>
                      <a:pt x="1370" y="666"/>
                      <a:pt x="1370" y="704"/>
                      <a:pt x="1347" y="728"/>
                    </a:cubicBezTo>
                    <a:cubicBezTo>
                      <a:pt x="1165" y="909"/>
                      <a:pt x="1165" y="909"/>
                      <a:pt x="1165" y="909"/>
                    </a:cubicBezTo>
                    <a:cubicBezTo>
                      <a:pt x="1142" y="933"/>
                      <a:pt x="1146" y="966"/>
                      <a:pt x="1174" y="983"/>
                    </a:cubicBezTo>
                    <a:cubicBezTo>
                      <a:pt x="1174" y="983"/>
                      <a:pt x="1262" y="1036"/>
                      <a:pt x="1262" y="1119"/>
                    </a:cubicBezTo>
                    <a:close/>
                  </a:path>
                </a:pathLst>
              </a:custGeom>
              <a:solidFill>
                <a:srgbClr val="3B3838">
                  <a:alpha val="85098"/>
                </a:srgbClr>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27" name="Freeform 6">
                <a:extLst>
                  <a:ext uri="{FF2B5EF4-FFF2-40B4-BE49-F238E27FC236}">
                    <a16:creationId xmlns:a16="http://schemas.microsoft.com/office/drawing/2014/main" id="{79C05CF8-EC0E-4AD6-B0A8-4F6D034F3269}"/>
                  </a:ext>
                </a:extLst>
              </p:cNvPr>
              <p:cNvSpPr>
                <a:spLocks/>
              </p:cNvSpPr>
              <p:nvPr/>
            </p:nvSpPr>
            <p:spPr bwMode="auto">
              <a:xfrm rot="682644">
                <a:off x="-1138715" y="-4126"/>
                <a:ext cx="1389064" cy="1387475"/>
              </a:xfrm>
              <a:custGeom>
                <a:avLst/>
                <a:gdLst>
                  <a:gd name="T0" fmla="*/ 1347 w 1370"/>
                  <a:gd name="T1" fmla="*/ 643 h 1370"/>
                  <a:gd name="T2" fmla="*/ 1347 w 1370"/>
                  <a:gd name="T3" fmla="*/ 727 h 1370"/>
                  <a:gd name="T4" fmla="*/ 1189 w 1370"/>
                  <a:gd name="T5" fmla="*/ 885 h 1370"/>
                  <a:gd name="T6" fmla="*/ 1115 w 1370"/>
                  <a:gd name="T7" fmla="*/ 877 h 1370"/>
                  <a:gd name="T8" fmla="*/ 980 w 1370"/>
                  <a:gd name="T9" fmla="*/ 793 h 1370"/>
                  <a:gd name="T10" fmla="*/ 810 w 1370"/>
                  <a:gd name="T11" fmla="*/ 963 h 1370"/>
                  <a:gd name="T12" fmla="*/ 894 w 1370"/>
                  <a:gd name="T13" fmla="*/ 1098 h 1370"/>
                  <a:gd name="T14" fmla="*/ 902 w 1370"/>
                  <a:gd name="T15" fmla="*/ 1172 h 1370"/>
                  <a:gd name="T16" fmla="*/ 727 w 1370"/>
                  <a:gd name="T17" fmla="*/ 1347 h 1370"/>
                  <a:gd name="T18" fmla="*/ 642 w 1370"/>
                  <a:gd name="T19" fmla="*/ 1347 h 1370"/>
                  <a:gd name="T20" fmla="*/ 447 w 1370"/>
                  <a:gd name="T21" fmla="*/ 1152 h 1370"/>
                  <a:gd name="T22" fmla="*/ 405 w 1370"/>
                  <a:gd name="T23" fmla="*/ 1110 h 1370"/>
                  <a:gd name="T24" fmla="*/ 381 w 1370"/>
                  <a:gd name="T25" fmla="*/ 1166 h 1370"/>
                  <a:gd name="T26" fmla="*/ 235 w 1370"/>
                  <a:gd name="T27" fmla="*/ 1281 h 1370"/>
                  <a:gd name="T28" fmla="*/ 65 w 1370"/>
                  <a:gd name="T29" fmla="*/ 1111 h 1370"/>
                  <a:gd name="T30" fmla="*/ 181 w 1370"/>
                  <a:gd name="T31" fmla="*/ 965 h 1370"/>
                  <a:gd name="T32" fmla="*/ 236 w 1370"/>
                  <a:gd name="T33" fmla="*/ 941 h 1370"/>
                  <a:gd name="T34" fmla="*/ 194 w 1370"/>
                  <a:gd name="T35" fmla="*/ 899 h 1370"/>
                  <a:gd name="T36" fmla="*/ 23 w 1370"/>
                  <a:gd name="T37" fmla="*/ 727 h 1370"/>
                  <a:gd name="T38" fmla="*/ 23 w 1370"/>
                  <a:gd name="T39" fmla="*/ 643 h 1370"/>
                  <a:gd name="T40" fmla="*/ 193 w 1370"/>
                  <a:gd name="T41" fmla="*/ 472 h 1370"/>
                  <a:gd name="T42" fmla="*/ 185 w 1370"/>
                  <a:gd name="T43" fmla="*/ 398 h 1370"/>
                  <a:gd name="T44" fmla="*/ 102 w 1370"/>
                  <a:gd name="T45" fmla="*/ 263 h 1370"/>
                  <a:gd name="T46" fmla="*/ 272 w 1370"/>
                  <a:gd name="T47" fmla="*/ 93 h 1370"/>
                  <a:gd name="T48" fmla="*/ 406 w 1370"/>
                  <a:gd name="T49" fmla="*/ 176 h 1370"/>
                  <a:gd name="T50" fmla="*/ 481 w 1370"/>
                  <a:gd name="T51" fmla="*/ 185 h 1370"/>
                  <a:gd name="T52" fmla="*/ 642 w 1370"/>
                  <a:gd name="T53" fmla="*/ 23 h 1370"/>
                  <a:gd name="T54" fmla="*/ 727 w 1370"/>
                  <a:gd name="T55" fmla="*/ 23 h 1370"/>
                  <a:gd name="T56" fmla="*/ 891 w 1370"/>
                  <a:gd name="T57" fmla="*/ 187 h 1370"/>
                  <a:gd name="T58" fmla="*/ 932 w 1370"/>
                  <a:gd name="T59" fmla="*/ 229 h 1370"/>
                  <a:gd name="T60" fmla="*/ 877 w 1370"/>
                  <a:gd name="T61" fmla="*/ 253 h 1370"/>
                  <a:gd name="T62" fmla="*/ 761 w 1370"/>
                  <a:gd name="T63" fmla="*/ 399 h 1370"/>
                  <a:gd name="T64" fmla="*/ 931 w 1370"/>
                  <a:gd name="T65" fmla="*/ 569 h 1370"/>
                  <a:gd name="T66" fmla="*/ 1077 w 1370"/>
                  <a:gd name="T67" fmla="*/ 454 h 1370"/>
                  <a:gd name="T68" fmla="*/ 1101 w 1370"/>
                  <a:gd name="T69" fmla="*/ 398 h 1370"/>
                  <a:gd name="T70" fmla="*/ 1143 w 1370"/>
                  <a:gd name="T71" fmla="*/ 439 h 1370"/>
                  <a:gd name="T72" fmla="*/ 1347 w 1370"/>
                  <a:gd name="T73" fmla="*/ 6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347" y="643"/>
                    </a:moveTo>
                    <a:cubicBezTo>
                      <a:pt x="1370" y="666"/>
                      <a:pt x="1370" y="704"/>
                      <a:pt x="1347" y="727"/>
                    </a:cubicBezTo>
                    <a:cubicBezTo>
                      <a:pt x="1189" y="885"/>
                      <a:pt x="1189" y="885"/>
                      <a:pt x="1189" y="885"/>
                    </a:cubicBezTo>
                    <a:cubicBezTo>
                      <a:pt x="1166" y="908"/>
                      <a:pt x="1132" y="905"/>
                      <a:pt x="1115" y="877"/>
                    </a:cubicBezTo>
                    <a:cubicBezTo>
                      <a:pt x="1115" y="877"/>
                      <a:pt x="1062" y="793"/>
                      <a:pt x="980" y="793"/>
                    </a:cubicBezTo>
                    <a:cubicBezTo>
                      <a:pt x="886" y="793"/>
                      <a:pt x="810" y="869"/>
                      <a:pt x="810" y="963"/>
                    </a:cubicBezTo>
                    <a:cubicBezTo>
                      <a:pt x="810" y="1045"/>
                      <a:pt x="894" y="1098"/>
                      <a:pt x="894" y="1098"/>
                    </a:cubicBezTo>
                    <a:cubicBezTo>
                      <a:pt x="921" y="1115"/>
                      <a:pt x="925" y="1149"/>
                      <a:pt x="902" y="1172"/>
                    </a:cubicBezTo>
                    <a:cubicBezTo>
                      <a:pt x="727" y="1347"/>
                      <a:pt x="727" y="1347"/>
                      <a:pt x="727" y="1347"/>
                    </a:cubicBezTo>
                    <a:cubicBezTo>
                      <a:pt x="704" y="1370"/>
                      <a:pt x="666" y="1370"/>
                      <a:pt x="642" y="1347"/>
                    </a:cubicBezTo>
                    <a:cubicBezTo>
                      <a:pt x="447" y="1152"/>
                      <a:pt x="447" y="1152"/>
                      <a:pt x="447" y="1152"/>
                    </a:cubicBezTo>
                    <a:cubicBezTo>
                      <a:pt x="424" y="1129"/>
                      <a:pt x="405" y="1110"/>
                      <a:pt x="405" y="1110"/>
                    </a:cubicBezTo>
                    <a:cubicBezTo>
                      <a:pt x="405" y="1111"/>
                      <a:pt x="394" y="1136"/>
                      <a:pt x="381" y="1166"/>
                    </a:cubicBezTo>
                    <a:cubicBezTo>
                      <a:pt x="381" y="1166"/>
                      <a:pt x="329" y="1281"/>
                      <a:pt x="235" y="1281"/>
                    </a:cubicBezTo>
                    <a:cubicBezTo>
                      <a:pt x="141" y="1281"/>
                      <a:pt x="65" y="1205"/>
                      <a:pt x="65" y="1111"/>
                    </a:cubicBezTo>
                    <a:cubicBezTo>
                      <a:pt x="65" y="1017"/>
                      <a:pt x="181" y="965"/>
                      <a:pt x="181" y="965"/>
                    </a:cubicBezTo>
                    <a:cubicBezTo>
                      <a:pt x="211" y="952"/>
                      <a:pt x="236" y="941"/>
                      <a:pt x="236" y="941"/>
                    </a:cubicBezTo>
                    <a:cubicBezTo>
                      <a:pt x="236" y="941"/>
                      <a:pt x="217" y="922"/>
                      <a:pt x="194" y="899"/>
                    </a:cubicBezTo>
                    <a:cubicBezTo>
                      <a:pt x="23" y="727"/>
                      <a:pt x="23" y="727"/>
                      <a:pt x="23" y="727"/>
                    </a:cubicBezTo>
                    <a:cubicBezTo>
                      <a:pt x="0" y="704"/>
                      <a:pt x="0" y="666"/>
                      <a:pt x="23" y="643"/>
                    </a:cubicBezTo>
                    <a:cubicBezTo>
                      <a:pt x="193" y="472"/>
                      <a:pt x="193" y="472"/>
                      <a:pt x="193" y="472"/>
                    </a:cubicBezTo>
                    <a:cubicBezTo>
                      <a:pt x="217" y="449"/>
                      <a:pt x="213" y="415"/>
                      <a:pt x="185" y="398"/>
                    </a:cubicBezTo>
                    <a:cubicBezTo>
                      <a:pt x="185" y="398"/>
                      <a:pt x="102" y="345"/>
                      <a:pt x="102" y="263"/>
                    </a:cubicBezTo>
                    <a:cubicBezTo>
                      <a:pt x="102" y="169"/>
                      <a:pt x="178" y="93"/>
                      <a:pt x="272" y="93"/>
                    </a:cubicBezTo>
                    <a:cubicBezTo>
                      <a:pt x="354" y="93"/>
                      <a:pt x="406" y="176"/>
                      <a:pt x="406" y="176"/>
                    </a:cubicBezTo>
                    <a:cubicBezTo>
                      <a:pt x="424" y="204"/>
                      <a:pt x="457" y="208"/>
                      <a:pt x="481" y="185"/>
                    </a:cubicBezTo>
                    <a:cubicBezTo>
                      <a:pt x="642" y="23"/>
                      <a:pt x="642" y="23"/>
                      <a:pt x="642" y="23"/>
                    </a:cubicBezTo>
                    <a:cubicBezTo>
                      <a:pt x="666" y="0"/>
                      <a:pt x="704" y="0"/>
                      <a:pt x="727" y="23"/>
                    </a:cubicBezTo>
                    <a:cubicBezTo>
                      <a:pt x="891" y="187"/>
                      <a:pt x="891" y="187"/>
                      <a:pt x="891" y="187"/>
                    </a:cubicBezTo>
                    <a:cubicBezTo>
                      <a:pt x="914" y="210"/>
                      <a:pt x="933" y="229"/>
                      <a:pt x="932" y="229"/>
                    </a:cubicBezTo>
                    <a:cubicBezTo>
                      <a:pt x="932" y="229"/>
                      <a:pt x="907" y="240"/>
                      <a:pt x="877" y="253"/>
                    </a:cubicBezTo>
                    <a:cubicBezTo>
                      <a:pt x="877" y="253"/>
                      <a:pt x="761" y="305"/>
                      <a:pt x="761" y="399"/>
                    </a:cubicBezTo>
                    <a:cubicBezTo>
                      <a:pt x="761" y="493"/>
                      <a:pt x="837" y="569"/>
                      <a:pt x="931" y="569"/>
                    </a:cubicBezTo>
                    <a:cubicBezTo>
                      <a:pt x="1025" y="569"/>
                      <a:pt x="1077" y="454"/>
                      <a:pt x="1077" y="454"/>
                    </a:cubicBezTo>
                    <a:cubicBezTo>
                      <a:pt x="1090" y="424"/>
                      <a:pt x="1101" y="399"/>
                      <a:pt x="1101" y="398"/>
                    </a:cubicBezTo>
                    <a:cubicBezTo>
                      <a:pt x="1101" y="397"/>
                      <a:pt x="1120" y="416"/>
                      <a:pt x="1143" y="439"/>
                    </a:cubicBezTo>
                    <a:lnTo>
                      <a:pt x="1347" y="643"/>
                    </a:lnTo>
                    <a:close/>
                  </a:path>
                </a:pathLst>
              </a:custGeom>
              <a:solidFill>
                <a:srgbClr val="3B3838">
                  <a:alpha val="85098"/>
                </a:srgbClr>
              </a:solidFill>
              <a:ln>
                <a:no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sp>
          <p:nvSpPr>
            <p:cNvPr id="19" name="TextBox 18">
              <a:extLst>
                <a:ext uri="{FF2B5EF4-FFF2-40B4-BE49-F238E27FC236}">
                  <a16:creationId xmlns:a16="http://schemas.microsoft.com/office/drawing/2014/main" id="{04C11C4F-4147-4CC7-9F4F-8992270259B4}"/>
                </a:ext>
              </a:extLst>
            </p:cNvPr>
            <p:cNvSpPr txBox="1"/>
            <p:nvPr/>
          </p:nvSpPr>
          <p:spPr>
            <a:xfrm>
              <a:off x="4875267" y="3064874"/>
              <a:ext cx="1247929" cy="356978"/>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white"/>
                  </a:solidFill>
                  <a:effectLst/>
                  <a:uLnTx/>
                  <a:uFillTx/>
                  <a:latin typeface="Calibri"/>
                  <a:ea typeface="+mn-ea"/>
                  <a:cs typeface="+mn-cs"/>
                </a:rPr>
                <a:t>exposure</a:t>
              </a:r>
              <a:endParaRPr kumimoji="0" lang="en-NZ"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1" name="TextBox 20">
              <a:extLst>
                <a:ext uri="{FF2B5EF4-FFF2-40B4-BE49-F238E27FC236}">
                  <a16:creationId xmlns:a16="http://schemas.microsoft.com/office/drawing/2014/main" id="{D1DBB6E0-7745-4DE8-82C9-F314416C3084}"/>
                </a:ext>
              </a:extLst>
            </p:cNvPr>
            <p:cNvSpPr txBox="1"/>
            <p:nvPr/>
          </p:nvSpPr>
          <p:spPr>
            <a:xfrm rot="908454">
              <a:off x="5983761" y="4077117"/>
              <a:ext cx="2313089" cy="3509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white"/>
                  </a:solidFill>
                  <a:effectLst/>
                  <a:uLnTx/>
                  <a:uFillTx/>
                  <a:latin typeface="Calibri"/>
                  <a:ea typeface="+mn-ea"/>
                  <a:cs typeface="+mn-cs"/>
                </a:rPr>
                <a:t>sensitivity</a:t>
              </a:r>
              <a:endParaRPr kumimoji="0" lang="en-NZ"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24" name="TextBox 23">
              <a:extLst>
                <a:ext uri="{FF2B5EF4-FFF2-40B4-BE49-F238E27FC236}">
                  <a16:creationId xmlns:a16="http://schemas.microsoft.com/office/drawing/2014/main" id="{EF459D60-DFDA-4C49-8C91-7EF967199E26}"/>
                </a:ext>
              </a:extLst>
            </p:cNvPr>
            <p:cNvSpPr txBox="1"/>
            <p:nvPr/>
          </p:nvSpPr>
          <p:spPr>
            <a:xfrm rot="18949574">
              <a:off x="6840881" y="2607207"/>
              <a:ext cx="1375688" cy="350904"/>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NZ" sz="1200" b="0" i="0" u="none" strike="noStrike" kern="1200" cap="none" spc="0" normalizeH="0" baseline="0" noProof="0" dirty="0">
                  <a:ln>
                    <a:noFill/>
                  </a:ln>
                  <a:solidFill>
                    <a:prstClr val="white"/>
                  </a:solidFill>
                  <a:effectLst/>
                  <a:uLnTx/>
                  <a:uFillTx/>
                  <a:latin typeface="Calibri"/>
                  <a:ea typeface="+mn-ea"/>
                  <a:cs typeface="+mn-cs"/>
                </a:rPr>
                <a:t>capability</a:t>
              </a:r>
              <a:endParaRPr kumimoji="0" lang="en-NZ" sz="1800" b="0" i="0" u="none" strike="noStrike" kern="1200" cap="none" spc="0" normalizeH="0" baseline="0" noProof="0" dirty="0">
                <a:ln>
                  <a:noFill/>
                </a:ln>
                <a:solidFill>
                  <a:prstClr val="white"/>
                </a:solidFill>
                <a:effectLst/>
                <a:uLnTx/>
                <a:uFillTx/>
                <a:latin typeface="Calibri"/>
                <a:ea typeface="+mn-ea"/>
                <a:cs typeface="+mn-cs"/>
              </a:endParaRPr>
            </a:p>
          </p:txBody>
        </p:sp>
      </p:grpSp>
      <p:pic>
        <p:nvPicPr>
          <p:cNvPr id="28" name="Picture 27">
            <a:extLst>
              <a:ext uri="{FF2B5EF4-FFF2-40B4-BE49-F238E27FC236}">
                <a16:creationId xmlns:a16="http://schemas.microsoft.com/office/drawing/2014/main" id="{ADCDBF3C-D0BB-4625-850C-F1FA797AC725}"/>
              </a:ext>
            </a:extLst>
          </p:cNvPr>
          <p:cNvPicPr>
            <a:picLocks noChangeAspect="1"/>
          </p:cNvPicPr>
          <p:nvPr/>
        </p:nvPicPr>
        <p:blipFill>
          <a:blip r:embed="rId16"/>
          <a:stretch>
            <a:fillRect/>
          </a:stretch>
        </p:blipFill>
        <p:spPr>
          <a:xfrm>
            <a:off x="4218038" y="6248374"/>
            <a:ext cx="4804064" cy="634039"/>
          </a:xfrm>
          <a:prstGeom prst="rect">
            <a:avLst/>
          </a:prstGeom>
        </p:spPr>
      </p:pic>
    </p:spTree>
    <p:extLst>
      <p:ext uri="{BB962C8B-B14F-4D97-AF65-F5344CB8AC3E}">
        <p14:creationId xmlns:p14="http://schemas.microsoft.com/office/powerpoint/2010/main" val="8320241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5" name="Text Placeholder 4"/>
          <p:cNvSpPr>
            <a:spLocks noGrp="1"/>
          </p:cNvSpPr>
          <p:nvPr>
            <p:ph type="body" sz="quarter" idx="10"/>
          </p:nvPr>
        </p:nvSpPr>
        <p:spPr/>
        <p:txBody>
          <a:bodyPr/>
          <a:lstStyle/>
          <a:p>
            <a:r>
              <a:rPr lang="en-US" dirty="0">
                <a:latin typeface="+mj-lt"/>
              </a:rPr>
              <a:t>Climate change</a:t>
            </a:r>
          </a:p>
        </p:txBody>
      </p:sp>
      <p:grpSp>
        <p:nvGrpSpPr>
          <p:cNvPr id="18" name="Group 17">
            <a:extLst>
              <a:ext uri="{FF2B5EF4-FFF2-40B4-BE49-F238E27FC236}">
                <a16:creationId xmlns:a16="http://schemas.microsoft.com/office/drawing/2014/main" id="{E21608FC-472D-4A67-AD59-CD18B64B2BA4}"/>
              </a:ext>
            </a:extLst>
          </p:cNvPr>
          <p:cNvGrpSpPr/>
          <p:nvPr/>
        </p:nvGrpSpPr>
        <p:grpSpPr>
          <a:xfrm rot="21382503">
            <a:off x="585338" y="1510493"/>
            <a:ext cx="1504347" cy="1358037"/>
            <a:chOff x="4771141" y="504943"/>
            <a:chExt cx="1504347" cy="1358037"/>
          </a:xfrm>
        </p:grpSpPr>
        <p:sp>
          <p:nvSpPr>
            <p:cNvPr id="19" name="Freeform 6">
              <a:extLst>
                <a:ext uri="{FF2B5EF4-FFF2-40B4-BE49-F238E27FC236}">
                  <a16:creationId xmlns:a16="http://schemas.microsoft.com/office/drawing/2014/main" id="{21CC3D22-C8D2-4453-8DE4-0F941785C58D}"/>
                </a:ext>
              </a:extLst>
            </p:cNvPr>
            <p:cNvSpPr>
              <a:spLocks/>
            </p:cNvSpPr>
            <p:nvPr/>
          </p:nvSpPr>
          <p:spPr bwMode="auto">
            <a:xfrm rot="10800000">
              <a:off x="4771141" y="504943"/>
              <a:ext cx="1398560" cy="1358037"/>
            </a:xfrm>
            <a:custGeom>
              <a:avLst/>
              <a:gdLst>
                <a:gd name="T0" fmla="*/ 1347 w 1370"/>
                <a:gd name="T1" fmla="*/ 643 h 1370"/>
                <a:gd name="T2" fmla="*/ 1347 w 1370"/>
                <a:gd name="T3" fmla="*/ 727 h 1370"/>
                <a:gd name="T4" fmla="*/ 1189 w 1370"/>
                <a:gd name="T5" fmla="*/ 885 h 1370"/>
                <a:gd name="T6" fmla="*/ 1115 w 1370"/>
                <a:gd name="T7" fmla="*/ 877 h 1370"/>
                <a:gd name="T8" fmla="*/ 980 w 1370"/>
                <a:gd name="T9" fmla="*/ 793 h 1370"/>
                <a:gd name="T10" fmla="*/ 810 w 1370"/>
                <a:gd name="T11" fmla="*/ 963 h 1370"/>
                <a:gd name="T12" fmla="*/ 894 w 1370"/>
                <a:gd name="T13" fmla="*/ 1098 h 1370"/>
                <a:gd name="T14" fmla="*/ 902 w 1370"/>
                <a:gd name="T15" fmla="*/ 1172 h 1370"/>
                <a:gd name="T16" fmla="*/ 727 w 1370"/>
                <a:gd name="T17" fmla="*/ 1347 h 1370"/>
                <a:gd name="T18" fmla="*/ 642 w 1370"/>
                <a:gd name="T19" fmla="*/ 1347 h 1370"/>
                <a:gd name="T20" fmla="*/ 447 w 1370"/>
                <a:gd name="T21" fmla="*/ 1152 h 1370"/>
                <a:gd name="T22" fmla="*/ 405 w 1370"/>
                <a:gd name="T23" fmla="*/ 1110 h 1370"/>
                <a:gd name="T24" fmla="*/ 381 w 1370"/>
                <a:gd name="T25" fmla="*/ 1166 h 1370"/>
                <a:gd name="T26" fmla="*/ 235 w 1370"/>
                <a:gd name="T27" fmla="*/ 1281 h 1370"/>
                <a:gd name="T28" fmla="*/ 65 w 1370"/>
                <a:gd name="T29" fmla="*/ 1111 h 1370"/>
                <a:gd name="T30" fmla="*/ 181 w 1370"/>
                <a:gd name="T31" fmla="*/ 965 h 1370"/>
                <a:gd name="T32" fmla="*/ 236 w 1370"/>
                <a:gd name="T33" fmla="*/ 941 h 1370"/>
                <a:gd name="T34" fmla="*/ 194 w 1370"/>
                <a:gd name="T35" fmla="*/ 899 h 1370"/>
                <a:gd name="T36" fmla="*/ 23 w 1370"/>
                <a:gd name="T37" fmla="*/ 727 h 1370"/>
                <a:gd name="T38" fmla="*/ 23 w 1370"/>
                <a:gd name="T39" fmla="*/ 643 h 1370"/>
                <a:gd name="T40" fmla="*/ 193 w 1370"/>
                <a:gd name="T41" fmla="*/ 472 h 1370"/>
                <a:gd name="T42" fmla="*/ 185 w 1370"/>
                <a:gd name="T43" fmla="*/ 398 h 1370"/>
                <a:gd name="T44" fmla="*/ 102 w 1370"/>
                <a:gd name="T45" fmla="*/ 263 h 1370"/>
                <a:gd name="T46" fmla="*/ 272 w 1370"/>
                <a:gd name="T47" fmla="*/ 93 h 1370"/>
                <a:gd name="T48" fmla="*/ 406 w 1370"/>
                <a:gd name="T49" fmla="*/ 176 h 1370"/>
                <a:gd name="T50" fmla="*/ 481 w 1370"/>
                <a:gd name="T51" fmla="*/ 185 h 1370"/>
                <a:gd name="T52" fmla="*/ 642 w 1370"/>
                <a:gd name="T53" fmla="*/ 23 h 1370"/>
                <a:gd name="T54" fmla="*/ 727 w 1370"/>
                <a:gd name="T55" fmla="*/ 23 h 1370"/>
                <a:gd name="T56" fmla="*/ 891 w 1370"/>
                <a:gd name="T57" fmla="*/ 187 h 1370"/>
                <a:gd name="T58" fmla="*/ 932 w 1370"/>
                <a:gd name="T59" fmla="*/ 229 h 1370"/>
                <a:gd name="T60" fmla="*/ 877 w 1370"/>
                <a:gd name="T61" fmla="*/ 253 h 1370"/>
                <a:gd name="T62" fmla="*/ 761 w 1370"/>
                <a:gd name="T63" fmla="*/ 399 h 1370"/>
                <a:gd name="T64" fmla="*/ 931 w 1370"/>
                <a:gd name="T65" fmla="*/ 569 h 1370"/>
                <a:gd name="T66" fmla="*/ 1077 w 1370"/>
                <a:gd name="T67" fmla="*/ 454 h 1370"/>
                <a:gd name="T68" fmla="*/ 1101 w 1370"/>
                <a:gd name="T69" fmla="*/ 398 h 1370"/>
                <a:gd name="T70" fmla="*/ 1143 w 1370"/>
                <a:gd name="T71" fmla="*/ 439 h 1370"/>
                <a:gd name="T72" fmla="*/ 1347 w 1370"/>
                <a:gd name="T73" fmla="*/ 6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347" y="643"/>
                  </a:moveTo>
                  <a:cubicBezTo>
                    <a:pt x="1370" y="666"/>
                    <a:pt x="1370" y="704"/>
                    <a:pt x="1347" y="727"/>
                  </a:cubicBezTo>
                  <a:cubicBezTo>
                    <a:pt x="1189" y="885"/>
                    <a:pt x="1189" y="885"/>
                    <a:pt x="1189" y="885"/>
                  </a:cubicBezTo>
                  <a:cubicBezTo>
                    <a:pt x="1166" y="908"/>
                    <a:pt x="1132" y="905"/>
                    <a:pt x="1115" y="877"/>
                  </a:cubicBezTo>
                  <a:cubicBezTo>
                    <a:pt x="1115" y="877"/>
                    <a:pt x="1062" y="793"/>
                    <a:pt x="980" y="793"/>
                  </a:cubicBezTo>
                  <a:cubicBezTo>
                    <a:pt x="886" y="793"/>
                    <a:pt x="810" y="869"/>
                    <a:pt x="810" y="963"/>
                  </a:cubicBezTo>
                  <a:cubicBezTo>
                    <a:pt x="810" y="1045"/>
                    <a:pt x="894" y="1098"/>
                    <a:pt x="894" y="1098"/>
                  </a:cubicBezTo>
                  <a:cubicBezTo>
                    <a:pt x="921" y="1115"/>
                    <a:pt x="925" y="1149"/>
                    <a:pt x="902" y="1172"/>
                  </a:cubicBezTo>
                  <a:cubicBezTo>
                    <a:pt x="727" y="1347"/>
                    <a:pt x="727" y="1347"/>
                    <a:pt x="727" y="1347"/>
                  </a:cubicBezTo>
                  <a:cubicBezTo>
                    <a:pt x="704" y="1370"/>
                    <a:pt x="666" y="1370"/>
                    <a:pt x="642" y="1347"/>
                  </a:cubicBezTo>
                  <a:cubicBezTo>
                    <a:pt x="447" y="1152"/>
                    <a:pt x="447" y="1152"/>
                    <a:pt x="447" y="1152"/>
                  </a:cubicBezTo>
                  <a:cubicBezTo>
                    <a:pt x="424" y="1129"/>
                    <a:pt x="405" y="1110"/>
                    <a:pt x="405" y="1110"/>
                  </a:cubicBezTo>
                  <a:cubicBezTo>
                    <a:pt x="405" y="1111"/>
                    <a:pt x="394" y="1136"/>
                    <a:pt x="381" y="1166"/>
                  </a:cubicBezTo>
                  <a:cubicBezTo>
                    <a:pt x="381" y="1166"/>
                    <a:pt x="329" y="1281"/>
                    <a:pt x="235" y="1281"/>
                  </a:cubicBezTo>
                  <a:cubicBezTo>
                    <a:pt x="141" y="1281"/>
                    <a:pt x="65" y="1205"/>
                    <a:pt x="65" y="1111"/>
                  </a:cubicBezTo>
                  <a:cubicBezTo>
                    <a:pt x="65" y="1017"/>
                    <a:pt x="181" y="965"/>
                    <a:pt x="181" y="965"/>
                  </a:cubicBezTo>
                  <a:cubicBezTo>
                    <a:pt x="211" y="952"/>
                    <a:pt x="236" y="941"/>
                    <a:pt x="236" y="941"/>
                  </a:cubicBezTo>
                  <a:cubicBezTo>
                    <a:pt x="236" y="941"/>
                    <a:pt x="217" y="922"/>
                    <a:pt x="194" y="899"/>
                  </a:cubicBezTo>
                  <a:cubicBezTo>
                    <a:pt x="23" y="727"/>
                    <a:pt x="23" y="727"/>
                    <a:pt x="23" y="727"/>
                  </a:cubicBezTo>
                  <a:cubicBezTo>
                    <a:pt x="0" y="704"/>
                    <a:pt x="0" y="666"/>
                    <a:pt x="23" y="643"/>
                  </a:cubicBezTo>
                  <a:cubicBezTo>
                    <a:pt x="193" y="472"/>
                    <a:pt x="193" y="472"/>
                    <a:pt x="193" y="472"/>
                  </a:cubicBezTo>
                  <a:cubicBezTo>
                    <a:pt x="217" y="449"/>
                    <a:pt x="213" y="415"/>
                    <a:pt x="185" y="398"/>
                  </a:cubicBezTo>
                  <a:cubicBezTo>
                    <a:pt x="185" y="398"/>
                    <a:pt x="102" y="345"/>
                    <a:pt x="102" y="263"/>
                  </a:cubicBezTo>
                  <a:cubicBezTo>
                    <a:pt x="102" y="169"/>
                    <a:pt x="178" y="93"/>
                    <a:pt x="272" y="93"/>
                  </a:cubicBezTo>
                  <a:cubicBezTo>
                    <a:pt x="354" y="93"/>
                    <a:pt x="406" y="176"/>
                    <a:pt x="406" y="176"/>
                  </a:cubicBezTo>
                  <a:cubicBezTo>
                    <a:pt x="424" y="204"/>
                    <a:pt x="457" y="208"/>
                    <a:pt x="481" y="185"/>
                  </a:cubicBezTo>
                  <a:cubicBezTo>
                    <a:pt x="642" y="23"/>
                    <a:pt x="642" y="23"/>
                    <a:pt x="642" y="23"/>
                  </a:cubicBezTo>
                  <a:cubicBezTo>
                    <a:pt x="666" y="0"/>
                    <a:pt x="704" y="0"/>
                    <a:pt x="727" y="23"/>
                  </a:cubicBezTo>
                  <a:cubicBezTo>
                    <a:pt x="891" y="187"/>
                    <a:pt x="891" y="187"/>
                    <a:pt x="891" y="187"/>
                  </a:cubicBezTo>
                  <a:cubicBezTo>
                    <a:pt x="914" y="210"/>
                    <a:pt x="933" y="229"/>
                    <a:pt x="932" y="229"/>
                  </a:cubicBezTo>
                  <a:cubicBezTo>
                    <a:pt x="932" y="229"/>
                    <a:pt x="907" y="240"/>
                    <a:pt x="877" y="253"/>
                  </a:cubicBezTo>
                  <a:cubicBezTo>
                    <a:pt x="877" y="253"/>
                    <a:pt x="761" y="305"/>
                    <a:pt x="761" y="399"/>
                  </a:cubicBezTo>
                  <a:cubicBezTo>
                    <a:pt x="761" y="493"/>
                    <a:pt x="837" y="569"/>
                    <a:pt x="931" y="569"/>
                  </a:cubicBezTo>
                  <a:cubicBezTo>
                    <a:pt x="1025" y="569"/>
                    <a:pt x="1077" y="454"/>
                    <a:pt x="1077" y="454"/>
                  </a:cubicBezTo>
                  <a:cubicBezTo>
                    <a:pt x="1090" y="424"/>
                    <a:pt x="1101" y="399"/>
                    <a:pt x="1101" y="398"/>
                  </a:cubicBezTo>
                  <a:cubicBezTo>
                    <a:pt x="1101" y="397"/>
                    <a:pt x="1120" y="416"/>
                    <a:pt x="1143" y="439"/>
                  </a:cubicBezTo>
                  <a:lnTo>
                    <a:pt x="1347" y="643"/>
                  </a:lnTo>
                  <a:close/>
                </a:path>
              </a:pathLst>
            </a:custGeom>
            <a:solidFill>
              <a:schemeClr val="accent6">
                <a:lumMod val="50000"/>
              </a:schemeClr>
            </a:solidFill>
            <a:ln>
              <a:noFill/>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0" name="TextBox 19">
              <a:extLst>
                <a:ext uri="{FF2B5EF4-FFF2-40B4-BE49-F238E27FC236}">
                  <a16:creationId xmlns:a16="http://schemas.microsoft.com/office/drawing/2014/main" id="{F099F2B9-C227-40A0-B33F-4CA0CB4E1C45}"/>
                </a:ext>
              </a:extLst>
            </p:cNvPr>
            <p:cNvSpPr txBox="1"/>
            <p:nvPr/>
          </p:nvSpPr>
          <p:spPr>
            <a:xfrm>
              <a:off x="5084863" y="1015889"/>
              <a:ext cx="1190625" cy="338554"/>
            </a:xfrm>
            <a:prstGeom prst="rect">
              <a:avLst/>
            </a:prstGeom>
            <a:noFill/>
            <a:ln>
              <a:noFill/>
            </a:ln>
          </p:spPr>
          <p:txBody>
            <a:bodyPr wrap="square" rtlCol="0">
              <a:spAutoFit/>
            </a:bodyPr>
            <a:lstStyle/>
            <a:p>
              <a:r>
                <a:rPr lang="en-NZ" sz="1600" dirty="0">
                  <a:solidFill>
                    <a:schemeClr val="bg1"/>
                  </a:solidFill>
                </a:rPr>
                <a:t>Air Quality</a:t>
              </a:r>
            </a:p>
          </p:txBody>
        </p:sp>
      </p:grpSp>
      <p:grpSp>
        <p:nvGrpSpPr>
          <p:cNvPr id="21" name="Group 20">
            <a:extLst>
              <a:ext uri="{FF2B5EF4-FFF2-40B4-BE49-F238E27FC236}">
                <a16:creationId xmlns:a16="http://schemas.microsoft.com/office/drawing/2014/main" id="{5ACDE923-E42C-4BA0-A10E-F4D232E4F0B1}"/>
              </a:ext>
            </a:extLst>
          </p:cNvPr>
          <p:cNvGrpSpPr/>
          <p:nvPr/>
        </p:nvGrpSpPr>
        <p:grpSpPr>
          <a:xfrm rot="18135195">
            <a:off x="420242" y="4225780"/>
            <a:ext cx="1631243" cy="1389063"/>
            <a:chOff x="3818562" y="4418251"/>
            <a:chExt cx="1631243" cy="1389063"/>
          </a:xfrm>
        </p:grpSpPr>
        <p:sp>
          <p:nvSpPr>
            <p:cNvPr id="22" name="Freeform 6">
              <a:extLst>
                <a:ext uri="{FF2B5EF4-FFF2-40B4-BE49-F238E27FC236}">
                  <a16:creationId xmlns:a16="http://schemas.microsoft.com/office/drawing/2014/main" id="{F846AB2D-B38C-4896-BB58-9253490F6266}"/>
                </a:ext>
              </a:extLst>
            </p:cNvPr>
            <p:cNvSpPr>
              <a:spLocks/>
            </p:cNvSpPr>
            <p:nvPr/>
          </p:nvSpPr>
          <p:spPr bwMode="auto">
            <a:xfrm rot="14252286">
              <a:off x="3817768" y="4419045"/>
              <a:ext cx="1389063" cy="1387475"/>
            </a:xfrm>
            <a:custGeom>
              <a:avLst/>
              <a:gdLst>
                <a:gd name="T0" fmla="*/ 1347 w 1370"/>
                <a:gd name="T1" fmla="*/ 643 h 1370"/>
                <a:gd name="T2" fmla="*/ 1347 w 1370"/>
                <a:gd name="T3" fmla="*/ 727 h 1370"/>
                <a:gd name="T4" fmla="*/ 1189 w 1370"/>
                <a:gd name="T5" fmla="*/ 885 h 1370"/>
                <a:gd name="T6" fmla="*/ 1115 w 1370"/>
                <a:gd name="T7" fmla="*/ 877 h 1370"/>
                <a:gd name="T8" fmla="*/ 980 w 1370"/>
                <a:gd name="T9" fmla="*/ 793 h 1370"/>
                <a:gd name="T10" fmla="*/ 810 w 1370"/>
                <a:gd name="T11" fmla="*/ 963 h 1370"/>
                <a:gd name="T12" fmla="*/ 894 w 1370"/>
                <a:gd name="T13" fmla="*/ 1098 h 1370"/>
                <a:gd name="T14" fmla="*/ 902 w 1370"/>
                <a:gd name="T15" fmla="*/ 1172 h 1370"/>
                <a:gd name="T16" fmla="*/ 727 w 1370"/>
                <a:gd name="T17" fmla="*/ 1347 h 1370"/>
                <a:gd name="T18" fmla="*/ 642 w 1370"/>
                <a:gd name="T19" fmla="*/ 1347 h 1370"/>
                <a:gd name="T20" fmla="*/ 447 w 1370"/>
                <a:gd name="T21" fmla="*/ 1152 h 1370"/>
                <a:gd name="T22" fmla="*/ 405 w 1370"/>
                <a:gd name="T23" fmla="*/ 1110 h 1370"/>
                <a:gd name="T24" fmla="*/ 381 w 1370"/>
                <a:gd name="T25" fmla="*/ 1166 h 1370"/>
                <a:gd name="T26" fmla="*/ 235 w 1370"/>
                <a:gd name="T27" fmla="*/ 1281 h 1370"/>
                <a:gd name="T28" fmla="*/ 65 w 1370"/>
                <a:gd name="T29" fmla="*/ 1111 h 1370"/>
                <a:gd name="T30" fmla="*/ 181 w 1370"/>
                <a:gd name="T31" fmla="*/ 965 h 1370"/>
                <a:gd name="T32" fmla="*/ 236 w 1370"/>
                <a:gd name="T33" fmla="*/ 941 h 1370"/>
                <a:gd name="T34" fmla="*/ 194 w 1370"/>
                <a:gd name="T35" fmla="*/ 899 h 1370"/>
                <a:gd name="T36" fmla="*/ 23 w 1370"/>
                <a:gd name="T37" fmla="*/ 727 h 1370"/>
                <a:gd name="T38" fmla="*/ 23 w 1370"/>
                <a:gd name="T39" fmla="*/ 643 h 1370"/>
                <a:gd name="T40" fmla="*/ 193 w 1370"/>
                <a:gd name="T41" fmla="*/ 472 h 1370"/>
                <a:gd name="T42" fmla="*/ 185 w 1370"/>
                <a:gd name="T43" fmla="*/ 398 h 1370"/>
                <a:gd name="T44" fmla="*/ 102 w 1370"/>
                <a:gd name="T45" fmla="*/ 263 h 1370"/>
                <a:gd name="T46" fmla="*/ 272 w 1370"/>
                <a:gd name="T47" fmla="*/ 93 h 1370"/>
                <a:gd name="T48" fmla="*/ 406 w 1370"/>
                <a:gd name="T49" fmla="*/ 176 h 1370"/>
                <a:gd name="T50" fmla="*/ 481 w 1370"/>
                <a:gd name="T51" fmla="*/ 185 h 1370"/>
                <a:gd name="T52" fmla="*/ 642 w 1370"/>
                <a:gd name="T53" fmla="*/ 23 h 1370"/>
                <a:gd name="T54" fmla="*/ 727 w 1370"/>
                <a:gd name="T55" fmla="*/ 23 h 1370"/>
                <a:gd name="T56" fmla="*/ 891 w 1370"/>
                <a:gd name="T57" fmla="*/ 187 h 1370"/>
                <a:gd name="T58" fmla="*/ 932 w 1370"/>
                <a:gd name="T59" fmla="*/ 229 h 1370"/>
                <a:gd name="T60" fmla="*/ 877 w 1370"/>
                <a:gd name="T61" fmla="*/ 253 h 1370"/>
                <a:gd name="T62" fmla="*/ 761 w 1370"/>
                <a:gd name="T63" fmla="*/ 399 h 1370"/>
                <a:gd name="T64" fmla="*/ 931 w 1370"/>
                <a:gd name="T65" fmla="*/ 569 h 1370"/>
                <a:gd name="T66" fmla="*/ 1077 w 1370"/>
                <a:gd name="T67" fmla="*/ 454 h 1370"/>
                <a:gd name="T68" fmla="*/ 1101 w 1370"/>
                <a:gd name="T69" fmla="*/ 398 h 1370"/>
                <a:gd name="T70" fmla="*/ 1143 w 1370"/>
                <a:gd name="T71" fmla="*/ 439 h 1370"/>
                <a:gd name="T72" fmla="*/ 1347 w 1370"/>
                <a:gd name="T73" fmla="*/ 6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347" y="643"/>
                  </a:moveTo>
                  <a:cubicBezTo>
                    <a:pt x="1370" y="666"/>
                    <a:pt x="1370" y="704"/>
                    <a:pt x="1347" y="727"/>
                  </a:cubicBezTo>
                  <a:cubicBezTo>
                    <a:pt x="1189" y="885"/>
                    <a:pt x="1189" y="885"/>
                    <a:pt x="1189" y="885"/>
                  </a:cubicBezTo>
                  <a:cubicBezTo>
                    <a:pt x="1166" y="908"/>
                    <a:pt x="1132" y="905"/>
                    <a:pt x="1115" y="877"/>
                  </a:cubicBezTo>
                  <a:cubicBezTo>
                    <a:pt x="1115" y="877"/>
                    <a:pt x="1062" y="793"/>
                    <a:pt x="980" y="793"/>
                  </a:cubicBezTo>
                  <a:cubicBezTo>
                    <a:pt x="886" y="793"/>
                    <a:pt x="810" y="869"/>
                    <a:pt x="810" y="963"/>
                  </a:cubicBezTo>
                  <a:cubicBezTo>
                    <a:pt x="810" y="1045"/>
                    <a:pt x="894" y="1098"/>
                    <a:pt x="894" y="1098"/>
                  </a:cubicBezTo>
                  <a:cubicBezTo>
                    <a:pt x="921" y="1115"/>
                    <a:pt x="925" y="1149"/>
                    <a:pt x="902" y="1172"/>
                  </a:cubicBezTo>
                  <a:cubicBezTo>
                    <a:pt x="727" y="1347"/>
                    <a:pt x="727" y="1347"/>
                    <a:pt x="727" y="1347"/>
                  </a:cubicBezTo>
                  <a:cubicBezTo>
                    <a:pt x="704" y="1370"/>
                    <a:pt x="666" y="1370"/>
                    <a:pt x="642" y="1347"/>
                  </a:cubicBezTo>
                  <a:cubicBezTo>
                    <a:pt x="447" y="1152"/>
                    <a:pt x="447" y="1152"/>
                    <a:pt x="447" y="1152"/>
                  </a:cubicBezTo>
                  <a:cubicBezTo>
                    <a:pt x="424" y="1129"/>
                    <a:pt x="405" y="1110"/>
                    <a:pt x="405" y="1110"/>
                  </a:cubicBezTo>
                  <a:cubicBezTo>
                    <a:pt x="405" y="1111"/>
                    <a:pt x="394" y="1136"/>
                    <a:pt x="381" y="1166"/>
                  </a:cubicBezTo>
                  <a:cubicBezTo>
                    <a:pt x="381" y="1166"/>
                    <a:pt x="329" y="1281"/>
                    <a:pt x="235" y="1281"/>
                  </a:cubicBezTo>
                  <a:cubicBezTo>
                    <a:pt x="141" y="1281"/>
                    <a:pt x="65" y="1205"/>
                    <a:pt x="65" y="1111"/>
                  </a:cubicBezTo>
                  <a:cubicBezTo>
                    <a:pt x="65" y="1017"/>
                    <a:pt x="181" y="965"/>
                    <a:pt x="181" y="965"/>
                  </a:cubicBezTo>
                  <a:cubicBezTo>
                    <a:pt x="211" y="952"/>
                    <a:pt x="236" y="941"/>
                    <a:pt x="236" y="941"/>
                  </a:cubicBezTo>
                  <a:cubicBezTo>
                    <a:pt x="236" y="941"/>
                    <a:pt x="217" y="922"/>
                    <a:pt x="194" y="899"/>
                  </a:cubicBezTo>
                  <a:cubicBezTo>
                    <a:pt x="23" y="727"/>
                    <a:pt x="23" y="727"/>
                    <a:pt x="23" y="727"/>
                  </a:cubicBezTo>
                  <a:cubicBezTo>
                    <a:pt x="0" y="704"/>
                    <a:pt x="0" y="666"/>
                    <a:pt x="23" y="643"/>
                  </a:cubicBezTo>
                  <a:cubicBezTo>
                    <a:pt x="193" y="472"/>
                    <a:pt x="193" y="472"/>
                    <a:pt x="193" y="472"/>
                  </a:cubicBezTo>
                  <a:cubicBezTo>
                    <a:pt x="217" y="449"/>
                    <a:pt x="213" y="415"/>
                    <a:pt x="185" y="398"/>
                  </a:cubicBezTo>
                  <a:cubicBezTo>
                    <a:pt x="185" y="398"/>
                    <a:pt x="102" y="345"/>
                    <a:pt x="102" y="263"/>
                  </a:cubicBezTo>
                  <a:cubicBezTo>
                    <a:pt x="102" y="169"/>
                    <a:pt x="178" y="93"/>
                    <a:pt x="272" y="93"/>
                  </a:cubicBezTo>
                  <a:cubicBezTo>
                    <a:pt x="354" y="93"/>
                    <a:pt x="406" y="176"/>
                    <a:pt x="406" y="176"/>
                  </a:cubicBezTo>
                  <a:cubicBezTo>
                    <a:pt x="424" y="204"/>
                    <a:pt x="457" y="208"/>
                    <a:pt x="481" y="185"/>
                  </a:cubicBezTo>
                  <a:cubicBezTo>
                    <a:pt x="642" y="23"/>
                    <a:pt x="642" y="23"/>
                    <a:pt x="642" y="23"/>
                  </a:cubicBezTo>
                  <a:cubicBezTo>
                    <a:pt x="666" y="0"/>
                    <a:pt x="704" y="0"/>
                    <a:pt x="727" y="23"/>
                  </a:cubicBezTo>
                  <a:cubicBezTo>
                    <a:pt x="891" y="187"/>
                    <a:pt x="891" y="187"/>
                    <a:pt x="891" y="187"/>
                  </a:cubicBezTo>
                  <a:cubicBezTo>
                    <a:pt x="914" y="210"/>
                    <a:pt x="933" y="229"/>
                    <a:pt x="932" y="229"/>
                  </a:cubicBezTo>
                  <a:cubicBezTo>
                    <a:pt x="932" y="229"/>
                    <a:pt x="907" y="240"/>
                    <a:pt x="877" y="253"/>
                  </a:cubicBezTo>
                  <a:cubicBezTo>
                    <a:pt x="877" y="253"/>
                    <a:pt x="761" y="305"/>
                    <a:pt x="761" y="399"/>
                  </a:cubicBezTo>
                  <a:cubicBezTo>
                    <a:pt x="761" y="493"/>
                    <a:pt x="837" y="569"/>
                    <a:pt x="931" y="569"/>
                  </a:cubicBezTo>
                  <a:cubicBezTo>
                    <a:pt x="1025" y="569"/>
                    <a:pt x="1077" y="454"/>
                    <a:pt x="1077" y="454"/>
                  </a:cubicBezTo>
                  <a:cubicBezTo>
                    <a:pt x="1090" y="424"/>
                    <a:pt x="1101" y="399"/>
                    <a:pt x="1101" y="398"/>
                  </a:cubicBezTo>
                  <a:cubicBezTo>
                    <a:pt x="1101" y="397"/>
                    <a:pt x="1120" y="416"/>
                    <a:pt x="1143" y="439"/>
                  </a:cubicBezTo>
                  <a:lnTo>
                    <a:pt x="1347" y="643"/>
                  </a:lnTo>
                  <a:close/>
                </a:path>
              </a:pathLst>
            </a:custGeom>
            <a:solidFill>
              <a:schemeClr val="accent6">
                <a:lumMod val="50000"/>
              </a:schemeClr>
            </a:solidFill>
            <a:ln>
              <a:noFill/>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3" name="TextBox 22">
              <a:extLst>
                <a:ext uri="{FF2B5EF4-FFF2-40B4-BE49-F238E27FC236}">
                  <a16:creationId xmlns:a16="http://schemas.microsoft.com/office/drawing/2014/main" id="{5BD992E4-5E77-4617-B816-116E3F69186E}"/>
                </a:ext>
              </a:extLst>
            </p:cNvPr>
            <p:cNvSpPr txBox="1"/>
            <p:nvPr/>
          </p:nvSpPr>
          <p:spPr>
            <a:xfrm rot="508583">
              <a:off x="4259180" y="4924495"/>
              <a:ext cx="1190625" cy="584775"/>
            </a:xfrm>
            <a:prstGeom prst="rect">
              <a:avLst/>
            </a:prstGeom>
            <a:noFill/>
            <a:ln>
              <a:noFill/>
            </a:ln>
          </p:spPr>
          <p:txBody>
            <a:bodyPr wrap="square" rtlCol="0">
              <a:spAutoFit/>
            </a:bodyPr>
            <a:lstStyle/>
            <a:p>
              <a:r>
                <a:rPr lang="en-NZ" sz="1600" dirty="0">
                  <a:solidFill>
                    <a:schemeClr val="bg1"/>
                  </a:solidFill>
                </a:rPr>
                <a:t>Border Health</a:t>
              </a:r>
            </a:p>
          </p:txBody>
        </p:sp>
      </p:grpSp>
      <p:grpSp>
        <p:nvGrpSpPr>
          <p:cNvPr id="24" name="Group 23">
            <a:extLst>
              <a:ext uri="{FF2B5EF4-FFF2-40B4-BE49-F238E27FC236}">
                <a16:creationId xmlns:a16="http://schemas.microsoft.com/office/drawing/2014/main" id="{98DD6497-9EF7-433F-B349-634F3E5D6BD0}"/>
              </a:ext>
            </a:extLst>
          </p:cNvPr>
          <p:cNvGrpSpPr/>
          <p:nvPr/>
        </p:nvGrpSpPr>
        <p:grpSpPr>
          <a:xfrm rot="3085594">
            <a:off x="641712" y="2942944"/>
            <a:ext cx="1373575" cy="1361864"/>
            <a:chOff x="557758" y="5011790"/>
            <a:chExt cx="1389063" cy="1387475"/>
          </a:xfrm>
        </p:grpSpPr>
        <p:sp>
          <p:nvSpPr>
            <p:cNvPr id="25" name="Freeform 6">
              <a:extLst>
                <a:ext uri="{FF2B5EF4-FFF2-40B4-BE49-F238E27FC236}">
                  <a16:creationId xmlns:a16="http://schemas.microsoft.com/office/drawing/2014/main" id="{2160E571-3834-4AF9-B67C-46C1C29FE0D1}"/>
                </a:ext>
              </a:extLst>
            </p:cNvPr>
            <p:cNvSpPr>
              <a:spLocks/>
            </p:cNvSpPr>
            <p:nvPr/>
          </p:nvSpPr>
          <p:spPr bwMode="auto">
            <a:xfrm rot="2278551">
              <a:off x="557758" y="5011790"/>
              <a:ext cx="1389063" cy="1387475"/>
            </a:xfrm>
            <a:custGeom>
              <a:avLst/>
              <a:gdLst>
                <a:gd name="T0" fmla="*/ 1347 w 1370"/>
                <a:gd name="T1" fmla="*/ 643 h 1370"/>
                <a:gd name="T2" fmla="*/ 1347 w 1370"/>
                <a:gd name="T3" fmla="*/ 727 h 1370"/>
                <a:gd name="T4" fmla="*/ 1189 w 1370"/>
                <a:gd name="T5" fmla="*/ 885 h 1370"/>
                <a:gd name="T6" fmla="*/ 1115 w 1370"/>
                <a:gd name="T7" fmla="*/ 877 h 1370"/>
                <a:gd name="T8" fmla="*/ 980 w 1370"/>
                <a:gd name="T9" fmla="*/ 793 h 1370"/>
                <a:gd name="T10" fmla="*/ 810 w 1370"/>
                <a:gd name="T11" fmla="*/ 963 h 1370"/>
                <a:gd name="T12" fmla="*/ 894 w 1370"/>
                <a:gd name="T13" fmla="*/ 1098 h 1370"/>
                <a:gd name="T14" fmla="*/ 902 w 1370"/>
                <a:gd name="T15" fmla="*/ 1172 h 1370"/>
                <a:gd name="T16" fmla="*/ 727 w 1370"/>
                <a:gd name="T17" fmla="*/ 1347 h 1370"/>
                <a:gd name="T18" fmla="*/ 642 w 1370"/>
                <a:gd name="T19" fmla="*/ 1347 h 1370"/>
                <a:gd name="T20" fmla="*/ 447 w 1370"/>
                <a:gd name="T21" fmla="*/ 1152 h 1370"/>
                <a:gd name="T22" fmla="*/ 405 w 1370"/>
                <a:gd name="T23" fmla="*/ 1110 h 1370"/>
                <a:gd name="T24" fmla="*/ 381 w 1370"/>
                <a:gd name="T25" fmla="*/ 1166 h 1370"/>
                <a:gd name="T26" fmla="*/ 235 w 1370"/>
                <a:gd name="T27" fmla="*/ 1281 h 1370"/>
                <a:gd name="T28" fmla="*/ 65 w 1370"/>
                <a:gd name="T29" fmla="*/ 1111 h 1370"/>
                <a:gd name="T30" fmla="*/ 181 w 1370"/>
                <a:gd name="T31" fmla="*/ 965 h 1370"/>
                <a:gd name="T32" fmla="*/ 236 w 1370"/>
                <a:gd name="T33" fmla="*/ 941 h 1370"/>
                <a:gd name="T34" fmla="*/ 194 w 1370"/>
                <a:gd name="T35" fmla="*/ 899 h 1370"/>
                <a:gd name="T36" fmla="*/ 23 w 1370"/>
                <a:gd name="T37" fmla="*/ 727 h 1370"/>
                <a:gd name="T38" fmla="*/ 23 w 1370"/>
                <a:gd name="T39" fmla="*/ 643 h 1370"/>
                <a:gd name="T40" fmla="*/ 193 w 1370"/>
                <a:gd name="T41" fmla="*/ 472 h 1370"/>
                <a:gd name="T42" fmla="*/ 185 w 1370"/>
                <a:gd name="T43" fmla="*/ 398 h 1370"/>
                <a:gd name="T44" fmla="*/ 102 w 1370"/>
                <a:gd name="T45" fmla="*/ 263 h 1370"/>
                <a:gd name="T46" fmla="*/ 272 w 1370"/>
                <a:gd name="T47" fmla="*/ 93 h 1370"/>
                <a:gd name="T48" fmla="*/ 406 w 1370"/>
                <a:gd name="T49" fmla="*/ 176 h 1370"/>
                <a:gd name="T50" fmla="*/ 481 w 1370"/>
                <a:gd name="T51" fmla="*/ 185 h 1370"/>
                <a:gd name="T52" fmla="*/ 642 w 1370"/>
                <a:gd name="T53" fmla="*/ 23 h 1370"/>
                <a:gd name="T54" fmla="*/ 727 w 1370"/>
                <a:gd name="T55" fmla="*/ 23 h 1370"/>
                <a:gd name="T56" fmla="*/ 891 w 1370"/>
                <a:gd name="T57" fmla="*/ 187 h 1370"/>
                <a:gd name="T58" fmla="*/ 932 w 1370"/>
                <a:gd name="T59" fmla="*/ 229 h 1370"/>
                <a:gd name="T60" fmla="*/ 877 w 1370"/>
                <a:gd name="T61" fmla="*/ 253 h 1370"/>
                <a:gd name="T62" fmla="*/ 761 w 1370"/>
                <a:gd name="T63" fmla="*/ 399 h 1370"/>
                <a:gd name="T64" fmla="*/ 931 w 1370"/>
                <a:gd name="T65" fmla="*/ 569 h 1370"/>
                <a:gd name="T66" fmla="*/ 1077 w 1370"/>
                <a:gd name="T67" fmla="*/ 454 h 1370"/>
                <a:gd name="T68" fmla="*/ 1101 w 1370"/>
                <a:gd name="T69" fmla="*/ 398 h 1370"/>
                <a:gd name="T70" fmla="*/ 1143 w 1370"/>
                <a:gd name="T71" fmla="*/ 439 h 1370"/>
                <a:gd name="T72" fmla="*/ 1347 w 1370"/>
                <a:gd name="T73" fmla="*/ 6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347" y="643"/>
                  </a:moveTo>
                  <a:cubicBezTo>
                    <a:pt x="1370" y="666"/>
                    <a:pt x="1370" y="704"/>
                    <a:pt x="1347" y="727"/>
                  </a:cubicBezTo>
                  <a:cubicBezTo>
                    <a:pt x="1189" y="885"/>
                    <a:pt x="1189" y="885"/>
                    <a:pt x="1189" y="885"/>
                  </a:cubicBezTo>
                  <a:cubicBezTo>
                    <a:pt x="1166" y="908"/>
                    <a:pt x="1132" y="905"/>
                    <a:pt x="1115" y="877"/>
                  </a:cubicBezTo>
                  <a:cubicBezTo>
                    <a:pt x="1115" y="877"/>
                    <a:pt x="1062" y="793"/>
                    <a:pt x="980" y="793"/>
                  </a:cubicBezTo>
                  <a:cubicBezTo>
                    <a:pt x="886" y="793"/>
                    <a:pt x="810" y="869"/>
                    <a:pt x="810" y="963"/>
                  </a:cubicBezTo>
                  <a:cubicBezTo>
                    <a:pt x="810" y="1045"/>
                    <a:pt x="894" y="1098"/>
                    <a:pt x="894" y="1098"/>
                  </a:cubicBezTo>
                  <a:cubicBezTo>
                    <a:pt x="921" y="1115"/>
                    <a:pt x="925" y="1149"/>
                    <a:pt x="902" y="1172"/>
                  </a:cubicBezTo>
                  <a:cubicBezTo>
                    <a:pt x="727" y="1347"/>
                    <a:pt x="727" y="1347"/>
                    <a:pt x="727" y="1347"/>
                  </a:cubicBezTo>
                  <a:cubicBezTo>
                    <a:pt x="704" y="1370"/>
                    <a:pt x="666" y="1370"/>
                    <a:pt x="642" y="1347"/>
                  </a:cubicBezTo>
                  <a:cubicBezTo>
                    <a:pt x="447" y="1152"/>
                    <a:pt x="447" y="1152"/>
                    <a:pt x="447" y="1152"/>
                  </a:cubicBezTo>
                  <a:cubicBezTo>
                    <a:pt x="424" y="1129"/>
                    <a:pt x="405" y="1110"/>
                    <a:pt x="405" y="1110"/>
                  </a:cubicBezTo>
                  <a:cubicBezTo>
                    <a:pt x="405" y="1111"/>
                    <a:pt x="394" y="1136"/>
                    <a:pt x="381" y="1166"/>
                  </a:cubicBezTo>
                  <a:cubicBezTo>
                    <a:pt x="381" y="1166"/>
                    <a:pt x="329" y="1281"/>
                    <a:pt x="235" y="1281"/>
                  </a:cubicBezTo>
                  <a:cubicBezTo>
                    <a:pt x="141" y="1281"/>
                    <a:pt x="65" y="1205"/>
                    <a:pt x="65" y="1111"/>
                  </a:cubicBezTo>
                  <a:cubicBezTo>
                    <a:pt x="65" y="1017"/>
                    <a:pt x="181" y="965"/>
                    <a:pt x="181" y="965"/>
                  </a:cubicBezTo>
                  <a:cubicBezTo>
                    <a:pt x="211" y="952"/>
                    <a:pt x="236" y="941"/>
                    <a:pt x="236" y="941"/>
                  </a:cubicBezTo>
                  <a:cubicBezTo>
                    <a:pt x="236" y="941"/>
                    <a:pt x="217" y="922"/>
                    <a:pt x="194" y="899"/>
                  </a:cubicBezTo>
                  <a:cubicBezTo>
                    <a:pt x="23" y="727"/>
                    <a:pt x="23" y="727"/>
                    <a:pt x="23" y="727"/>
                  </a:cubicBezTo>
                  <a:cubicBezTo>
                    <a:pt x="0" y="704"/>
                    <a:pt x="0" y="666"/>
                    <a:pt x="23" y="643"/>
                  </a:cubicBezTo>
                  <a:cubicBezTo>
                    <a:pt x="193" y="472"/>
                    <a:pt x="193" y="472"/>
                    <a:pt x="193" y="472"/>
                  </a:cubicBezTo>
                  <a:cubicBezTo>
                    <a:pt x="217" y="449"/>
                    <a:pt x="213" y="415"/>
                    <a:pt x="185" y="398"/>
                  </a:cubicBezTo>
                  <a:cubicBezTo>
                    <a:pt x="185" y="398"/>
                    <a:pt x="102" y="345"/>
                    <a:pt x="102" y="263"/>
                  </a:cubicBezTo>
                  <a:cubicBezTo>
                    <a:pt x="102" y="169"/>
                    <a:pt x="178" y="93"/>
                    <a:pt x="272" y="93"/>
                  </a:cubicBezTo>
                  <a:cubicBezTo>
                    <a:pt x="354" y="93"/>
                    <a:pt x="406" y="176"/>
                    <a:pt x="406" y="176"/>
                  </a:cubicBezTo>
                  <a:cubicBezTo>
                    <a:pt x="424" y="204"/>
                    <a:pt x="457" y="208"/>
                    <a:pt x="481" y="185"/>
                  </a:cubicBezTo>
                  <a:cubicBezTo>
                    <a:pt x="642" y="23"/>
                    <a:pt x="642" y="23"/>
                    <a:pt x="642" y="23"/>
                  </a:cubicBezTo>
                  <a:cubicBezTo>
                    <a:pt x="666" y="0"/>
                    <a:pt x="704" y="0"/>
                    <a:pt x="727" y="23"/>
                  </a:cubicBezTo>
                  <a:cubicBezTo>
                    <a:pt x="891" y="187"/>
                    <a:pt x="891" y="187"/>
                    <a:pt x="891" y="187"/>
                  </a:cubicBezTo>
                  <a:cubicBezTo>
                    <a:pt x="914" y="210"/>
                    <a:pt x="933" y="229"/>
                    <a:pt x="932" y="229"/>
                  </a:cubicBezTo>
                  <a:cubicBezTo>
                    <a:pt x="932" y="229"/>
                    <a:pt x="907" y="240"/>
                    <a:pt x="877" y="253"/>
                  </a:cubicBezTo>
                  <a:cubicBezTo>
                    <a:pt x="877" y="253"/>
                    <a:pt x="761" y="305"/>
                    <a:pt x="761" y="399"/>
                  </a:cubicBezTo>
                  <a:cubicBezTo>
                    <a:pt x="761" y="493"/>
                    <a:pt x="837" y="569"/>
                    <a:pt x="931" y="569"/>
                  </a:cubicBezTo>
                  <a:cubicBezTo>
                    <a:pt x="1025" y="569"/>
                    <a:pt x="1077" y="454"/>
                    <a:pt x="1077" y="454"/>
                  </a:cubicBezTo>
                  <a:cubicBezTo>
                    <a:pt x="1090" y="424"/>
                    <a:pt x="1101" y="399"/>
                    <a:pt x="1101" y="398"/>
                  </a:cubicBezTo>
                  <a:cubicBezTo>
                    <a:pt x="1101" y="397"/>
                    <a:pt x="1120" y="416"/>
                    <a:pt x="1143" y="439"/>
                  </a:cubicBezTo>
                  <a:lnTo>
                    <a:pt x="1347" y="643"/>
                  </a:lnTo>
                  <a:close/>
                </a:path>
              </a:pathLst>
            </a:custGeom>
            <a:solidFill>
              <a:schemeClr val="accent6">
                <a:lumMod val="50000"/>
              </a:schemeClr>
            </a:solidFill>
            <a:ln>
              <a:noFill/>
            </a:ln>
            <a:effectLst/>
          </p:spPr>
          <p:txBody>
            <a:bodyPr vert="horz" wrap="square" lIns="91440" tIns="45720" rIns="91440" bIns="45720" numCol="1" anchor="t" anchorCtr="0" compatLnSpc="1">
              <a:prstTxWarp prst="textNoShape">
                <a:avLst/>
              </a:prstTxWarp>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endParaRPr>
            </a:p>
          </p:txBody>
        </p:sp>
        <p:sp>
          <p:nvSpPr>
            <p:cNvPr id="26" name="TextBox 25">
              <a:extLst>
                <a:ext uri="{FF2B5EF4-FFF2-40B4-BE49-F238E27FC236}">
                  <a16:creationId xmlns:a16="http://schemas.microsoft.com/office/drawing/2014/main" id="{B88637FC-0DDE-435A-8793-E5672B844627}"/>
                </a:ext>
              </a:extLst>
            </p:cNvPr>
            <p:cNvSpPr txBox="1"/>
            <p:nvPr/>
          </p:nvSpPr>
          <p:spPr>
            <a:xfrm rot="21103394">
              <a:off x="723295" y="5293522"/>
              <a:ext cx="1190625" cy="584775"/>
            </a:xfrm>
            <a:prstGeom prst="rect">
              <a:avLst/>
            </a:prstGeom>
            <a:noFill/>
            <a:ln>
              <a:noFill/>
            </a:ln>
          </p:spPr>
          <p:txBody>
            <a:bodyPr wrap="square" rtlCol="0">
              <a:spAutoFit/>
            </a:bodyPr>
            <a:lstStyle/>
            <a:p>
              <a:r>
                <a:rPr lang="en-NZ" sz="1600" dirty="0">
                  <a:solidFill>
                    <a:schemeClr val="bg1"/>
                  </a:solidFill>
                </a:rPr>
                <a:t>Water Quality</a:t>
              </a:r>
            </a:p>
          </p:txBody>
        </p:sp>
      </p:grpSp>
      <p:grpSp>
        <p:nvGrpSpPr>
          <p:cNvPr id="8" name="Group 7">
            <a:extLst>
              <a:ext uri="{FF2B5EF4-FFF2-40B4-BE49-F238E27FC236}">
                <a16:creationId xmlns:a16="http://schemas.microsoft.com/office/drawing/2014/main" id="{1331C500-63C9-4477-A469-67B8590EDB7C}"/>
              </a:ext>
            </a:extLst>
          </p:cNvPr>
          <p:cNvGrpSpPr/>
          <p:nvPr/>
        </p:nvGrpSpPr>
        <p:grpSpPr>
          <a:xfrm>
            <a:off x="1933747" y="1717686"/>
            <a:ext cx="6161772" cy="3741011"/>
            <a:chOff x="-7636375" y="484917"/>
            <a:chExt cx="6161772" cy="3741011"/>
          </a:xfrm>
        </p:grpSpPr>
        <p:grpSp>
          <p:nvGrpSpPr>
            <p:cNvPr id="48" name="Group 47">
              <a:extLst>
                <a:ext uri="{FF2B5EF4-FFF2-40B4-BE49-F238E27FC236}">
                  <a16:creationId xmlns:a16="http://schemas.microsoft.com/office/drawing/2014/main" id="{9E9B883C-414D-4CF7-8DB1-E81DD87E66A1}"/>
                </a:ext>
              </a:extLst>
            </p:cNvPr>
            <p:cNvGrpSpPr/>
            <p:nvPr/>
          </p:nvGrpSpPr>
          <p:grpSpPr>
            <a:xfrm>
              <a:off x="-6536338" y="484917"/>
              <a:ext cx="2457313" cy="1739387"/>
              <a:chOff x="2694126" y="1052729"/>
              <a:chExt cx="2457312" cy="1739387"/>
            </a:xfrm>
          </p:grpSpPr>
          <p:sp>
            <p:nvSpPr>
              <p:cNvPr id="51" name="CasetăText 25">
                <a:extLst>
                  <a:ext uri="{FF2B5EF4-FFF2-40B4-BE49-F238E27FC236}">
                    <a16:creationId xmlns:a16="http://schemas.microsoft.com/office/drawing/2014/main" id="{B44B3D99-0315-49D4-BABF-E3A6C6F35B4C}"/>
                  </a:ext>
                </a:extLst>
              </p:cNvPr>
              <p:cNvSpPr txBox="1"/>
              <p:nvPr/>
            </p:nvSpPr>
            <p:spPr>
              <a:xfrm>
                <a:off x="2694126" y="1052729"/>
                <a:ext cx="1422123"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6EB7E0"/>
                    </a:solidFill>
                    <a:effectLst/>
                    <a:uLnTx/>
                    <a:uFillTx/>
                    <a:latin typeface="Calibri Light" panose="020F0302020204030204"/>
                    <a:ea typeface="+mn-ea"/>
                    <a:cs typeface="Arial" panose="020B0604020202020204" pitchFamily="34" charset="0"/>
                  </a:rPr>
                  <a:t>TEMPERATURE</a:t>
                </a:r>
                <a:endParaRPr kumimoji="0" lang="en-US" sz="1200" b="1" i="0" u="none" strike="noStrike" kern="0" cap="none" spc="0" normalizeH="0" baseline="0" noProof="0" dirty="0">
                  <a:ln>
                    <a:noFill/>
                  </a:ln>
                  <a:solidFill>
                    <a:srgbClr val="6EB7E0"/>
                  </a:solidFill>
                  <a:effectLst/>
                  <a:uLnTx/>
                  <a:uFillTx/>
                  <a:latin typeface="Calibri Light" panose="020F0302020204030204"/>
                  <a:ea typeface="+mn-ea"/>
                  <a:cs typeface="Arial" panose="020B0604020202020204" pitchFamily="34" charset="0"/>
                </a:endParaRPr>
              </a:p>
            </p:txBody>
          </p:sp>
          <p:sp>
            <p:nvSpPr>
              <p:cNvPr id="50" name="Freeform 7">
                <a:extLst>
                  <a:ext uri="{FF2B5EF4-FFF2-40B4-BE49-F238E27FC236}">
                    <a16:creationId xmlns:a16="http://schemas.microsoft.com/office/drawing/2014/main" id="{D3646112-054C-4B5D-8D91-06189EFCCB9C}"/>
                  </a:ext>
                </a:extLst>
              </p:cNvPr>
              <p:cNvSpPr>
                <a:spLocks/>
              </p:cNvSpPr>
              <p:nvPr/>
            </p:nvSpPr>
            <p:spPr bwMode="auto">
              <a:xfrm>
                <a:off x="3762375" y="1404641"/>
                <a:ext cx="1389063" cy="1387475"/>
              </a:xfrm>
              <a:custGeom>
                <a:avLst/>
                <a:gdLst>
                  <a:gd name="T0" fmla="*/ 1298 w 1370"/>
                  <a:gd name="T1" fmla="*/ 1103 h 1370"/>
                  <a:gd name="T2" fmla="*/ 1128 w 1370"/>
                  <a:gd name="T3" fmla="*/ 1273 h 1370"/>
                  <a:gd name="T4" fmla="*/ 985 w 1370"/>
                  <a:gd name="T5" fmla="*/ 1169 h 1370"/>
                  <a:gd name="T6" fmla="*/ 916 w 1370"/>
                  <a:gd name="T7" fmla="*/ 1158 h 1370"/>
                  <a:gd name="T8" fmla="*/ 727 w 1370"/>
                  <a:gd name="T9" fmla="*/ 1347 h 1370"/>
                  <a:gd name="T10" fmla="*/ 643 w 1370"/>
                  <a:gd name="T11" fmla="*/ 1347 h 1370"/>
                  <a:gd name="T12" fmla="*/ 439 w 1370"/>
                  <a:gd name="T13" fmla="*/ 1143 h 1370"/>
                  <a:gd name="T14" fmla="*/ 397 w 1370"/>
                  <a:gd name="T15" fmla="*/ 1102 h 1370"/>
                  <a:gd name="T16" fmla="*/ 373 w 1370"/>
                  <a:gd name="T17" fmla="*/ 1158 h 1370"/>
                  <a:gd name="T18" fmla="*/ 227 w 1370"/>
                  <a:gd name="T19" fmla="*/ 1273 h 1370"/>
                  <a:gd name="T20" fmla="*/ 57 w 1370"/>
                  <a:gd name="T21" fmla="*/ 1103 h 1370"/>
                  <a:gd name="T22" fmla="*/ 173 w 1370"/>
                  <a:gd name="T23" fmla="*/ 957 h 1370"/>
                  <a:gd name="T24" fmla="*/ 228 w 1370"/>
                  <a:gd name="T25" fmla="*/ 933 h 1370"/>
                  <a:gd name="T26" fmla="*/ 187 w 1370"/>
                  <a:gd name="T27" fmla="*/ 891 h 1370"/>
                  <a:gd name="T28" fmla="*/ 23 w 1370"/>
                  <a:gd name="T29" fmla="*/ 727 h 1370"/>
                  <a:gd name="T30" fmla="*/ 23 w 1370"/>
                  <a:gd name="T31" fmla="*/ 642 h 1370"/>
                  <a:gd name="T32" fmla="*/ 235 w 1370"/>
                  <a:gd name="T33" fmla="*/ 430 h 1370"/>
                  <a:gd name="T34" fmla="*/ 277 w 1370"/>
                  <a:gd name="T35" fmla="*/ 395 h 1370"/>
                  <a:gd name="T36" fmla="*/ 277 w 1370"/>
                  <a:gd name="T37" fmla="*/ 399 h 1370"/>
                  <a:gd name="T38" fmla="*/ 448 w 1370"/>
                  <a:gd name="T39" fmla="*/ 569 h 1370"/>
                  <a:gd name="T40" fmla="*/ 618 w 1370"/>
                  <a:gd name="T41" fmla="*/ 399 h 1370"/>
                  <a:gd name="T42" fmla="*/ 448 w 1370"/>
                  <a:gd name="T43" fmla="*/ 229 h 1370"/>
                  <a:gd name="T44" fmla="*/ 444 w 1370"/>
                  <a:gd name="T45" fmla="*/ 229 h 1370"/>
                  <a:gd name="T46" fmla="*/ 479 w 1370"/>
                  <a:gd name="T47" fmla="*/ 187 h 1370"/>
                  <a:gd name="T48" fmla="*/ 643 w 1370"/>
                  <a:gd name="T49" fmla="*/ 23 h 1370"/>
                  <a:gd name="T50" fmla="*/ 727 w 1370"/>
                  <a:gd name="T51" fmla="*/ 23 h 1370"/>
                  <a:gd name="T52" fmla="*/ 879 w 1370"/>
                  <a:gd name="T53" fmla="*/ 175 h 1370"/>
                  <a:gd name="T54" fmla="*/ 948 w 1370"/>
                  <a:gd name="T55" fmla="*/ 163 h 1370"/>
                  <a:gd name="T56" fmla="*/ 1092 w 1370"/>
                  <a:gd name="T57" fmla="*/ 57 h 1370"/>
                  <a:gd name="T58" fmla="*/ 1262 w 1370"/>
                  <a:gd name="T59" fmla="*/ 227 h 1370"/>
                  <a:gd name="T60" fmla="*/ 1155 w 1370"/>
                  <a:gd name="T61" fmla="*/ 371 h 1370"/>
                  <a:gd name="T62" fmla="*/ 1144 w 1370"/>
                  <a:gd name="T63" fmla="*/ 440 h 1370"/>
                  <a:gd name="T64" fmla="*/ 1347 w 1370"/>
                  <a:gd name="T65" fmla="*/ 642 h 1370"/>
                  <a:gd name="T66" fmla="*/ 1347 w 1370"/>
                  <a:gd name="T67" fmla="*/ 727 h 1370"/>
                  <a:gd name="T68" fmla="*/ 1183 w 1370"/>
                  <a:gd name="T69" fmla="*/ 891 h 1370"/>
                  <a:gd name="T70" fmla="*/ 1194 w 1370"/>
                  <a:gd name="T71" fmla="*/ 960 h 1370"/>
                  <a:gd name="T72" fmla="*/ 1298 w 1370"/>
                  <a:gd name="T73" fmla="*/ 110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298" y="1103"/>
                    </a:moveTo>
                    <a:cubicBezTo>
                      <a:pt x="1298" y="1197"/>
                      <a:pt x="1222" y="1273"/>
                      <a:pt x="1128" y="1273"/>
                    </a:cubicBezTo>
                    <a:cubicBezTo>
                      <a:pt x="1038" y="1273"/>
                      <a:pt x="985" y="1169"/>
                      <a:pt x="985" y="1169"/>
                    </a:cubicBezTo>
                    <a:cubicBezTo>
                      <a:pt x="970" y="1140"/>
                      <a:pt x="939" y="1135"/>
                      <a:pt x="916" y="1158"/>
                    </a:cubicBezTo>
                    <a:cubicBezTo>
                      <a:pt x="727" y="1347"/>
                      <a:pt x="727" y="1347"/>
                      <a:pt x="727" y="1347"/>
                    </a:cubicBezTo>
                    <a:cubicBezTo>
                      <a:pt x="704" y="1370"/>
                      <a:pt x="666" y="1370"/>
                      <a:pt x="643" y="1347"/>
                    </a:cubicBezTo>
                    <a:cubicBezTo>
                      <a:pt x="439" y="1143"/>
                      <a:pt x="439" y="1143"/>
                      <a:pt x="439" y="1143"/>
                    </a:cubicBezTo>
                    <a:cubicBezTo>
                      <a:pt x="416" y="1120"/>
                      <a:pt x="397" y="1101"/>
                      <a:pt x="397" y="1102"/>
                    </a:cubicBezTo>
                    <a:cubicBezTo>
                      <a:pt x="397" y="1103"/>
                      <a:pt x="386" y="1128"/>
                      <a:pt x="373" y="1158"/>
                    </a:cubicBezTo>
                    <a:cubicBezTo>
                      <a:pt x="373" y="1158"/>
                      <a:pt x="321" y="1273"/>
                      <a:pt x="227" y="1273"/>
                    </a:cubicBezTo>
                    <a:cubicBezTo>
                      <a:pt x="133" y="1273"/>
                      <a:pt x="57" y="1197"/>
                      <a:pt x="57" y="1103"/>
                    </a:cubicBezTo>
                    <a:cubicBezTo>
                      <a:pt x="57" y="1009"/>
                      <a:pt x="173" y="957"/>
                      <a:pt x="173" y="957"/>
                    </a:cubicBezTo>
                    <a:cubicBezTo>
                      <a:pt x="203" y="944"/>
                      <a:pt x="228" y="933"/>
                      <a:pt x="228" y="933"/>
                    </a:cubicBezTo>
                    <a:cubicBezTo>
                      <a:pt x="229" y="933"/>
                      <a:pt x="210" y="914"/>
                      <a:pt x="187" y="891"/>
                    </a:cubicBezTo>
                    <a:cubicBezTo>
                      <a:pt x="23" y="727"/>
                      <a:pt x="23" y="727"/>
                      <a:pt x="23" y="727"/>
                    </a:cubicBezTo>
                    <a:cubicBezTo>
                      <a:pt x="0" y="704"/>
                      <a:pt x="0" y="666"/>
                      <a:pt x="23" y="642"/>
                    </a:cubicBezTo>
                    <a:cubicBezTo>
                      <a:pt x="235" y="430"/>
                      <a:pt x="235" y="430"/>
                      <a:pt x="235" y="430"/>
                    </a:cubicBezTo>
                    <a:cubicBezTo>
                      <a:pt x="259" y="407"/>
                      <a:pt x="277" y="391"/>
                      <a:pt x="277" y="395"/>
                    </a:cubicBezTo>
                    <a:cubicBezTo>
                      <a:pt x="277" y="395"/>
                      <a:pt x="277" y="395"/>
                      <a:pt x="277" y="399"/>
                    </a:cubicBezTo>
                    <a:cubicBezTo>
                      <a:pt x="277" y="493"/>
                      <a:pt x="354" y="569"/>
                      <a:pt x="448" y="569"/>
                    </a:cubicBezTo>
                    <a:cubicBezTo>
                      <a:pt x="542" y="569"/>
                      <a:pt x="618" y="493"/>
                      <a:pt x="618" y="399"/>
                    </a:cubicBezTo>
                    <a:cubicBezTo>
                      <a:pt x="618" y="305"/>
                      <a:pt x="542" y="229"/>
                      <a:pt x="448" y="229"/>
                    </a:cubicBezTo>
                    <a:cubicBezTo>
                      <a:pt x="444" y="229"/>
                      <a:pt x="444" y="229"/>
                      <a:pt x="444" y="229"/>
                    </a:cubicBezTo>
                    <a:cubicBezTo>
                      <a:pt x="440" y="229"/>
                      <a:pt x="455" y="210"/>
                      <a:pt x="479" y="187"/>
                    </a:cubicBezTo>
                    <a:cubicBezTo>
                      <a:pt x="643" y="23"/>
                      <a:pt x="643" y="23"/>
                      <a:pt x="643" y="23"/>
                    </a:cubicBezTo>
                    <a:cubicBezTo>
                      <a:pt x="666" y="0"/>
                      <a:pt x="704" y="0"/>
                      <a:pt x="727" y="23"/>
                    </a:cubicBezTo>
                    <a:cubicBezTo>
                      <a:pt x="879" y="175"/>
                      <a:pt x="879" y="175"/>
                      <a:pt x="879" y="175"/>
                    </a:cubicBezTo>
                    <a:cubicBezTo>
                      <a:pt x="903" y="198"/>
                      <a:pt x="934" y="193"/>
                      <a:pt x="948" y="163"/>
                    </a:cubicBezTo>
                    <a:cubicBezTo>
                      <a:pt x="948" y="163"/>
                      <a:pt x="1001" y="57"/>
                      <a:pt x="1092" y="57"/>
                    </a:cubicBezTo>
                    <a:cubicBezTo>
                      <a:pt x="1186" y="57"/>
                      <a:pt x="1262" y="133"/>
                      <a:pt x="1262" y="227"/>
                    </a:cubicBezTo>
                    <a:cubicBezTo>
                      <a:pt x="1262" y="318"/>
                      <a:pt x="1155" y="371"/>
                      <a:pt x="1155" y="371"/>
                    </a:cubicBezTo>
                    <a:cubicBezTo>
                      <a:pt x="1126" y="385"/>
                      <a:pt x="1121" y="416"/>
                      <a:pt x="1144" y="440"/>
                    </a:cubicBezTo>
                    <a:cubicBezTo>
                      <a:pt x="1347" y="642"/>
                      <a:pt x="1347" y="642"/>
                      <a:pt x="1347" y="642"/>
                    </a:cubicBezTo>
                    <a:cubicBezTo>
                      <a:pt x="1370" y="666"/>
                      <a:pt x="1370" y="704"/>
                      <a:pt x="1347" y="727"/>
                    </a:cubicBezTo>
                    <a:cubicBezTo>
                      <a:pt x="1183" y="891"/>
                      <a:pt x="1183" y="891"/>
                      <a:pt x="1183" y="891"/>
                    </a:cubicBezTo>
                    <a:cubicBezTo>
                      <a:pt x="1160" y="914"/>
                      <a:pt x="1165" y="945"/>
                      <a:pt x="1194" y="960"/>
                    </a:cubicBezTo>
                    <a:cubicBezTo>
                      <a:pt x="1194" y="960"/>
                      <a:pt x="1298" y="1013"/>
                      <a:pt x="1298" y="1103"/>
                    </a:cubicBezTo>
                    <a:close/>
                  </a:path>
                </a:pathLst>
              </a:custGeom>
              <a:solidFill>
                <a:srgbClr val="6EB7E0"/>
              </a:solidFill>
              <a:ln>
                <a:solidFill>
                  <a:srgbClr val="70AD47">
                    <a:lumMod val="20000"/>
                    <a:lumOff val="80000"/>
                  </a:srgbClr>
                </a:solid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53" name="Group 52">
              <a:extLst>
                <a:ext uri="{FF2B5EF4-FFF2-40B4-BE49-F238E27FC236}">
                  <a16:creationId xmlns:a16="http://schemas.microsoft.com/office/drawing/2014/main" id="{45A8EA4E-9668-4961-A5DE-E4E25DE1721B}"/>
                </a:ext>
              </a:extLst>
            </p:cNvPr>
            <p:cNvGrpSpPr/>
            <p:nvPr/>
          </p:nvGrpSpPr>
          <p:grpSpPr>
            <a:xfrm>
              <a:off x="-4755302" y="1357521"/>
              <a:ext cx="3280699" cy="1579572"/>
              <a:chOff x="4475162" y="1925332"/>
              <a:chExt cx="3280699" cy="1579571"/>
            </a:xfrm>
          </p:grpSpPr>
          <p:sp>
            <p:nvSpPr>
              <p:cNvPr id="56" name="CasetăText 31">
                <a:extLst>
                  <a:ext uri="{FF2B5EF4-FFF2-40B4-BE49-F238E27FC236}">
                    <a16:creationId xmlns:a16="http://schemas.microsoft.com/office/drawing/2014/main" id="{398FF12A-056B-462E-BD11-986A00A26D30}"/>
                  </a:ext>
                </a:extLst>
              </p:cNvPr>
              <p:cNvSpPr txBox="1"/>
              <p:nvPr/>
            </p:nvSpPr>
            <p:spPr>
              <a:xfrm>
                <a:off x="5864225" y="1925332"/>
                <a:ext cx="1891636"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FC20E"/>
                    </a:solidFill>
                    <a:effectLst/>
                    <a:uLnTx/>
                    <a:uFillTx/>
                    <a:latin typeface="Calibri Light" panose="020F0302020204030204"/>
                    <a:ea typeface="+mn-ea"/>
                    <a:cs typeface="Arial" panose="020B0604020202020204" pitchFamily="34" charset="0"/>
                  </a:rPr>
                  <a:t>HEALTH EFFECTS</a:t>
                </a:r>
              </a:p>
            </p:txBody>
          </p:sp>
          <p:sp>
            <p:nvSpPr>
              <p:cNvPr id="55" name="Freeform 9">
                <a:extLst>
                  <a:ext uri="{FF2B5EF4-FFF2-40B4-BE49-F238E27FC236}">
                    <a16:creationId xmlns:a16="http://schemas.microsoft.com/office/drawing/2014/main" id="{561B0937-6D9D-4AB9-8F47-AE3D66434621}"/>
                  </a:ext>
                </a:extLst>
              </p:cNvPr>
              <p:cNvSpPr>
                <a:spLocks/>
              </p:cNvSpPr>
              <p:nvPr/>
            </p:nvSpPr>
            <p:spPr bwMode="auto">
              <a:xfrm>
                <a:off x="4475162" y="2117428"/>
                <a:ext cx="1389063" cy="1387475"/>
              </a:xfrm>
              <a:custGeom>
                <a:avLst/>
                <a:gdLst>
                  <a:gd name="T0" fmla="*/ 1347 w 1370"/>
                  <a:gd name="T1" fmla="*/ 643 h 1370"/>
                  <a:gd name="T2" fmla="*/ 1347 w 1370"/>
                  <a:gd name="T3" fmla="*/ 727 h 1370"/>
                  <a:gd name="T4" fmla="*/ 1161 w 1370"/>
                  <a:gd name="T5" fmla="*/ 914 h 1370"/>
                  <a:gd name="T6" fmla="*/ 1092 w 1370"/>
                  <a:gd name="T7" fmla="*/ 902 h 1370"/>
                  <a:gd name="T8" fmla="*/ 948 w 1370"/>
                  <a:gd name="T9" fmla="*/ 793 h 1370"/>
                  <a:gd name="T10" fmla="*/ 778 w 1370"/>
                  <a:gd name="T11" fmla="*/ 963 h 1370"/>
                  <a:gd name="T12" fmla="*/ 887 w 1370"/>
                  <a:gd name="T13" fmla="*/ 1107 h 1370"/>
                  <a:gd name="T14" fmla="*/ 899 w 1370"/>
                  <a:gd name="T15" fmla="*/ 1176 h 1370"/>
                  <a:gd name="T16" fmla="*/ 728 w 1370"/>
                  <a:gd name="T17" fmla="*/ 1347 h 1370"/>
                  <a:gd name="T18" fmla="*/ 643 w 1370"/>
                  <a:gd name="T19" fmla="*/ 1347 h 1370"/>
                  <a:gd name="T20" fmla="*/ 464 w 1370"/>
                  <a:gd name="T21" fmla="*/ 1168 h 1370"/>
                  <a:gd name="T22" fmla="*/ 421 w 1370"/>
                  <a:gd name="T23" fmla="*/ 1132 h 1370"/>
                  <a:gd name="T24" fmla="*/ 421 w 1370"/>
                  <a:gd name="T25" fmla="*/ 1135 h 1370"/>
                  <a:gd name="T26" fmla="*/ 251 w 1370"/>
                  <a:gd name="T27" fmla="*/ 1305 h 1370"/>
                  <a:gd name="T28" fmla="*/ 81 w 1370"/>
                  <a:gd name="T29" fmla="*/ 1135 h 1370"/>
                  <a:gd name="T30" fmla="*/ 252 w 1370"/>
                  <a:gd name="T31" fmla="*/ 965 h 1370"/>
                  <a:gd name="T32" fmla="*/ 255 w 1370"/>
                  <a:gd name="T33" fmla="*/ 965 h 1370"/>
                  <a:gd name="T34" fmla="*/ 219 w 1370"/>
                  <a:gd name="T35" fmla="*/ 923 h 1370"/>
                  <a:gd name="T36" fmla="*/ 23 w 1370"/>
                  <a:gd name="T37" fmla="*/ 727 h 1370"/>
                  <a:gd name="T38" fmla="*/ 23 w 1370"/>
                  <a:gd name="T39" fmla="*/ 643 h 1370"/>
                  <a:gd name="T40" fmla="*/ 212 w 1370"/>
                  <a:gd name="T41" fmla="*/ 454 h 1370"/>
                  <a:gd name="T42" fmla="*/ 281 w 1370"/>
                  <a:gd name="T43" fmla="*/ 465 h 1370"/>
                  <a:gd name="T44" fmla="*/ 424 w 1370"/>
                  <a:gd name="T45" fmla="*/ 569 h 1370"/>
                  <a:gd name="T46" fmla="*/ 594 w 1370"/>
                  <a:gd name="T47" fmla="*/ 399 h 1370"/>
                  <a:gd name="T48" fmla="*/ 490 w 1370"/>
                  <a:gd name="T49" fmla="*/ 256 h 1370"/>
                  <a:gd name="T50" fmla="*/ 479 w 1370"/>
                  <a:gd name="T51" fmla="*/ 187 h 1370"/>
                  <a:gd name="T52" fmla="*/ 643 w 1370"/>
                  <a:gd name="T53" fmla="*/ 23 h 1370"/>
                  <a:gd name="T54" fmla="*/ 728 w 1370"/>
                  <a:gd name="T55" fmla="*/ 23 h 1370"/>
                  <a:gd name="T56" fmla="*/ 872 w 1370"/>
                  <a:gd name="T57" fmla="*/ 167 h 1370"/>
                  <a:gd name="T58" fmla="*/ 943 w 1370"/>
                  <a:gd name="T59" fmla="*/ 157 h 1370"/>
                  <a:gd name="T60" fmla="*/ 1084 w 1370"/>
                  <a:gd name="T61" fmla="*/ 57 h 1370"/>
                  <a:gd name="T62" fmla="*/ 1254 w 1370"/>
                  <a:gd name="T63" fmla="*/ 227 h 1370"/>
                  <a:gd name="T64" fmla="*/ 1154 w 1370"/>
                  <a:gd name="T65" fmla="*/ 368 h 1370"/>
                  <a:gd name="T66" fmla="*/ 1144 w 1370"/>
                  <a:gd name="T67" fmla="*/ 439 h 1370"/>
                  <a:gd name="T68" fmla="*/ 1347 w 1370"/>
                  <a:gd name="T69" fmla="*/ 6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1370" h="1370">
                    <a:moveTo>
                      <a:pt x="1347" y="643"/>
                    </a:moveTo>
                    <a:cubicBezTo>
                      <a:pt x="1370" y="666"/>
                      <a:pt x="1370" y="704"/>
                      <a:pt x="1347" y="727"/>
                    </a:cubicBezTo>
                    <a:cubicBezTo>
                      <a:pt x="1161" y="914"/>
                      <a:pt x="1161" y="914"/>
                      <a:pt x="1161" y="914"/>
                    </a:cubicBezTo>
                    <a:cubicBezTo>
                      <a:pt x="1137" y="937"/>
                      <a:pt x="1106" y="932"/>
                      <a:pt x="1092" y="902"/>
                    </a:cubicBezTo>
                    <a:cubicBezTo>
                      <a:pt x="1092" y="902"/>
                      <a:pt x="1040" y="793"/>
                      <a:pt x="948" y="793"/>
                    </a:cubicBezTo>
                    <a:cubicBezTo>
                      <a:pt x="854" y="793"/>
                      <a:pt x="778" y="869"/>
                      <a:pt x="778" y="963"/>
                    </a:cubicBezTo>
                    <a:cubicBezTo>
                      <a:pt x="778" y="1055"/>
                      <a:pt x="887" y="1107"/>
                      <a:pt x="887" y="1107"/>
                    </a:cubicBezTo>
                    <a:cubicBezTo>
                      <a:pt x="917" y="1122"/>
                      <a:pt x="922" y="1152"/>
                      <a:pt x="899" y="1176"/>
                    </a:cubicBezTo>
                    <a:cubicBezTo>
                      <a:pt x="728" y="1347"/>
                      <a:pt x="728" y="1347"/>
                      <a:pt x="728" y="1347"/>
                    </a:cubicBezTo>
                    <a:cubicBezTo>
                      <a:pt x="704" y="1370"/>
                      <a:pt x="666" y="1370"/>
                      <a:pt x="643" y="1347"/>
                    </a:cubicBezTo>
                    <a:cubicBezTo>
                      <a:pt x="464" y="1168"/>
                      <a:pt x="464" y="1168"/>
                      <a:pt x="464" y="1168"/>
                    </a:cubicBezTo>
                    <a:cubicBezTo>
                      <a:pt x="440" y="1145"/>
                      <a:pt x="421" y="1129"/>
                      <a:pt x="421" y="1132"/>
                    </a:cubicBezTo>
                    <a:cubicBezTo>
                      <a:pt x="421" y="1132"/>
                      <a:pt x="421" y="1132"/>
                      <a:pt x="421" y="1135"/>
                    </a:cubicBezTo>
                    <a:cubicBezTo>
                      <a:pt x="421" y="1229"/>
                      <a:pt x="345" y="1305"/>
                      <a:pt x="251" y="1305"/>
                    </a:cubicBezTo>
                    <a:cubicBezTo>
                      <a:pt x="157" y="1305"/>
                      <a:pt x="81" y="1229"/>
                      <a:pt x="81" y="1135"/>
                    </a:cubicBezTo>
                    <a:cubicBezTo>
                      <a:pt x="81" y="1041"/>
                      <a:pt x="158" y="965"/>
                      <a:pt x="252" y="965"/>
                    </a:cubicBezTo>
                    <a:cubicBezTo>
                      <a:pt x="255" y="965"/>
                      <a:pt x="255" y="965"/>
                      <a:pt x="255" y="965"/>
                    </a:cubicBezTo>
                    <a:cubicBezTo>
                      <a:pt x="258" y="965"/>
                      <a:pt x="242" y="946"/>
                      <a:pt x="219" y="923"/>
                    </a:cubicBezTo>
                    <a:cubicBezTo>
                      <a:pt x="23" y="727"/>
                      <a:pt x="23" y="727"/>
                      <a:pt x="23" y="727"/>
                    </a:cubicBezTo>
                    <a:cubicBezTo>
                      <a:pt x="0" y="704"/>
                      <a:pt x="0" y="666"/>
                      <a:pt x="23" y="643"/>
                    </a:cubicBezTo>
                    <a:cubicBezTo>
                      <a:pt x="212" y="454"/>
                      <a:pt x="212" y="454"/>
                      <a:pt x="212" y="454"/>
                    </a:cubicBezTo>
                    <a:cubicBezTo>
                      <a:pt x="235" y="431"/>
                      <a:pt x="266" y="436"/>
                      <a:pt x="281" y="465"/>
                    </a:cubicBezTo>
                    <a:cubicBezTo>
                      <a:pt x="281" y="465"/>
                      <a:pt x="334" y="569"/>
                      <a:pt x="424" y="569"/>
                    </a:cubicBezTo>
                    <a:cubicBezTo>
                      <a:pt x="518" y="569"/>
                      <a:pt x="594" y="493"/>
                      <a:pt x="594" y="399"/>
                    </a:cubicBezTo>
                    <a:cubicBezTo>
                      <a:pt x="594" y="309"/>
                      <a:pt x="490" y="256"/>
                      <a:pt x="490" y="256"/>
                    </a:cubicBezTo>
                    <a:cubicBezTo>
                      <a:pt x="461" y="241"/>
                      <a:pt x="456" y="210"/>
                      <a:pt x="479" y="187"/>
                    </a:cubicBezTo>
                    <a:cubicBezTo>
                      <a:pt x="643" y="23"/>
                      <a:pt x="643" y="23"/>
                      <a:pt x="643" y="23"/>
                    </a:cubicBezTo>
                    <a:cubicBezTo>
                      <a:pt x="666" y="0"/>
                      <a:pt x="704" y="0"/>
                      <a:pt x="728" y="23"/>
                    </a:cubicBezTo>
                    <a:cubicBezTo>
                      <a:pt x="872" y="167"/>
                      <a:pt x="872" y="167"/>
                      <a:pt x="872" y="167"/>
                    </a:cubicBezTo>
                    <a:cubicBezTo>
                      <a:pt x="895" y="191"/>
                      <a:pt x="927" y="186"/>
                      <a:pt x="943" y="157"/>
                    </a:cubicBezTo>
                    <a:cubicBezTo>
                      <a:pt x="943" y="157"/>
                      <a:pt x="996" y="57"/>
                      <a:pt x="1084" y="57"/>
                    </a:cubicBezTo>
                    <a:cubicBezTo>
                      <a:pt x="1178" y="57"/>
                      <a:pt x="1254" y="133"/>
                      <a:pt x="1254" y="227"/>
                    </a:cubicBezTo>
                    <a:cubicBezTo>
                      <a:pt x="1254" y="315"/>
                      <a:pt x="1154" y="368"/>
                      <a:pt x="1154" y="368"/>
                    </a:cubicBezTo>
                    <a:cubicBezTo>
                      <a:pt x="1125" y="384"/>
                      <a:pt x="1120" y="416"/>
                      <a:pt x="1144" y="439"/>
                    </a:cubicBezTo>
                    <a:lnTo>
                      <a:pt x="1347" y="643"/>
                    </a:lnTo>
                    <a:close/>
                  </a:path>
                </a:pathLst>
              </a:custGeom>
              <a:solidFill>
                <a:srgbClr val="FFC20E"/>
              </a:solidFill>
              <a:ln>
                <a:solidFill>
                  <a:srgbClr val="70AD47">
                    <a:lumMod val="20000"/>
                    <a:lumOff val="80000"/>
                  </a:srgbClr>
                </a:solid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grpSp>
        <p:grpSp>
          <p:nvGrpSpPr>
            <p:cNvPr id="58" name="Group 57">
              <a:extLst>
                <a:ext uri="{FF2B5EF4-FFF2-40B4-BE49-F238E27FC236}">
                  <a16:creationId xmlns:a16="http://schemas.microsoft.com/office/drawing/2014/main" id="{E15720A4-3771-4681-ACBC-E3CDE6DEFA4C}"/>
                </a:ext>
              </a:extLst>
            </p:cNvPr>
            <p:cNvGrpSpPr/>
            <p:nvPr/>
          </p:nvGrpSpPr>
          <p:grpSpPr>
            <a:xfrm>
              <a:off x="-5468089" y="2262407"/>
              <a:ext cx="1612190" cy="1963521"/>
              <a:chOff x="3762375" y="2830216"/>
              <a:chExt cx="1612190" cy="1963520"/>
            </a:xfrm>
          </p:grpSpPr>
          <p:sp>
            <p:nvSpPr>
              <p:cNvPr id="59" name="Freeform 8">
                <a:extLst>
                  <a:ext uri="{FF2B5EF4-FFF2-40B4-BE49-F238E27FC236}">
                    <a16:creationId xmlns:a16="http://schemas.microsoft.com/office/drawing/2014/main" id="{514D7C16-1C21-4B42-BB13-4AD62FE62A3A}"/>
                  </a:ext>
                </a:extLst>
              </p:cNvPr>
              <p:cNvSpPr>
                <a:spLocks/>
              </p:cNvSpPr>
              <p:nvPr/>
            </p:nvSpPr>
            <p:spPr bwMode="auto">
              <a:xfrm>
                <a:off x="3762375" y="2830216"/>
                <a:ext cx="1389063" cy="1387475"/>
              </a:xfrm>
              <a:custGeom>
                <a:avLst/>
                <a:gdLst>
                  <a:gd name="T0" fmla="*/ 1262 w 1370"/>
                  <a:gd name="T1" fmla="*/ 1119 h 1370"/>
                  <a:gd name="T2" fmla="*/ 1092 w 1370"/>
                  <a:gd name="T3" fmla="*/ 1289 h 1370"/>
                  <a:gd name="T4" fmla="*/ 955 w 1370"/>
                  <a:gd name="T5" fmla="*/ 1202 h 1370"/>
                  <a:gd name="T6" fmla="*/ 882 w 1370"/>
                  <a:gd name="T7" fmla="*/ 1193 h 1370"/>
                  <a:gd name="T8" fmla="*/ 727 w 1370"/>
                  <a:gd name="T9" fmla="*/ 1347 h 1370"/>
                  <a:gd name="T10" fmla="*/ 643 w 1370"/>
                  <a:gd name="T11" fmla="*/ 1347 h 1370"/>
                  <a:gd name="T12" fmla="*/ 431 w 1370"/>
                  <a:gd name="T13" fmla="*/ 1135 h 1370"/>
                  <a:gd name="T14" fmla="*/ 396 w 1370"/>
                  <a:gd name="T15" fmla="*/ 1093 h 1370"/>
                  <a:gd name="T16" fmla="*/ 400 w 1370"/>
                  <a:gd name="T17" fmla="*/ 1093 h 1370"/>
                  <a:gd name="T18" fmla="*/ 570 w 1370"/>
                  <a:gd name="T19" fmla="*/ 923 h 1370"/>
                  <a:gd name="T20" fmla="*/ 400 w 1370"/>
                  <a:gd name="T21" fmla="*/ 753 h 1370"/>
                  <a:gd name="T22" fmla="*/ 229 w 1370"/>
                  <a:gd name="T23" fmla="*/ 923 h 1370"/>
                  <a:gd name="T24" fmla="*/ 229 w 1370"/>
                  <a:gd name="T25" fmla="*/ 927 h 1370"/>
                  <a:gd name="T26" fmla="*/ 187 w 1370"/>
                  <a:gd name="T27" fmla="*/ 892 h 1370"/>
                  <a:gd name="T28" fmla="*/ 23 w 1370"/>
                  <a:gd name="T29" fmla="*/ 728 h 1370"/>
                  <a:gd name="T30" fmla="*/ 23 w 1370"/>
                  <a:gd name="T31" fmla="*/ 643 h 1370"/>
                  <a:gd name="T32" fmla="*/ 198 w 1370"/>
                  <a:gd name="T33" fmla="*/ 468 h 1370"/>
                  <a:gd name="T34" fmla="*/ 190 w 1370"/>
                  <a:gd name="T35" fmla="*/ 394 h 1370"/>
                  <a:gd name="T36" fmla="*/ 106 w 1370"/>
                  <a:gd name="T37" fmla="*/ 259 h 1370"/>
                  <a:gd name="T38" fmla="*/ 276 w 1370"/>
                  <a:gd name="T39" fmla="*/ 89 h 1370"/>
                  <a:gd name="T40" fmla="*/ 411 w 1370"/>
                  <a:gd name="T41" fmla="*/ 173 h 1370"/>
                  <a:gd name="T42" fmla="*/ 485 w 1370"/>
                  <a:gd name="T43" fmla="*/ 181 h 1370"/>
                  <a:gd name="T44" fmla="*/ 643 w 1370"/>
                  <a:gd name="T45" fmla="*/ 23 h 1370"/>
                  <a:gd name="T46" fmla="*/ 727 w 1370"/>
                  <a:gd name="T47" fmla="*/ 23 h 1370"/>
                  <a:gd name="T48" fmla="*/ 923 w 1370"/>
                  <a:gd name="T49" fmla="*/ 219 h 1370"/>
                  <a:gd name="T50" fmla="*/ 959 w 1370"/>
                  <a:gd name="T51" fmla="*/ 261 h 1370"/>
                  <a:gd name="T52" fmla="*/ 956 w 1370"/>
                  <a:gd name="T53" fmla="*/ 261 h 1370"/>
                  <a:gd name="T54" fmla="*/ 786 w 1370"/>
                  <a:gd name="T55" fmla="*/ 431 h 1370"/>
                  <a:gd name="T56" fmla="*/ 955 w 1370"/>
                  <a:gd name="T57" fmla="*/ 601 h 1370"/>
                  <a:gd name="T58" fmla="*/ 1125 w 1370"/>
                  <a:gd name="T59" fmla="*/ 431 h 1370"/>
                  <a:gd name="T60" fmla="*/ 1125 w 1370"/>
                  <a:gd name="T61" fmla="*/ 428 h 1370"/>
                  <a:gd name="T62" fmla="*/ 1168 w 1370"/>
                  <a:gd name="T63" fmla="*/ 464 h 1370"/>
                  <a:gd name="T64" fmla="*/ 1347 w 1370"/>
                  <a:gd name="T65" fmla="*/ 643 h 1370"/>
                  <a:gd name="T66" fmla="*/ 1347 w 1370"/>
                  <a:gd name="T67" fmla="*/ 728 h 1370"/>
                  <a:gd name="T68" fmla="*/ 1165 w 1370"/>
                  <a:gd name="T69" fmla="*/ 909 h 1370"/>
                  <a:gd name="T70" fmla="*/ 1174 w 1370"/>
                  <a:gd name="T71" fmla="*/ 983 h 1370"/>
                  <a:gd name="T72" fmla="*/ 1262 w 1370"/>
                  <a:gd name="T73" fmla="*/ 1119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262" y="1119"/>
                    </a:moveTo>
                    <a:cubicBezTo>
                      <a:pt x="1262" y="1213"/>
                      <a:pt x="1186" y="1289"/>
                      <a:pt x="1092" y="1289"/>
                    </a:cubicBezTo>
                    <a:cubicBezTo>
                      <a:pt x="1008" y="1289"/>
                      <a:pt x="955" y="1202"/>
                      <a:pt x="955" y="1202"/>
                    </a:cubicBezTo>
                    <a:cubicBezTo>
                      <a:pt x="938" y="1173"/>
                      <a:pt x="905" y="1169"/>
                      <a:pt x="882" y="1193"/>
                    </a:cubicBezTo>
                    <a:cubicBezTo>
                      <a:pt x="727" y="1347"/>
                      <a:pt x="727" y="1347"/>
                      <a:pt x="727" y="1347"/>
                    </a:cubicBezTo>
                    <a:cubicBezTo>
                      <a:pt x="704" y="1370"/>
                      <a:pt x="666" y="1370"/>
                      <a:pt x="643" y="1347"/>
                    </a:cubicBezTo>
                    <a:cubicBezTo>
                      <a:pt x="431" y="1135"/>
                      <a:pt x="431" y="1135"/>
                      <a:pt x="431" y="1135"/>
                    </a:cubicBezTo>
                    <a:cubicBezTo>
                      <a:pt x="408" y="1112"/>
                      <a:pt x="392" y="1093"/>
                      <a:pt x="396" y="1093"/>
                    </a:cubicBezTo>
                    <a:cubicBezTo>
                      <a:pt x="396" y="1093"/>
                      <a:pt x="396" y="1093"/>
                      <a:pt x="400" y="1093"/>
                    </a:cubicBezTo>
                    <a:cubicBezTo>
                      <a:pt x="494" y="1093"/>
                      <a:pt x="570" y="1017"/>
                      <a:pt x="570" y="923"/>
                    </a:cubicBezTo>
                    <a:cubicBezTo>
                      <a:pt x="570" y="829"/>
                      <a:pt x="494" y="753"/>
                      <a:pt x="400" y="753"/>
                    </a:cubicBezTo>
                    <a:cubicBezTo>
                      <a:pt x="306" y="753"/>
                      <a:pt x="229" y="829"/>
                      <a:pt x="229" y="923"/>
                    </a:cubicBezTo>
                    <a:cubicBezTo>
                      <a:pt x="229" y="927"/>
                      <a:pt x="229" y="927"/>
                      <a:pt x="229" y="927"/>
                    </a:cubicBezTo>
                    <a:cubicBezTo>
                      <a:pt x="229" y="931"/>
                      <a:pt x="211" y="915"/>
                      <a:pt x="187" y="892"/>
                    </a:cubicBezTo>
                    <a:cubicBezTo>
                      <a:pt x="23" y="728"/>
                      <a:pt x="23" y="728"/>
                      <a:pt x="23" y="728"/>
                    </a:cubicBezTo>
                    <a:cubicBezTo>
                      <a:pt x="0" y="704"/>
                      <a:pt x="0" y="666"/>
                      <a:pt x="23" y="643"/>
                    </a:cubicBezTo>
                    <a:cubicBezTo>
                      <a:pt x="198" y="468"/>
                      <a:pt x="198" y="468"/>
                      <a:pt x="198" y="468"/>
                    </a:cubicBezTo>
                    <a:cubicBezTo>
                      <a:pt x="221" y="445"/>
                      <a:pt x="217" y="411"/>
                      <a:pt x="190" y="394"/>
                    </a:cubicBezTo>
                    <a:cubicBezTo>
                      <a:pt x="190" y="394"/>
                      <a:pt x="106" y="341"/>
                      <a:pt x="106" y="259"/>
                    </a:cubicBezTo>
                    <a:cubicBezTo>
                      <a:pt x="106" y="165"/>
                      <a:pt x="182" y="89"/>
                      <a:pt x="276" y="89"/>
                    </a:cubicBezTo>
                    <a:cubicBezTo>
                      <a:pt x="358" y="89"/>
                      <a:pt x="411" y="173"/>
                      <a:pt x="411" y="173"/>
                    </a:cubicBezTo>
                    <a:cubicBezTo>
                      <a:pt x="428" y="201"/>
                      <a:pt x="462" y="204"/>
                      <a:pt x="485" y="181"/>
                    </a:cubicBezTo>
                    <a:cubicBezTo>
                      <a:pt x="643" y="23"/>
                      <a:pt x="643" y="23"/>
                      <a:pt x="643" y="23"/>
                    </a:cubicBezTo>
                    <a:cubicBezTo>
                      <a:pt x="666" y="0"/>
                      <a:pt x="704" y="0"/>
                      <a:pt x="727" y="23"/>
                    </a:cubicBezTo>
                    <a:cubicBezTo>
                      <a:pt x="923" y="219"/>
                      <a:pt x="923" y="219"/>
                      <a:pt x="923" y="219"/>
                    </a:cubicBezTo>
                    <a:cubicBezTo>
                      <a:pt x="946" y="242"/>
                      <a:pt x="962" y="261"/>
                      <a:pt x="959" y="261"/>
                    </a:cubicBezTo>
                    <a:cubicBezTo>
                      <a:pt x="959" y="261"/>
                      <a:pt x="959" y="261"/>
                      <a:pt x="956" y="261"/>
                    </a:cubicBezTo>
                    <a:cubicBezTo>
                      <a:pt x="862" y="261"/>
                      <a:pt x="786" y="337"/>
                      <a:pt x="786" y="431"/>
                    </a:cubicBezTo>
                    <a:cubicBezTo>
                      <a:pt x="786" y="525"/>
                      <a:pt x="861" y="601"/>
                      <a:pt x="955" y="601"/>
                    </a:cubicBezTo>
                    <a:cubicBezTo>
                      <a:pt x="1049" y="601"/>
                      <a:pt x="1125" y="525"/>
                      <a:pt x="1125" y="431"/>
                    </a:cubicBezTo>
                    <a:cubicBezTo>
                      <a:pt x="1125" y="428"/>
                      <a:pt x="1125" y="428"/>
                      <a:pt x="1125" y="428"/>
                    </a:cubicBezTo>
                    <a:cubicBezTo>
                      <a:pt x="1125" y="425"/>
                      <a:pt x="1144" y="441"/>
                      <a:pt x="1168" y="464"/>
                    </a:cubicBezTo>
                    <a:cubicBezTo>
                      <a:pt x="1347" y="643"/>
                      <a:pt x="1347" y="643"/>
                      <a:pt x="1347" y="643"/>
                    </a:cubicBezTo>
                    <a:cubicBezTo>
                      <a:pt x="1370" y="666"/>
                      <a:pt x="1370" y="704"/>
                      <a:pt x="1347" y="728"/>
                    </a:cubicBezTo>
                    <a:cubicBezTo>
                      <a:pt x="1165" y="909"/>
                      <a:pt x="1165" y="909"/>
                      <a:pt x="1165" y="909"/>
                    </a:cubicBezTo>
                    <a:cubicBezTo>
                      <a:pt x="1142" y="933"/>
                      <a:pt x="1146" y="966"/>
                      <a:pt x="1174" y="983"/>
                    </a:cubicBezTo>
                    <a:cubicBezTo>
                      <a:pt x="1174" y="983"/>
                      <a:pt x="1262" y="1036"/>
                      <a:pt x="1262" y="1119"/>
                    </a:cubicBezTo>
                    <a:close/>
                  </a:path>
                </a:pathLst>
              </a:custGeom>
              <a:solidFill>
                <a:srgbClr val="F7914D"/>
              </a:solidFill>
              <a:ln>
                <a:solidFill>
                  <a:srgbClr val="70AD47">
                    <a:lumMod val="20000"/>
                    <a:lumOff val="80000"/>
                  </a:srgbClr>
                </a:solid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1" name="CasetăText 34">
                <a:extLst>
                  <a:ext uri="{FF2B5EF4-FFF2-40B4-BE49-F238E27FC236}">
                    <a16:creationId xmlns:a16="http://schemas.microsoft.com/office/drawing/2014/main" id="{17A5C859-D6E2-4D8E-932E-81C13C3213E0}"/>
                  </a:ext>
                </a:extLst>
              </p:cNvPr>
              <p:cNvSpPr txBox="1"/>
              <p:nvPr/>
            </p:nvSpPr>
            <p:spPr>
              <a:xfrm>
                <a:off x="4013902" y="4455182"/>
                <a:ext cx="1360663" cy="33855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F7914D"/>
                    </a:solidFill>
                    <a:effectLst/>
                    <a:uLnTx/>
                    <a:uFillTx/>
                    <a:latin typeface="Calibri Light" panose="020F0302020204030204"/>
                    <a:ea typeface="+mn-ea"/>
                    <a:cs typeface="Arial" panose="020B0604020202020204" pitchFamily="34" charset="0"/>
                  </a:rPr>
                  <a:t>ENERGY</a:t>
                </a:r>
                <a:endParaRPr kumimoji="0" lang="en-US" sz="1200" b="1" i="0" u="none" strike="noStrike" kern="0" cap="none" spc="0" normalizeH="0" baseline="0" noProof="0" dirty="0">
                  <a:ln>
                    <a:noFill/>
                  </a:ln>
                  <a:solidFill>
                    <a:srgbClr val="F7914D"/>
                  </a:solidFill>
                  <a:effectLst/>
                  <a:uLnTx/>
                  <a:uFillTx/>
                  <a:latin typeface="Calibri Light" panose="020F0302020204030204"/>
                  <a:ea typeface="+mn-ea"/>
                  <a:cs typeface="Arial" panose="020B0604020202020204" pitchFamily="34" charset="0"/>
                </a:endParaRPr>
              </a:p>
            </p:txBody>
          </p:sp>
        </p:grpSp>
        <p:grpSp>
          <p:nvGrpSpPr>
            <p:cNvPr id="63" name="Group 62">
              <a:extLst>
                <a:ext uri="{FF2B5EF4-FFF2-40B4-BE49-F238E27FC236}">
                  <a16:creationId xmlns:a16="http://schemas.microsoft.com/office/drawing/2014/main" id="{EEEB0DEC-9C94-4F03-8B7D-312806D24FB6}"/>
                </a:ext>
              </a:extLst>
            </p:cNvPr>
            <p:cNvGrpSpPr/>
            <p:nvPr/>
          </p:nvGrpSpPr>
          <p:grpSpPr>
            <a:xfrm>
              <a:off x="-7636375" y="1549616"/>
              <a:ext cx="2842974" cy="1532454"/>
              <a:chOff x="1594090" y="2117428"/>
              <a:chExt cx="2842973" cy="1532454"/>
            </a:xfrm>
          </p:grpSpPr>
          <p:sp>
            <p:nvSpPr>
              <p:cNvPr id="64" name="Freeform 6">
                <a:extLst>
                  <a:ext uri="{FF2B5EF4-FFF2-40B4-BE49-F238E27FC236}">
                    <a16:creationId xmlns:a16="http://schemas.microsoft.com/office/drawing/2014/main" id="{10DA7AFB-18EC-4286-8B19-DD6FB4C9813F}"/>
                  </a:ext>
                </a:extLst>
              </p:cNvPr>
              <p:cNvSpPr>
                <a:spLocks/>
              </p:cNvSpPr>
              <p:nvPr/>
            </p:nvSpPr>
            <p:spPr bwMode="auto">
              <a:xfrm>
                <a:off x="3048000" y="2117428"/>
                <a:ext cx="1389063" cy="1387475"/>
              </a:xfrm>
              <a:custGeom>
                <a:avLst/>
                <a:gdLst>
                  <a:gd name="T0" fmla="*/ 1347 w 1370"/>
                  <a:gd name="T1" fmla="*/ 643 h 1370"/>
                  <a:gd name="T2" fmla="*/ 1347 w 1370"/>
                  <a:gd name="T3" fmla="*/ 727 h 1370"/>
                  <a:gd name="T4" fmla="*/ 1189 w 1370"/>
                  <a:gd name="T5" fmla="*/ 885 h 1370"/>
                  <a:gd name="T6" fmla="*/ 1115 w 1370"/>
                  <a:gd name="T7" fmla="*/ 877 h 1370"/>
                  <a:gd name="T8" fmla="*/ 980 w 1370"/>
                  <a:gd name="T9" fmla="*/ 793 h 1370"/>
                  <a:gd name="T10" fmla="*/ 810 w 1370"/>
                  <a:gd name="T11" fmla="*/ 963 h 1370"/>
                  <a:gd name="T12" fmla="*/ 894 w 1370"/>
                  <a:gd name="T13" fmla="*/ 1098 h 1370"/>
                  <a:gd name="T14" fmla="*/ 902 w 1370"/>
                  <a:gd name="T15" fmla="*/ 1172 h 1370"/>
                  <a:gd name="T16" fmla="*/ 727 w 1370"/>
                  <a:gd name="T17" fmla="*/ 1347 h 1370"/>
                  <a:gd name="T18" fmla="*/ 642 w 1370"/>
                  <a:gd name="T19" fmla="*/ 1347 h 1370"/>
                  <a:gd name="T20" fmla="*/ 447 w 1370"/>
                  <a:gd name="T21" fmla="*/ 1152 h 1370"/>
                  <a:gd name="T22" fmla="*/ 405 w 1370"/>
                  <a:gd name="T23" fmla="*/ 1110 h 1370"/>
                  <a:gd name="T24" fmla="*/ 381 w 1370"/>
                  <a:gd name="T25" fmla="*/ 1166 h 1370"/>
                  <a:gd name="T26" fmla="*/ 235 w 1370"/>
                  <a:gd name="T27" fmla="*/ 1281 h 1370"/>
                  <a:gd name="T28" fmla="*/ 65 w 1370"/>
                  <a:gd name="T29" fmla="*/ 1111 h 1370"/>
                  <a:gd name="T30" fmla="*/ 181 w 1370"/>
                  <a:gd name="T31" fmla="*/ 965 h 1370"/>
                  <a:gd name="T32" fmla="*/ 236 w 1370"/>
                  <a:gd name="T33" fmla="*/ 941 h 1370"/>
                  <a:gd name="T34" fmla="*/ 194 w 1370"/>
                  <a:gd name="T35" fmla="*/ 899 h 1370"/>
                  <a:gd name="T36" fmla="*/ 23 w 1370"/>
                  <a:gd name="T37" fmla="*/ 727 h 1370"/>
                  <a:gd name="T38" fmla="*/ 23 w 1370"/>
                  <a:gd name="T39" fmla="*/ 643 h 1370"/>
                  <a:gd name="T40" fmla="*/ 193 w 1370"/>
                  <a:gd name="T41" fmla="*/ 472 h 1370"/>
                  <a:gd name="T42" fmla="*/ 185 w 1370"/>
                  <a:gd name="T43" fmla="*/ 398 h 1370"/>
                  <a:gd name="T44" fmla="*/ 102 w 1370"/>
                  <a:gd name="T45" fmla="*/ 263 h 1370"/>
                  <a:gd name="T46" fmla="*/ 272 w 1370"/>
                  <a:gd name="T47" fmla="*/ 93 h 1370"/>
                  <a:gd name="T48" fmla="*/ 406 w 1370"/>
                  <a:gd name="T49" fmla="*/ 176 h 1370"/>
                  <a:gd name="T50" fmla="*/ 481 w 1370"/>
                  <a:gd name="T51" fmla="*/ 185 h 1370"/>
                  <a:gd name="T52" fmla="*/ 642 w 1370"/>
                  <a:gd name="T53" fmla="*/ 23 h 1370"/>
                  <a:gd name="T54" fmla="*/ 727 w 1370"/>
                  <a:gd name="T55" fmla="*/ 23 h 1370"/>
                  <a:gd name="T56" fmla="*/ 891 w 1370"/>
                  <a:gd name="T57" fmla="*/ 187 h 1370"/>
                  <a:gd name="T58" fmla="*/ 932 w 1370"/>
                  <a:gd name="T59" fmla="*/ 229 h 1370"/>
                  <a:gd name="T60" fmla="*/ 877 w 1370"/>
                  <a:gd name="T61" fmla="*/ 253 h 1370"/>
                  <a:gd name="T62" fmla="*/ 761 w 1370"/>
                  <a:gd name="T63" fmla="*/ 399 h 1370"/>
                  <a:gd name="T64" fmla="*/ 931 w 1370"/>
                  <a:gd name="T65" fmla="*/ 569 h 1370"/>
                  <a:gd name="T66" fmla="*/ 1077 w 1370"/>
                  <a:gd name="T67" fmla="*/ 454 h 1370"/>
                  <a:gd name="T68" fmla="*/ 1101 w 1370"/>
                  <a:gd name="T69" fmla="*/ 398 h 1370"/>
                  <a:gd name="T70" fmla="*/ 1143 w 1370"/>
                  <a:gd name="T71" fmla="*/ 439 h 1370"/>
                  <a:gd name="T72" fmla="*/ 1347 w 1370"/>
                  <a:gd name="T73" fmla="*/ 643 h 13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1370" h="1370">
                    <a:moveTo>
                      <a:pt x="1347" y="643"/>
                    </a:moveTo>
                    <a:cubicBezTo>
                      <a:pt x="1370" y="666"/>
                      <a:pt x="1370" y="704"/>
                      <a:pt x="1347" y="727"/>
                    </a:cubicBezTo>
                    <a:cubicBezTo>
                      <a:pt x="1189" y="885"/>
                      <a:pt x="1189" y="885"/>
                      <a:pt x="1189" y="885"/>
                    </a:cubicBezTo>
                    <a:cubicBezTo>
                      <a:pt x="1166" y="908"/>
                      <a:pt x="1132" y="905"/>
                      <a:pt x="1115" y="877"/>
                    </a:cubicBezTo>
                    <a:cubicBezTo>
                      <a:pt x="1115" y="877"/>
                      <a:pt x="1062" y="793"/>
                      <a:pt x="980" y="793"/>
                    </a:cubicBezTo>
                    <a:cubicBezTo>
                      <a:pt x="886" y="793"/>
                      <a:pt x="810" y="869"/>
                      <a:pt x="810" y="963"/>
                    </a:cubicBezTo>
                    <a:cubicBezTo>
                      <a:pt x="810" y="1045"/>
                      <a:pt x="894" y="1098"/>
                      <a:pt x="894" y="1098"/>
                    </a:cubicBezTo>
                    <a:cubicBezTo>
                      <a:pt x="921" y="1115"/>
                      <a:pt x="925" y="1149"/>
                      <a:pt x="902" y="1172"/>
                    </a:cubicBezTo>
                    <a:cubicBezTo>
                      <a:pt x="727" y="1347"/>
                      <a:pt x="727" y="1347"/>
                      <a:pt x="727" y="1347"/>
                    </a:cubicBezTo>
                    <a:cubicBezTo>
                      <a:pt x="704" y="1370"/>
                      <a:pt x="666" y="1370"/>
                      <a:pt x="642" y="1347"/>
                    </a:cubicBezTo>
                    <a:cubicBezTo>
                      <a:pt x="447" y="1152"/>
                      <a:pt x="447" y="1152"/>
                      <a:pt x="447" y="1152"/>
                    </a:cubicBezTo>
                    <a:cubicBezTo>
                      <a:pt x="424" y="1129"/>
                      <a:pt x="405" y="1110"/>
                      <a:pt x="405" y="1110"/>
                    </a:cubicBezTo>
                    <a:cubicBezTo>
                      <a:pt x="405" y="1111"/>
                      <a:pt x="394" y="1136"/>
                      <a:pt x="381" y="1166"/>
                    </a:cubicBezTo>
                    <a:cubicBezTo>
                      <a:pt x="381" y="1166"/>
                      <a:pt x="329" y="1281"/>
                      <a:pt x="235" y="1281"/>
                    </a:cubicBezTo>
                    <a:cubicBezTo>
                      <a:pt x="141" y="1281"/>
                      <a:pt x="65" y="1205"/>
                      <a:pt x="65" y="1111"/>
                    </a:cubicBezTo>
                    <a:cubicBezTo>
                      <a:pt x="65" y="1017"/>
                      <a:pt x="181" y="965"/>
                      <a:pt x="181" y="965"/>
                    </a:cubicBezTo>
                    <a:cubicBezTo>
                      <a:pt x="211" y="952"/>
                      <a:pt x="236" y="941"/>
                      <a:pt x="236" y="941"/>
                    </a:cubicBezTo>
                    <a:cubicBezTo>
                      <a:pt x="236" y="941"/>
                      <a:pt x="217" y="922"/>
                      <a:pt x="194" y="899"/>
                    </a:cubicBezTo>
                    <a:cubicBezTo>
                      <a:pt x="23" y="727"/>
                      <a:pt x="23" y="727"/>
                      <a:pt x="23" y="727"/>
                    </a:cubicBezTo>
                    <a:cubicBezTo>
                      <a:pt x="0" y="704"/>
                      <a:pt x="0" y="666"/>
                      <a:pt x="23" y="643"/>
                    </a:cubicBezTo>
                    <a:cubicBezTo>
                      <a:pt x="193" y="472"/>
                      <a:pt x="193" y="472"/>
                      <a:pt x="193" y="472"/>
                    </a:cubicBezTo>
                    <a:cubicBezTo>
                      <a:pt x="217" y="449"/>
                      <a:pt x="213" y="415"/>
                      <a:pt x="185" y="398"/>
                    </a:cubicBezTo>
                    <a:cubicBezTo>
                      <a:pt x="185" y="398"/>
                      <a:pt x="102" y="345"/>
                      <a:pt x="102" y="263"/>
                    </a:cubicBezTo>
                    <a:cubicBezTo>
                      <a:pt x="102" y="169"/>
                      <a:pt x="178" y="93"/>
                      <a:pt x="272" y="93"/>
                    </a:cubicBezTo>
                    <a:cubicBezTo>
                      <a:pt x="354" y="93"/>
                      <a:pt x="406" y="176"/>
                      <a:pt x="406" y="176"/>
                    </a:cubicBezTo>
                    <a:cubicBezTo>
                      <a:pt x="424" y="204"/>
                      <a:pt x="457" y="208"/>
                      <a:pt x="481" y="185"/>
                    </a:cubicBezTo>
                    <a:cubicBezTo>
                      <a:pt x="642" y="23"/>
                      <a:pt x="642" y="23"/>
                      <a:pt x="642" y="23"/>
                    </a:cubicBezTo>
                    <a:cubicBezTo>
                      <a:pt x="666" y="0"/>
                      <a:pt x="704" y="0"/>
                      <a:pt x="727" y="23"/>
                    </a:cubicBezTo>
                    <a:cubicBezTo>
                      <a:pt x="891" y="187"/>
                      <a:pt x="891" y="187"/>
                      <a:pt x="891" y="187"/>
                    </a:cubicBezTo>
                    <a:cubicBezTo>
                      <a:pt x="914" y="210"/>
                      <a:pt x="933" y="229"/>
                      <a:pt x="932" y="229"/>
                    </a:cubicBezTo>
                    <a:cubicBezTo>
                      <a:pt x="932" y="229"/>
                      <a:pt x="907" y="240"/>
                      <a:pt x="877" y="253"/>
                    </a:cubicBezTo>
                    <a:cubicBezTo>
                      <a:pt x="877" y="253"/>
                      <a:pt x="761" y="305"/>
                      <a:pt x="761" y="399"/>
                    </a:cubicBezTo>
                    <a:cubicBezTo>
                      <a:pt x="761" y="493"/>
                      <a:pt x="837" y="569"/>
                      <a:pt x="931" y="569"/>
                    </a:cubicBezTo>
                    <a:cubicBezTo>
                      <a:pt x="1025" y="569"/>
                      <a:pt x="1077" y="454"/>
                      <a:pt x="1077" y="454"/>
                    </a:cubicBezTo>
                    <a:cubicBezTo>
                      <a:pt x="1090" y="424"/>
                      <a:pt x="1101" y="399"/>
                      <a:pt x="1101" y="398"/>
                    </a:cubicBezTo>
                    <a:cubicBezTo>
                      <a:pt x="1101" y="397"/>
                      <a:pt x="1120" y="416"/>
                      <a:pt x="1143" y="439"/>
                    </a:cubicBezTo>
                    <a:lnTo>
                      <a:pt x="1347" y="643"/>
                    </a:lnTo>
                    <a:close/>
                  </a:path>
                </a:pathLst>
              </a:custGeom>
              <a:solidFill>
                <a:srgbClr val="CEEC88"/>
              </a:solidFill>
              <a:ln>
                <a:solidFill>
                  <a:srgbClr val="70AD47">
                    <a:lumMod val="20000"/>
                    <a:lumOff val="80000"/>
                  </a:srgbClr>
                </a:solidFill>
              </a:ln>
              <a:effec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66" name="CasetăText 28">
                <a:extLst>
                  <a:ext uri="{FF2B5EF4-FFF2-40B4-BE49-F238E27FC236}">
                    <a16:creationId xmlns:a16="http://schemas.microsoft.com/office/drawing/2014/main" id="{168C3B1D-936D-43DF-A1A4-AD6D9679DDDC}"/>
                  </a:ext>
                </a:extLst>
              </p:cNvPr>
              <p:cNvSpPr txBox="1"/>
              <p:nvPr/>
            </p:nvSpPr>
            <p:spPr>
              <a:xfrm>
                <a:off x="1594090" y="3065107"/>
                <a:ext cx="1384664" cy="584775"/>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0" cap="none" spc="0" normalizeH="0" baseline="0" noProof="0" dirty="0">
                    <a:ln>
                      <a:noFill/>
                    </a:ln>
                    <a:solidFill>
                      <a:srgbClr val="CEEC88"/>
                    </a:solidFill>
                    <a:effectLst/>
                    <a:uLnTx/>
                    <a:uFillTx/>
                    <a:latin typeface="Calibri Light" panose="020F0302020204030204"/>
                    <a:ea typeface="+mn-ea"/>
                    <a:cs typeface="Arial" panose="020B0604020202020204" pitchFamily="34" charset="0"/>
                  </a:rPr>
                  <a:t>RAINFALL AND DROUGHT</a:t>
                </a:r>
                <a:endParaRPr kumimoji="0" lang="en-US" sz="1200" b="1" i="0" u="none" strike="noStrike" kern="0" cap="none" spc="0" normalizeH="0" baseline="0" noProof="0" dirty="0">
                  <a:ln>
                    <a:noFill/>
                  </a:ln>
                  <a:solidFill>
                    <a:srgbClr val="CEEC88"/>
                  </a:solidFill>
                  <a:effectLst/>
                  <a:uLnTx/>
                  <a:uFillTx/>
                  <a:latin typeface="Calibri Light" panose="020F0302020204030204"/>
                  <a:ea typeface="+mn-ea"/>
                  <a:cs typeface="Arial" panose="020B0604020202020204" pitchFamily="34" charset="0"/>
                </a:endParaRPr>
              </a:p>
            </p:txBody>
          </p:sp>
        </p:grpSp>
      </p:grpSp>
      <p:grpSp>
        <p:nvGrpSpPr>
          <p:cNvPr id="10" name="Group 9">
            <a:extLst>
              <a:ext uri="{FF2B5EF4-FFF2-40B4-BE49-F238E27FC236}">
                <a16:creationId xmlns:a16="http://schemas.microsoft.com/office/drawing/2014/main" id="{E45EDFE5-0BF6-4B7B-A662-6F5A7A4CDAE1}"/>
              </a:ext>
            </a:extLst>
          </p:cNvPr>
          <p:cNvGrpSpPr/>
          <p:nvPr/>
        </p:nvGrpSpPr>
        <p:grpSpPr>
          <a:xfrm>
            <a:off x="3541842" y="1878050"/>
            <a:ext cx="3253704" cy="3253704"/>
            <a:chOff x="8920425" y="1627550"/>
            <a:chExt cx="3253704" cy="3253704"/>
          </a:xfrm>
        </p:grpSpPr>
        <p:grpSp>
          <p:nvGrpSpPr>
            <p:cNvPr id="7" name="Group 6">
              <a:extLst>
                <a:ext uri="{FF2B5EF4-FFF2-40B4-BE49-F238E27FC236}">
                  <a16:creationId xmlns:a16="http://schemas.microsoft.com/office/drawing/2014/main" id="{F7706F7E-91A7-46C9-A0FA-E178D194DBB8}"/>
                </a:ext>
              </a:extLst>
            </p:cNvPr>
            <p:cNvGrpSpPr/>
            <p:nvPr/>
          </p:nvGrpSpPr>
          <p:grpSpPr>
            <a:xfrm>
              <a:off x="8920425" y="1627550"/>
              <a:ext cx="3253704" cy="3253704"/>
              <a:chOff x="8889191" y="1858128"/>
              <a:chExt cx="3253704" cy="3253704"/>
            </a:xfrm>
          </p:grpSpPr>
          <p:pic>
            <p:nvPicPr>
              <p:cNvPr id="4" name="Graphic 3" descr="Magnifying glass with solid fill">
                <a:extLst>
                  <a:ext uri="{FF2B5EF4-FFF2-40B4-BE49-F238E27FC236}">
                    <a16:creationId xmlns:a16="http://schemas.microsoft.com/office/drawing/2014/main" id="{9C0D4917-E059-4A52-97AA-80F3E1202E43}"/>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889191" y="1858128"/>
                <a:ext cx="3253704" cy="3253704"/>
              </a:xfrm>
              <a:prstGeom prst="rect">
                <a:avLst/>
              </a:prstGeom>
            </p:spPr>
          </p:pic>
          <p:sp>
            <p:nvSpPr>
              <p:cNvPr id="6" name="TextBox 5">
                <a:extLst>
                  <a:ext uri="{FF2B5EF4-FFF2-40B4-BE49-F238E27FC236}">
                    <a16:creationId xmlns:a16="http://schemas.microsoft.com/office/drawing/2014/main" id="{78D20016-A3D4-4C31-93C2-925A9B9BF214}"/>
                  </a:ext>
                </a:extLst>
              </p:cNvPr>
              <p:cNvSpPr txBox="1"/>
              <p:nvPr/>
            </p:nvSpPr>
            <p:spPr>
              <a:xfrm rot="2792370">
                <a:off x="10686664" y="4159652"/>
                <a:ext cx="1424614" cy="369332"/>
              </a:xfrm>
              <a:prstGeom prst="rect">
                <a:avLst/>
              </a:prstGeom>
              <a:noFill/>
              <a:ln>
                <a:noFill/>
              </a:ln>
            </p:spPr>
            <p:txBody>
              <a:bodyPr wrap="square" rtlCol="0">
                <a:spAutoFit/>
              </a:bodyPr>
              <a:lstStyle/>
              <a:p>
                <a:r>
                  <a:rPr lang="en-NZ" b="1" dirty="0">
                    <a:solidFill>
                      <a:schemeClr val="bg1"/>
                    </a:solidFill>
                  </a:rPr>
                  <a:t>vulnerability</a:t>
                </a:r>
              </a:p>
            </p:txBody>
          </p:sp>
        </p:grpSp>
        <p:sp>
          <p:nvSpPr>
            <p:cNvPr id="9" name="Oval 8">
              <a:extLst>
                <a:ext uri="{FF2B5EF4-FFF2-40B4-BE49-F238E27FC236}">
                  <a16:creationId xmlns:a16="http://schemas.microsoft.com/office/drawing/2014/main" id="{BA35190B-AE1F-4948-9FF4-3F7FE806DA66}"/>
                </a:ext>
              </a:extLst>
            </p:cNvPr>
            <p:cNvSpPr/>
            <p:nvPr/>
          </p:nvSpPr>
          <p:spPr>
            <a:xfrm>
              <a:off x="9365259" y="2069598"/>
              <a:ext cx="1828800" cy="1736836"/>
            </a:xfrm>
            <a:prstGeom prst="ellipse">
              <a:avLst/>
            </a:prstGeom>
            <a:solidFill>
              <a:srgbClr val="7F7F7F">
                <a:alpha val="40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grpSp>
      <p:pic>
        <p:nvPicPr>
          <p:cNvPr id="31" name="Picture 30">
            <a:extLst>
              <a:ext uri="{FF2B5EF4-FFF2-40B4-BE49-F238E27FC236}">
                <a16:creationId xmlns:a16="http://schemas.microsoft.com/office/drawing/2014/main" id="{1B9F6046-3D9E-4CD8-8EDC-CFF019033EE7}"/>
              </a:ext>
            </a:extLst>
          </p:cNvPr>
          <p:cNvPicPr>
            <a:picLocks noChangeAspect="1"/>
          </p:cNvPicPr>
          <p:nvPr/>
        </p:nvPicPr>
        <p:blipFill>
          <a:blip r:embed="rId5"/>
          <a:stretch>
            <a:fillRect/>
          </a:stretch>
        </p:blipFill>
        <p:spPr>
          <a:xfrm>
            <a:off x="4218038" y="6248374"/>
            <a:ext cx="4804064" cy="634039"/>
          </a:xfrm>
          <a:prstGeom prst="rect">
            <a:avLst/>
          </a:prstGeom>
        </p:spPr>
      </p:pic>
    </p:spTree>
    <p:extLst>
      <p:ext uri="{BB962C8B-B14F-4D97-AF65-F5344CB8AC3E}">
        <p14:creationId xmlns:p14="http://schemas.microsoft.com/office/powerpoint/2010/main" val="939481295"/>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mj-lt"/>
                <a:ea typeface="Source Sans Pro" panose="020B0503030403020204" pitchFamily="34" charset="0"/>
              </a:rPr>
              <a:t>Air quality</a:t>
            </a:r>
          </a:p>
        </p:txBody>
      </p:sp>
      <p:sp>
        <p:nvSpPr>
          <p:cNvPr id="3" name="Subtitle 2"/>
          <p:cNvSpPr>
            <a:spLocks noGrp="1"/>
          </p:cNvSpPr>
          <p:nvPr>
            <p:ph type="subTitle" idx="1"/>
          </p:nvPr>
        </p:nvSpPr>
        <p:spPr/>
        <p:txBody>
          <a:bodyPr/>
          <a:lstStyle/>
          <a:p>
            <a:r>
              <a:rPr lang="en-US" dirty="0">
                <a:latin typeface="+mj-lt"/>
              </a:rPr>
              <a:t>Carolin Haenfling</a:t>
            </a:r>
          </a:p>
          <a:p>
            <a:endParaRPr lang="en-US" dirty="0"/>
          </a:p>
          <a:p>
            <a:r>
              <a:rPr lang="en-US" sz="1400" dirty="0"/>
              <a:t>c.haenfling@massey.ac.nz</a:t>
            </a:r>
            <a:endParaRPr lang="en-US" sz="1400" dirty="0">
              <a:latin typeface="+mj-lt"/>
            </a:endParaRPr>
          </a:p>
          <a:p>
            <a:endParaRPr lang="en-US" dirty="0">
              <a:latin typeface="+mj-lt"/>
            </a:endParaRPr>
          </a:p>
        </p:txBody>
      </p:sp>
      <p:pic>
        <p:nvPicPr>
          <p:cNvPr id="4" name="Picture 3">
            <a:extLst>
              <a:ext uri="{FF2B5EF4-FFF2-40B4-BE49-F238E27FC236}">
                <a16:creationId xmlns:a16="http://schemas.microsoft.com/office/drawing/2014/main" id="{A80DBAC2-FCDD-4082-B606-546CB64173A1}"/>
              </a:ext>
            </a:extLst>
          </p:cNvPr>
          <p:cNvPicPr>
            <a:picLocks noChangeAspect="1"/>
          </p:cNvPicPr>
          <p:nvPr/>
        </p:nvPicPr>
        <p:blipFill>
          <a:blip r:embed="rId2"/>
          <a:stretch>
            <a:fillRect/>
          </a:stretch>
        </p:blipFill>
        <p:spPr>
          <a:xfrm>
            <a:off x="49161" y="6282761"/>
            <a:ext cx="4804064" cy="634039"/>
          </a:xfrm>
          <a:prstGeom prst="rect">
            <a:avLst/>
          </a:prstGeom>
        </p:spPr>
      </p:pic>
    </p:spTree>
    <p:extLst>
      <p:ext uri="{BB962C8B-B14F-4D97-AF65-F5344CB8AC3E}">
        <p14:creationId xmlns:p14="http://schemas.microsoft.com/office/powerpoint/2010/main" val="373622563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2" name="Grupare 24">
            <a:extLst>
              <a:ext uri="{FF2B5EF4-FFF2-40B4-BE49-F238E27FC236}">
                <a16:creationId xmlns:a16="http://schemas.microsoft.com/office/drawing/2014/main" id="{26789E2E-6138-4143-A4AE-E95F6EBCF740}"/>
              </a:ext>
            </a:extLst>
          </p:cNvPr>
          <p:cNvGrpSpPr/>
          <p:nvPr/>
        </p:nvGrpSpPr>
        <p:grpSpPr>
          <a:xfrm>
            <a:off x="363286" y="2883210"/>
            <a:ext cx="2488716" cy="2438851"/>
            <a:chOff x="710453" y="1032066"/>
            <a:chExt cx="1600200" cy="1858921"/>
          </a:xfrm>
        </p:grpSpPr>
        <p:sp>
          <p:nvSpPr>
            <p:cNvPr id="23" name="CasetăText 25">
              <a:extLst>
                <a:ext uri="{FF2B5EF4-FFF2-40B4-BE49-F238E27FC236}">
                  <a16:creationId xmlns:a16="http://schemas.microsoft.com/office/drawing/2014/main" id="{F5A5D7AF-768D-410A-8E97-50A41E9F45D5}"/>
                </a:ext>
              </a:extLst>
            </p:cNvPr>
            <p:cNvSpPr txBox="1"/>
            <p:nvPr/>
          </p:nvSpPr>
          <p:spPr>
            <a:xfrm>
              <a:off x="710453" y="1032066"/>
              <a:ext cx="1531767" cy="398804"/>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0000"/>
                  </a:solidFill>
                  <a:effectLst/>
                  <a:uLnTx/>
                  <a:uFillTx/>
                  <a:latin typeface="Calibri Light" panose="020F0302020204030204"/>
                  <a:ea typeface="+mn-ea"/>
                  <a:cs typeface="Arial" panose="020B0604020202020204" pitchFamily="34" charset="0"/>
                </a:rPr>
                <a:t>HEALTH EFFECTS OF AIR POLLUTION</a:t>
              </a:r>
              <a:endParaRPr kumimoji="0" lang="en-US" sz="1100" b="1" i="0" u="none" strike="noStrike" kern="0" cap="none" spc="0" normalizeH="0" baseline="0" noProof="0" dirty="0">
                <a:ln>
                  <a:noFill/>
                </a:ln>
                <a:solidFill>
                  <a:srgbClr val="FF0000"/>
                </a:solidFill>
                <a:effectLst/>
                <a:uLnTx/>
                <a:uFillTx/>
                <a:latin typeface="Calibri Light" panose="020F0302020204030204"/>
                <a:ea typeface="+mn-ea"/>
                <a:cs typeface="Arial" panose="020B0604020202020204" pitchFamily="34" charset="0"/>
              </a:endParaRPr>
            </a:p>
          </p:txBody>
        </p:sp>
        <p:sp>
          <p:nvSpPr>
            <p:cNvPr id="24" name="CasetăText 26">
              <a:extLst>
                <a:ext uri="{FF2B5EF4-FFF2-40B4-BE49-F238E27FC236}">
                  <a16:creationId xmlns:a16="http://schemas.microsoft.com/office/drawing/2014/main" id="{C60BD213-9BBA-4302-8D9F-7DF14E22A80A}"/>
                </a:ext>
              </a:extLst>
            </p:cNvPr>
            <p:cNvSpPr txBox="1"/>
            <p:nvPr/>
          </p:nvSpPr>
          <p:spPr>
            <a:xfrm>
              <a:off x="710453" y="1413065"/>
              <a:ext cx="1600200" cy="1477922"/>
            </a:xfrm>
            <a:prstGeom prst="rect">
              <a:avLst/>
            </a:prstGeom>
            <a:noFill/>
            <a:ln>
              <a:noFill/>
            </a:ln>
          </p:spPr>
          <p:txBody>
            <a:bodyPr wrap="square" rtlCol="0">
              <a:spAutoFit/>
            </a:bodyPr>
            <a:lstStyle/>
            <a:p>
              <a:pPr marL="285750" indent="-285750" fontAlgn="t">
                <a:buFont typeface="Arial" panose="020B0604020202020204" pitchFamily="34" charset="0"/>
                <a:buChar char="•"/>
                <a:defRPr/>
              </a:pPr>
              <a:r>
                <a:rPr lang="en-NZ" sz="1200" dirty="0">
                  <a:solidFill>
                    <a:srgbClr val="3B3838"/>
                  </a:solidFill>
                </a:rPr>
                <a:t>Estimated number of restricted activity days associated with air pollution</a:t>
              </a:r>
            </a:p>
            <a:p>
              <a:pPr marL="285750" indent="-285750" fontAlgn="t">
                <a:buFont typeface="Arial" panose="020B0604020202020204" pitchFamily="34" charset="0"/>
                <a:buChar char="•"/>
                <a:defRPr/>
              </a:pPr>
              <a:r>
                <a:rPr lang="en-NZ" sz="1200" dirty="0">
                  <a:solidFill>
                    <a:srgbClr val="3B3838"/>
                  </a:solidFill>
                </a:rPr>
                <a:t>Estimated number of cardiac and respiratory hospital admissions associated with air pollution</a:t>
              </a:r>
            </a:p>
            <a:p>
              <a:pPr marL="285750" indent="-285750" fontAlgn="t">
                <a:buFont typeface="Arial" panose="020B0604020202020204" pitchFamily="34" charset="0"/>
                <a:buChar char="•"/>
                <a:defRPr/>
              </a:pPr>
              <a:r>
                <a:rPr lang="en-NZ" sz="1200" dirty="0">
                  <a:solidFill>
                    <a:srgbClr val="3B3838"/>
                  </a:solidFill>
                </a:rPr>
                <a:t>Estimated number of premature deaths associated with air pollution</a:t>
              </a:r>
            </a:p>
          </p:txBody>
        </p:sp>
      </p:grpSp>
      <p:grpSp>
        <p:nvGrpSpPr>
          <p:cNvPr id="19" name="Grupare 24">
            <a:extLst>
              <a:ext uri="{FF2B5EF4-FFF2-40B4-BE49-F238E27FC236}">
                <a16:creationId xmlns:a16="http://schemas.microsoft.com/office/drawing/2014/main" id="{9135B608-F17E-4D0F-8759-08C82BA5B046}"/>
              </a:ext>
            </a:extLst>
          </p:cNvPr>
          <p:cNvGrpSpPr/>
          <p:nvPr/>
        </p:nvGrpSpPr>
        <p:grpSpPr>
          <a:xfrm>
            <a:off x="3442646" y="1123497"/>
            <a:ext cx="2488716" cy="1773231"/>
            <a:chOff x="710453" y="1032066"/>
            <a:chExt cx="1600200" cy="1740177"/>
          </a:xfrm>
        </p:grpSpPr>
        <p:sp>
          <p:nvSpPr>
            <p:cNvPr id="20" name="CasetăText 25">
              <a:extLst>
                <a:ext uri="{FF2B5EF4-FFF2-40B4-BE49-F238E27FC236}">
                  <a16:creationId xmlns:a16="http://schemas.microsoft.com/office/drawing/2014/main" id="{330B6FAF-18FB-4BA8-9EEF-033E9B5371D5}"/>
                </a:ext>
              </a:extLst>
            </p:cNvPr>
            <p:cNvSpPr txBox="1"/>
            <p:nvPr/>
          </p:nvSpPr>
          <p:spPr>
            <a:xfrm>
              <a:off x="710453" y="1032066"/>
              <a:ext cx="1358525" cy="302040"/>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6EB7E0"/>
                  </a:solidFill>
                  <a:latin typeface="Calibri Light" panose="020F0302020204030204"/>
                  <a:cs typeface="Arial" panose="020B0604020202020204" pitchFamily="34" charset="0"/>
                </a:rPr>
                <a:t>MOTOR VEHICLES</a:t>
              </a:r>
              <a:endParaRPr kumimoji="0" lang="en-US" sz="1100" b="1" i="0" u="none" strike="noStrike" kern="0" cap="none" spc="0" normalizeH="0" baseline="0" noProof="0" dirty="0">
                <a:ln>
                  <a:noFill/>
                </a:ln>
                <a:solidFill>
                  <a:srgbClr val="6EB7E0"/>
                </a:solidFill>
                <a:effectLst/>
                <a:uLnTx/>
                <a:uFillTx/>
                <a:latin typeface="Calibri Light" panose="020F0302020204030204"/>
                <a:ea typeface="+mn-ea"/>
                <a:cs typeface="Arial" panose="020B0604020202020204" pitchFamily="34" charset="0"/>
              </a:endParaRPr>
            </a:p>
          </p:txBody>
        </p:sp>
        <p:sp>
          <p:nvSpPr>
            <p:cNvPr id="21" name="CasetăText 26">
              <a:extLst>
                <a:ext uri="{FF2B5EF4-FFF2-40B4-BE49-F238E27FC236}">
                  <a16:creationId xmlns:a16="http://schemas.microsoft.com/office/drawing/2014/main" id="{12D901C6-02AC-4259-B3EE-88CEAA5829DF}"/>
                </a:ext>
              </a:extLst>
            </p:cNvPr>
            <p:cNvSpPr txBox="1"/>
            <p:nvPr/>
          </p:nvSpPr>
          <p:spPr>
            <a:xfrm>
              <a:off x="710453" y="1413065"/>
              <a:ext cx="1600200" cy="1359178"/>
            </a:xfrm>
            <a:prstGeom prst="rect">
              <a:avLst/>
            </a:prstGeom>
            <a:noFill/>
            <a:ln>
              <a:noFill/>
            </a:ln>
          </p:spPr>
          <p:txBody>
            <a:bodyPr wrap="square" rtlCol="0">
              <a:spAutoFit/>
            </a:bodyPr>
            <a:lstStyle/>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NZ" sz="1200" dirty="0">
                  <a:solidFill>
                    <a:srgbClr val="3B3838"/>
                  </a:solidFill>
                </a:rPr>
                <a:t>Number of motor vehicles in the fleet, by vehicle type and fuel type </a:t>
              </a: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NZ" sz="1200" dirty="0">
                  <a:solidFill>
                    <a:srgbClr val="3B3838"/>
                  </a:solidFill>
                </a:rPr>
                <a:t>Number of motor vehicle registrations, by vehicle type and fuel type</a:t>
              </a: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NZ" sz="1200" dirty="0">
                  <a:solidFill>
                    <a:srgbClr val="3B3838"/>
                  </a:solidFill>
                </a:rPr>
                <a:t>Average age of vehicle fleet</a:t>
              </a:r>
            </a:p>
          </p:txBody>
        </p:sp>
      </p:grpSp>
      <p:sp>
        <p:nvSpPr>
          <p:cNvPr id="2" name="Title 1"/>
          <p:cNvSpPr>
            <a:spLocks noGrp="1"/>
          </p:cNvSpPr>
          <p:nvPr>
            <p:ph type="title"/>
          </p:nvPr>
        </p:nvSpPr>
        <p:spPr/>
        <p:txBody>
          <a:bodyPr/>
          <a:lstStyle/>
          <a:p>
            <a:r>
              <a:rPr lang="en-US" dirty="0"/>
              <a:t>indicators</a:t>
            </a:r>
          </a:p>
        </p:txBody>
      </p:sp>
      <p:sp>
        <p:nvSpPr>
          <p:cNvPr id="5" name="Text Placeholder 4"/>
          <p:cNvSpPr>
            <a:spLocks noGrp="1"/>
          </p:cNvSpPr>
          <p:nvPr>
            <p:ph type="body" sz="quarter" idx="10"/>
          </p:nvPr>
        </p:nvSpPr>
        <p:spPr/>
        <p:txBody>
          <a:bodyPr/>
          <a:lstStyle/>
          <a:p>
            <a:r>
              <a:rPr lang="en-US" dirty="0">
                <a:latin typeface="+mj-lt"/>
              </a:rPr>
              <a:t>Air quality</a:t>
            </a:r>
          </a:p>
        </p:txBody>
      </p:sp>
      <p:pic>
        <p:nvPicPr>
          <p:cNvPr id="4" name="Graphic 3" descr="Bonfire with solid fill">
            <a:extLst>
              <a:ext uri="{FF2B5EF4-FFF2-40B4-BE49-F238E27FC236}">
                <a16:creationId xmlns:a16="http://schemas.microsoft.com/office/drawing/2014/main" id="{484D992E-08EC-4E85-BA3C-3DB8AC7B91E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251399" y="1027756"/>
            <a:ext cx="424959" cy="424959"/>
          </a:xfrm>
          <a:prstGeom prst="rect">
            <a:avLst/>
          </a:prstGeom>
        </p:spPr>
      </p:pic>
      <p:pic>
        <p:nvPicPr>
          <p:cNvPr id="7" name="Graphic 6" descr="Lungs outline">
            <a:extLst>
              <a:ext uri="{FF2B5EF4-FFF2-40B4-BE49-F238E27FC236}">
                <a16:creationId xmlns:a16="http://schemas.microsoft.com/office/drawing/2014/main" id="{53DFCD9C-A2D4-46FC-877C-F0D293DB910C}"/>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2208861" y="2920661"/>
            <a:ext cx="424959" cy="424959"/>
          </a:xfrm>
          <a:prstGeom prst="rect">
            <a:avLst/>
          </a:prstGeom>
        </p:spPr>
      </p:pic>
      <p:pic>
        <p:nvPicPr>
          <p:cNvPr id="9" name="Graphic 8" descr="Production with solid fill">
            <a:extLst>
              <a:ext uri="{FF2B5EF4-FFF2-40B4-BE49-F238E27FC236}">
                <a16:creationId xmlns:a16="http://schemas.microsoft.com/office/drawing/2014/main" id="{6A7E96C6-BBBC-46F2-940E-37F0C4B6378F}"/>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8434842" y="1051846"/>
            <a:ext cx="424959" cy="424959"/>
          </a:xfrm>
          <a:prstGeom prst="rect">
            <a:avLst/>
          </a:prstGeom>
        </p:spPr>
      </p:pic>
      <p:pic>
        <p:nvPicPr>
          <p:cNvPr id="12" name="Graphic 11" descr="Truck with solid fill">
            <a:extLst>
              <a:ext uri="{FF2B5EF4-FFF2-40B4-BE49-F238E27FC236}">
                <a16:creationId xmlns:a16="http://schemas.microsoft.com/office/drawing/2014/main" id="{4BAA836B-A9E6-4151-AB23-A8CB6DDC3DF3}"/>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4932003" y="1068929"/>
            <a:ext cx="424959" cy="424959"/>
          </a:xfrm>
          <a:prstGeom prst="rect">
            <a:avLst/>
          </a:prstGeom>
        </p:spPr>
      </p:pic>
      <p:grpSp>
        <p:nvGrpSpPr>
          <p:cNvPr id="14" name="Grupare 24">
            <a:extLst>
              <a:ext uri="{FF2B5EF4-FFF2-40B4-BE49-F238E27FC236}">
                <a16:creationId xmlns:a16="http://schemas.microsoft.com/office/drawing/2014/main" id="{E4505283-73CF-4C8E-90A3-6DC3940FCFC7}"/>
              </a:ext>
            </a:extLst>
          </p:cNvPr>
          <p:cNvGrpSpPr/>
          <p:nvPr/>
        </p:nvGrpSpPr>
        <p:grpSpPr>
          <a:xfrm>
            <a:off x="432000" y="1128058"/>
            <a:ext cx="2488716" cy="764224"/>
            <a:chOff x="710453" y="1032066"/>
            <a:chExt cx="1600200" cy="962355"/>
          </a:xfrm>
        </p:grpSpPr>
        <p:sp>
          <p:nvSpPr>
            <p:cNvPr id="16" name="CasetăText 25">
              <a:extLst>
                <a:ext uri="{FF2B5EF4-FFF2-40B4-BE49-F238E27FC236}">
                  <a16:creationId xmlns:a16="http://schemas.microsoft.com/office/drawing/2014/main" id="{A24E7197-A530-4B41-BB2F-8905DFE514A5}"/>
                </a:ext>
              </a:extLst>
            </p:cNvPr>
            <p:cNvSpPr txBox="1"/>
            <p:nvPr/>
          </p:nvSpPr>
          <p:spPr>
            <a:xfrm>
              <a:off x="710453" y="1032066"/>
              <a:ext cx="914400" cy="38757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0" cap="none" spc="0" normalizeH="0" baseline="0" noProof="0" dirty="0">
                  <a:ln>
                    <a:noFill/>
                  </a:ln>
                  <a:solidFill>
                    <a:srgbClr val="FFC000"/>
                  </a:solidFill>
                  <a:effectLst/>
                  <a:uLnTx/>
                  <a:uFillTx/>
                  <a:latin typeface="Calibri Light" panose="020F0302020204030204"/>
                  <a:ea typeface="+mn-ea"/>
                  <a:cs typeface="Arial" panose="020B0604020202020204" pitchFamily="34" charset="0"/>
                </a:rPr>
                <a:t>HEATING</a:t>
              </a:r>
              <a:endParaRPr kumimoji="0" lang="en-US" sz="1200" b="1" i="0" u="none" strike="noStrike" kern="0" cap="none" spc="0" normalizeH="0" baseline="0" noProof="0" dirty="0">
                <a:ln>
                  <a:noFill/>
                </a:ln>
                <a:solidFill>
                  <a:srgbClr val="FFC000"/>
                </a:solidFill>
                <a:effectLst/>
                <a:uLnTx/>
                <a:uFillTx/>
                <a:latin typeface="Calibri Light" panose="020F0302020204030204"/>
                <a:ea typeface="+mn-ea"/>
                <a:cs typeface="Arial" panose="020B0604020202020204" pitchFamily="34" charset="0"/>
              </a:endParaRPr>
            </a:p>
          </p:txBody>
        </p:sp>
        <p:sp>
          <p:nvSpPr>
            <p:cNvPr id="17" name="CasetăText 26">
              <a:extLst>
                <a:ext uri="{FF2B5EF4-FFF2-40B4-BE49-F238E27FC236}">
                  <a16:creationId xmlns:a16="http://schemas.microsoft.com/office/drawing/2014/main" id="{7CAEE4DF-0459-4619-9BA8-235FEBD0CB99}"/>
                </a:ext>
              </a:extLst>
            </p:cNvPr>
            <p:cNvSpPr txBox="1"/>
            <p:nvPr/>
          </p:nvSpPr>
          <p:spPr>
            <a:xfrm>
              <a:off x="710453" y="1413065"/>
              <a:ext cx="1600200" cy="581356"/>
            </a:xfrm>
            <a:prstGeom prst="rect">
              <a:avLst/>
            </a:prstGeom>
            <a:noFill/>
            <a:ln>
              <a:noFill/>
            </a:ln>
          </p:spPr>
          <p:txBody>
            <a:bodyPr wrap="square" rtlCol="0">
              <a:spAutoFit/>
            </a:bodyPr>
            <a:lstStyle/>
            <a:p>
              <a:pPr marL="171450" indent="-171450" defTabSz="914400">
                <a:buFont typeface="Arial" panose="020B0604020202020204" pitchFamily="34" charset="0"/>
                <a:buChar char="•"/>
                <a:defRPr/>
              </a:pPr>
              <a:r>
                <a:rPr lang="en-NZ" sz="1200" dirty="0">
                  <a:solidFill>
                    <a:srgbClr val="3B3838"/>
                  </a:solidFill>
                  <a:latin typeface="+mn-lt"/>
                </a:rPr>
                <a:t>Main types of heating used to heat dwellings</a:t>
              </a:r>
            </a:p>
          </p:txBody>
        </p:sp>
      </p:grpSp>
      <p:grpSp>
        <p:nvGrpSpPr>
          <p:cNvPr id="25" name="Grupare 24">
            <a:extLst>
              <a:ext uri="{FF2B5EF4-FFF2-40B4-BE49-F238E27FC236}">
                <a16:creationId xmlns:a16="http://schemas.microsoft.com/office/drawing/2014/main" id="{700AC2CA-4EA5-4C9B-B858-D7CA60BB27AA}"/>
              </a:ext>
            </a:extLst>
          </p:cNvPr>
          <p:cNvGrpSpPr/>
          <p:nvPr/>
        </p:nvGrpSpPr>
        <p:grpSpPr>
          <a:xfrm>
            <a:off x="3456069" y="3039265"/>
            <a:ext cx="2488716" cy="2623518"/>
            <a:chOff x="710453" y="1032066"/>
            <a:chExt cx="1600200" cy="1999677"/>
          </a:xfrm>
        </p:grpSpPr>
        <p:sp>
          <p:nvSpPr>
            <p:cNvPr id="26" name="CasetăText 25">
              <a:extLst>
                <a:ext uri="{FF2B5EF4-FFF2-40B4-BE49-F238E27FC236}">
                  <a16:creationId xmlns:a16="http://schemas.microsoft.com/office/drawing/2014/main" id="{6F5683D8-E35A-4444-82F0-F7822577843B}"/>
                </a:ext>
              </a:extLst>
            </p:cNvPr>
            <p:cNvSpPr txBox="1"/>
            <p:nvPr/>
          </p:nvSpPr>
          <p:spPr>
            <a:xfrm>
              <a:off x="710453" y="1032066"/>
              <a:ext cx="1531767" cy="23459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92D050"/>
                  </a:solidFill>
                  <a:latin typeface="Calibri Light" panose="020F0302020204030204"/>
                  <a:cs typeface="Arial" panose="020B0604020202020204" pitchFamily="34" charset="0"/>
                </a:rPr>
                <a:t>PARTICULATE MATTER</a:t>
              </a:r>
              <a:endParaRPr kumimoji="0" lang="en-US" sz="1100" b="1" i="0" u="none" strike="noStrike" kern="0" cap="none" spc="0" normalizeH="0" baseline="0" noProof="0" dirty="0">
                <a:ln>
                  <a:noFill/>
                </a:ln>
                <a:solidFill>
                  <a:srgbClr val="92D050"/>
                </a:solidFill>
                <a:effectLst/>
                <a:uLnTx/>
                <a:uFillTx/>
                <a:latin typeface="Calibri Light" panose="020F0302020204030204"/>
                <a:ea typeface="+mn-ea"/>
                <a:cs typeface="Arial" panose="020B0604020202020204" pitchFamily="34" charset="0"/>
              </a:endParaRPr>
            </a:p>
          </p:txBody>
        </p:sp>
        <p:sp>
          <p:nvSpPr>
            <p:cNvPr id="27" name="CasetăText 26">
              <a:extLst>
                <a:ext uri="{FF2B5EF4-FFF2-40B4-BE49-F238E27FC236}">
                  <a16:creationId xmlns:a16="http://schemas.microsoft.com/office/drawing/2014/main" id="{4E17E23E-7081-4389-B668-D804F52296A9}"/>
                </a:ext>
              </a:extLst>
            </p:cNvPr>
            <p:cNvSpPr txBox="1"/>
            <p:nvPr/>
          </p:nvSpPr>
          <p:spPr>
            <a:xfrm>
              <a:off x="710453" y="1413065"/>
              <a:ext cx="1600200" cy="1618678"/>
            </a:xfrm>
            <a:prstGeom prst="rect">
              <a:avLst/>
            </a:prstGeom>
            <a:noFill/>
            <a:ln>
              <a:noFill/>
            </a:ln>
          </p:spPr>
          <p:txBody>
            <a:bodyPr wrap="square" rtlCol="0">
              <a:spAutoFit/>
            </a:bodyPr>
            <a:lstStyle/>
            <a:p>
              <a:pPr marL="285750" indent="-285750" fontAlgn="t">
                <a:buFont typeface="Arial" panose="020B0604020202020204" pitchFamily="34" charset="0"/>
                <a:buChar char="•"/>
                <a:defRPr/>
              </a:pPr>
              <a:r>
                <a:rPr lang="en-NZ" sz="1200" dirty="0">
                  <a:solidFill>
                    <a:srgbClr val="3B3838"/>
                  </a:solidFill>
                </a:rPr>
                <a:t>Monitoring sites exceeding the WHO annual average guideline for PM</a:t>
              </a:r>
              <a:r>
                <a:rPr lang="en-NZ" sz="1200" baseline="-25000" dirty="0">
                  <a:solidFill>
                    <a:srgbClr val="3B3838"/>
                  </a:solidFill>
                </a:rPr>
                <a:t>10</a:t>
              </a:r>
            </a:p>
            <a:p>
              <a:pPr marL="285750" indent="-285750" fontAlgn="t">
                <a:buFont typeface="Arial" panose="020B0604020202020204" pitchFamily="34" charset="0"/>
                <a:buChar char="•"/>
                <a:defRPr/>
              </a:pPr>
              <a:r>
                <a:rPr lang="en-NZ" sz="1200" dirty="0">
                  <a:solidFill>
                    <a:srgbClr val="3B3838"/>
                  </a:solidFill>
                </a:rPr>
                <a:t>Monitoring sites exceeding the national environmental standard (24-hour average) for PM</a:t>
              </a:r>
              <a:r>
                <a:rPr lang="en-NZ" sz="1200" baseline="-25000" dirty="0">
                  <a:solidFill>
                    <a:srgbClr val="3B3838"/>
                  </a:solidFill>
                </a:rPr>
                <a:t>10</a:t>
              </a:r>
            </a:p>
            <a:p>
              <a:pPr marL="285750" indent="-285750" fontAlgn="t">
                <a:buFont typeface="Arial" panose="020B0604020202020204" pitchFamily="34" charset="0"/>
                <a:buChar char="•"/>
                <a:defRPr/>
              </a:pPr>
              <a:r>
                <a:rPr lang="en-NZ" sz="1200" dirty="0">
                  <a:solidFill>
                    <a:srgbClr val="3B3838"/>
                  </a:solidFill>
                </a:rPr>
                <a:t>Monitoring sites exceeding the WHO daily guideline for PM</a:t>
              </a:r>
              <a:r>
                <a:rPr lang="en-NZ" sz="1200" baseline="-25000" dirty="0">
                  <a:solidFill>
                    <a:srgbClr val="3B3838"/>
                  </a:solidFill>
                </a:rPr>
                <a:t>2.5</a:t>
              </a:r>
            </a:p>
            <a:p>
              <a:pPr marL="285750" indent="-285750" fontAlgn="t">
                <a:buFont typeface="Arial" panose="020B0604020202020204" pitchFamily="34" charset="0"/>
                <a:buChar char="•"/>
                <a:defRPr/>
              </a:pPr>
              <a:r>
                <a:rPr lang="en-NZ" sz="1200" dirty="0">
                  <a:solidFill>
                    <a:srgbClr val="3B3838"/>
                  </a:solidFill>
                </a:rPr>
                <a:t>Monitoring sites exceeding the WHO annual average guideline for PM</a:t>
              </a:r>
              <a:r>
                <a:rPr lang="en-NZ" sz="1200" baseline="-25000" dirty="0">
                  <a:solidFill>
                    <a:srgbClr val="3B3838"/>
                  </a:solidFill>
                </a:rPr>
                <a:t>2.5</a:t>
              </a:r>
            </a:p>
          </p:txBody>
        </p:sp>
      </p:grpSp>
      <p:grpSp>
        <p:nvGrpSpPr>
          <p:cNvPr id="28" name="Grupare 24">
            <a:extLst>
              <a:ext uri="{FF2B5EF4-FFF2-40B4-BE49-F238E27FC236}">
                <a16:creationId xmlns:a16="http://schemas.microsoft.com/office/drawing/2014/main" id="{59DF09A3-5850-4C24-9164-C8E5EF73A257}"/>
              </a:ext>
            </a:extLst>
          </p:cNvPr>
          <p:cNvGrpSpPr/>
          <p:nvPr/>
        </p:nvGrpSpPr>
        <p:grpSpPr>
          <a:xfrm>
            <a:off x="6548852" y="1123497"/>
            <a:ext cx="2488716" cy="4470177"/>
            <a:chOff x="710453" y="1032066"/>
            <a:chExt cx="1600200" cy="3407222"/>
          </a:xfrm>
        </p:grpSpPr>
        <p:sp>
          <p:nvSpPr>
            <p:cNvPr id="29" name="CasetăText 25">
              <a:extLst>
                <a:ext uri="{FF2B5EF4-FFF2-40B4-BE49-F238E27FC236}">
                  <a16:creationId xmlns:a16="http://schemas.microsoft.com/office/drawing/2014/main" id="{E4350129-B00E-4152-8E30-43494B748021}"/>
                </a:ext>
              </a:extLst>
            </p:cNvPr>
            <p:cNvSpPr txBox="1"/>
            <p:nvPr/>
          </p:nvSpPr>
          <p:spPr>
            <a:xfrm>
              <a:off x="710453" y="1032066"/>
              <a:ext cx="1531767" cy="234591"/>
            </a:xfrm>
            <a:prstGeom prst="rect">
              <a:avLst/>
            </a:prstGeom>
            <a:no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400" b="1" kern="0" dirty="0">
                  <a:solidFill>
                    <a:srgbClr val="3B3838"/>
                  </a:solidFill>
                  <a:latin typeface="Calibri Light" panose="020F0302020204030204"/>
                  <a:cs typeface="Arial" panose="020B0604020202020204" pitchFamily="34" charset="0"/>
                </a:rPr>
                <a:t>OTHER AIR POLLUTANTS</a:t>
              </a:r>
              <a:endParaRPr kumimoji="0" lang="en-US" sz="1100" b="1" i="0" u="none" strike="noStrike" kern="0" cap="none" spc="0" normalizeH="0" baseline="0" noProof="0" dirty="0">
                <a:ln>
                  <a:noFill/>
                </a:ln>
                <a:solidFill>
                  <a:srgbClr val="3B3838"/>
                </a:solidFill>
                <a:effectLst/>
                <a:uLnTx/>
                <a:uFillTx/>
                <a:latin typeface="Calibri Light" panose="020F0302020204030204"/>
                <a:ea typeface="+mn-ea"/>
                <a:cs typeface="Arial" panose="020B0604020202020204" pitchFamily="34" charset="0"/>
              </a:endParaRPr>
            </a:p>
          </p:txBody>
        </p:sp>
        <p:sp>
          <p:nvSpPr>
            <p:cNvPr id="30" name="CasetăText 26">
              <a:extLst>
                <a:ext uri="{FF2B5EF4-FFF2-40B4-BE49-F238E27FC236}">
                  <a16:creationId xmlns:a16="http://schemas.microsoft.com/office/drawing/2014/main" id="{E8C69DED-5559-4111-8883-56FF7F703FC8}"/>
                </a:ext>
              </a:extLst>
            </p:cNvPr>
            <p:cNvSpPr txBox="1"/>
            <p:nvPr/>
          </p:nvSpPr>
          <p:spPr>
            <a:xfrm>
              <a:off x="710453" y="1413065"/>
              <a:ext cx="1600200" cy="3026223"/>
            </a:xfrm>
            <a:prstGeom prst="rect">
              <a:avLst/>
            </a:prstGeom>
            <a:noFill/>
            <a:ln>
              <a:noFill/>
            </a:ln>
          </p:spPr>
          <p:txBody>
            <a:bodyPr wrap="square" rtlCol="0">
              <a:spAutoFit/>
            </a:bodyPr>
            <a:lstStyle/>
            <a:p>
              <a:pPr marL="285750" indent="-285750" fontAlgn="t">
                <a:buFont typeface="Arial" panose="020B0604020202020204" pitchFamily="34" charset="0"/>
                <a:buChar char="•"/>
                <a:defRPr/>
              </a:pPr>
              <a:r>
                <a:rPr lang="en-NZ" sz="1200" dirty="0">
                  <a:solidFill>
                    <a:srgbClr val="3B3838"/>
                  </a:solidFill>
                </a:rPr>
                <a:t>Monitoring sites exceeding the WHO annual average guideline for nitrogen dioxide</a:t>
              </a:r>
            </a:p>
            <a:p>
              <a:pPr marL="285750" marR="0" lvl="0" indent="-285750" fontAlgn="t">
                <a:lnSpc>
                  <a:spcPct val="100000"/>
                </a:lnSpc>
                <a:spcBef>
                  <a:spcPts val="0"/>
                </a:spcBef>
                <a:spcAft>
                  <a:spcPts val="0"/>
                </a:spcAft>
                <a:buClrTx/>
                <a:buSzTx/>
                <a:buFont typeface="Arial" panose="020B0604020202020204" pitchFamily="34" charset="0"/>
                <a:buChar char="•"/>
                <a:tabLst/>
                <a:defRPr/>
              </a:pPr>
              <a:r>
                <a:rPr lang="en-NZ" sz="1200" dirty="0">
                  <a:solidFill>
                    <a:srgbClr val="3B3838"/>
                  </a:solidFill>
                </a:rPr>
                <a:t>Monitoring sites exceeding the national environmental standard (one-hour average) for nitrogen dioxide</a:t>
              </a:r>
            </a:p>
            <a:p>
              <a:pPr marL="285750" marR="0" lvl="0" indent="-285750" fontAlgn="t">
                <a:lnSpc>
                  <a:spcPct val="100000"/>
                </a:lnSpc>
                <a:spcBef>
                  <a:spcPts val="0"/>
                </a:spcBef>
                <a:spcAft>
                  <a:spcPts val="0"/>
                </a:spcAft>
                <a:buClrTx/>
                <a:buSzTx/>
                <a:buFont typeface="Arial" panose="020B0604020202020204" pitchFamily="34" charset="0"/>
                <a:buChar char="•"/>
                <a:tabLst/>
                <a:defRPr/>
              </a:pPr>
              <a:r>
                <a:rPr lang="en-NZ" sz="1200" dirty="0">
                  <a:solidFill>
                    <a:srgbClr val="3B3838"/>
                  </a:solidFill>
                </a:rPr>
                <a:t>Monitoring sites exceeding the WHO daily guideline for sulphur dioxide</a:t>
              </a:r>
            </a:p>
            <a:p>
              <a:pPr marL="285750" marR="0" lvl="0" indent="-285750" fontAlgn="t">
                <a:lnSpc>
                  <a:spcPct val="100000"/>
                </a:lnSpc>
                <a:spcBef>
                  <a:spcPts val="0"/>
                </a:spcBef>
                <a:spcAft>
                  <a:spcPts val="0"/>
                </a:spcAft>
                <a:buClrTx/>
                <a:buSzTx/>
                <a:buFont typeface="Arial" panose="020B0604020202020204" pitchFamily="34" charset="0"/>
                <a:buChar char="•"/>
                <a:tabLst/>
                <a:defRPr/>
              </a:pPr>
              <a:r>
                <a:rPr lang="en-NZ" sz="1200" dirty="0">
                  <a:solidFill>
                    <a:srgbClr val="3B3838"/>
                  </a:solidFill>
                </a:rPr>
                <a:t>Monitoring sites exceeding the national environmental standard (one-hour average) for sulphur dioxide</a:t>
              </a:r>
            </a:p>
            <a:p>
              <a:pPr marL="285750" marR="0" lvl="0" indent="-285750" fontAlgn="t">
                <a:lnSpc>
                  <a:spcPct val="100000"/>
                </a:lnSpc>
                <a:spcBef>
                  <a:spcPts val="0"/>
                </a:spcBef>
                <a:spcAft>
                  <a:spcPts val="0"/>
                </a:spcAft>
                <a:buClrTx/>
                <a:buSzTx/>
                <a:buFont typeface="Arial" panose="020B0604020202020204" pitchFamily="34" charset="0"/>
                <a:buChar char="•"/>
                <a:tabLst/>
                <a:defRPr/>
              </a:pPr>
              <a:r>
                <a:rPr lang="en-NZ" sz="1200" dirty="0">
                  <a:solidFill>
                    <a:srgbClr val="3B3838"/>
                  </a:solidFill>
                </a:rPr>
                <a:t>Monitoring sites exceeding the national environmental standard (eight-hour rolling average) for carbon monoxide</a:t>
              </a:r>
            </a:p>
            <a:p>
              <a:pPr marL="285750" marR="0" lvl="0" indent="-285750" fontAlgn="t">
                <a:lnSpc>
                  <a:spcPct val="100000"/>
                </a:lnSpc>
                <a:spcBef>
                  <a:spcPts val="0"/>
                </a:spcBef>
                <a:spcAft>
                  <a:spcPts val="0"/>
                </a:spcAft>
                <a:buClrTx/>
                <a:buSzTx/>
                <a:buFont typeface="Arial" panose="020B0604020202020204" pitchFamily="34" charset="0"/>
                <a:buChar char="•"/>
                <a:tabLst/>
                <a:defRPr/>
              </a:pPr>
              <a:r>
                <a:rPr lang="en-NZ" sz="1200" dirty="0">
                  <a:solidFill>
                    <a:srgbClr val="3B3838"/>
                  </a:solidFill>
                </a:rPr>
                <a:t>Monitoring sites exceeding the WHO one-hour average guideline for carbon monoxide </a:t>
              </a:r>
            </a:p>
          </p:txBody>
        </p:sp>
      </p:grpSp>
      <p:pic>
        <p:nvPicPr>
          <p:cNvPr id="34" name="Graphic 33" descr="Bubbles with solid fill">
            <a:extLst>
              <a:ext uri="{FF2B5EF4-FFF2-40B4-BE49-F238E27FC236}">
                <a16:creationId xmlns:a16="http://schemas.microsoft.com/office/drawing/2014/main" id="{E4C74CD8-7AF9-4487-83C0-CAFBF7A5033D}"/>
              </a:ext>
            </a:extLst>
          </p:cNvPr>
          <p:cNvPicPr>
            <a:picLocks noChangeAspect="1"/>
          </p:cNvPicPr>
          <p:nvPr/>
        </p:nvPicPr>
        <p:blipFill>
          <a:blip r:embed="rId11">
            <a:extLst>
              <a:ext uri="{96DAC541-7B7A-43D3-8B79-37D633B846F1}">
                <asvg:svgBlip xmlns:asvg="http://schemas.microsoft.com/office/drawing/2016/SVG/main" r:embed="rId12"/>
              </a:ext>
            </a:extLst>
          </a:blip>
          <a:stretch>
            <a:fillRect/>
          </a:stretch>
        </p:blipFill>
        <p:spPr>
          <a:xfrm>
            <a:off x="5196955" y="2977187"/>
            <a:ext cx="424959" cy="424959"/>
          </a:xfrm>
          <a:prstGeom prst="rect">
            <a:avLst/>
          </a:prstGeom>
        </p:spPr>
      </p:pic>
      <p:pic>
        <p:nvPicPr>
          <p:cNvPr id="31" name="Picture 30">
            <a:extLst>
              <a:ext uri="{FF2B5EF4-FFF2-40B4-BE49-F238E27FC236}">
                <a16:creationId xmlns:a16="http://schemas.microsoft.com/office/drawing/2014/main" id="{8113FEDB-B0BD-4919-A7D7-82BDEE84073D}"/>
              </a:ext>
            </a:extLst>
          </p:cNvPr>
          <p:cNvPicPr>
            <a:picLocks noChangeAspect="1"/>
          </p:cNvPicPr>
          <p:nvPr/>
        </p:nvPicPr>
        <p:blipFill>
          <a:blip r:embed="rId13"/>
          <a:stretch>
            <a:fillRect/>
          </a:stretch>
        </p:blipFill>
        <p:spPr>
          <a:xfrm>
            <a:off x="4218038" y="6248374"/>
            <a:ext cx="4804064" cy="634039"/>
          </a:xfrm>
          <a:prstGeom prst="rect">
            <a:avLst/>
          </a:prstGeom>
        </p:spPr>
      </p:pic>
    </p:spTree>
    <p:extLst>
      <p:ext uri="{BB962C8B-B14F-4D97-AF65-F5344CB8AC3E}">
        <p14:creationId xmlns:p14="http://schemas.microsoft.com/office/powerpoint/2010/main" val="114904650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pM</a:t>
            </a:r>
            <a:r>
              <a:rPr lang="en-US" baseline="-25000" dirty="0"/>
              <a:t>2.5</a:t>
            </a:r>
          </a:p>
        </p:txBody>
      </p:sp>
      <p:sp>
        <p:nvSpPr>
          <p:cNvPr id="5" name="Text Placeholder 4"/>
          <p:cNvSpPr>
            <a:spLocks noGrp="1"/>
          </p:cNvSpPr>
          <p:nvPr>
            <p:ph type="body" sz="quarter" idx="10"/>
          </p:nvPr>
        </p:nvSpPr>
        <p:spPr/>
        <p:txBody>
          <a:bodyPr/>
          <a:lstStyle/>
          <a:p>
            <a:r>
              <a:rPr lang="en-US" dirty="0">
                <a:latin typeface="+mj-lt"/>
              </a:rPr>
              <a:t>Air quality</a:t>
            </a:r>
          </a:p>
        </p:txBody>
      </p:sp>
      <p:pic>
        <p:nvPicPr>
          <p:cNvPr id="6" name="Picture 5">
            <a:extLst>
              <a:ext uri="{FF2B5EF4-FFF2-40B4-BE49-F238E27FC236}">
                <a16:creationId xmlns:a16="http://schemas.microsoft.com/office/drawing/2014/main" id="{CD366B1F-7BCB-4169-B5CF-DF486A32301F}"/>
              </a:ext>
            </a:extLst>
          </p:cNvPr>
          <p:cNvPicPr>
            <a:picLocks noChangeAspect="1"/>
          </p:cNvPicPr>
          <p:nvPr/>
        </p:nvPicPr>
        <p:blipFill>
          <a:blip r:embed="rId3"/>
          <a:stretch>
            <a:fillRect/>
          </a:stretch>
        </p:blipFill>
        <p:spPr>
          <a:xfrm>
            <a:off x="91408" y="1263470"/>
            <a:ext cx="4786314" cy="4331060"/>
          </a:xfrm>
          <a:prstGeom prst="rect">
            <a:avLst/>
          </a:prstGeom>
        </p:spPr>
      </p:pic>
      <p:pic>
        <p:nvPicPr>
          <p:cNvPr id="8" name="Picture 7">
            <a:extLst>
              <a:ext uri="{FF2B5EF4-FFF2-40B4-BE49-F238E27FC236}">
                <a16:creationId xmlns:a16="http://schemas.microsoft.com/office/drawing/2014/main" id="{222A47CA-DB78-4D46-893C-26A543CA147A}"/>
              </a:ext>
            </a:extLst>
          </p:cNvPr>
          <p:cNvPicPr>
            <a:picLocks noChangeAspect="1"/>
          </p:cNvPicPr>
          <p:nvPr/>
        </p:nvPicPr>
        <p:blipFill>
          <a:blip r:embed="rId4"/>
          <a:stretch>
            <a:fillRect/>
          </a:stretch>
        </p:blipFill>
        <p:spPr>
          <a:xfrm>
            <a:off x="4877721" y="1468738"/>
            <a:ext cx="4075053" cy="1509880"/>
          </a:xfrm>
          <a:prstGeom prst="rect">
            <a:avLst/>
          </a:prstGeom>
        </p:spPr>
      </p:pic>
      <p:pic>
        <p:nvPicPr>
          <p:cNvPr id="11" name="Picture 10">
            <a:extLst>
              <a:ext uri="{FF2B5EF4-FFF2-40B4-BE49-F238E27FC236}">
                <a16:creationId xmlns:a16="http://schemas.microsoft.com/office/drawing/2014/main" id="{741D4952-57FB-4DC5-B3BD-9279B8FF7FDF}"/>
              </a:ext>
            </a:extLst>
          </p:cNvPr>
          <p:cNvPicPr>
            <a:picLocks noChangeAspect="1"/>
          </p:cNvPicPr>
          <p:nvPr/>
        </p:nvPicPr>
        <p:blipFill>
          <a:blip r:embed="rId5"/>
          <a:stretch>
            <a:fillRect/>
          </a:stretch>
        </p:blipFill>
        <p:spPr>
          <a:xfrm>
            <a:off x="4877722" y="3429000"/>
            <a:ext cx="4075053" cy="2271251"/>
          </a:xfrm>
          <a:prstGeom prst="rect">
            <a:avLst/>
          </a:prstGeom>
        </p:spPr>
      </p:pic>
      <p:pic>
        <p:nvPicPr>
          <p:cNvPr id="7" name="Picture 6">
            <a:extLst>
              <a:ext uri="{FF2B5EF4-FFF2-40B4-BE49-F238E27FC236}">
                <a16:creationId xmlns:a16="http://schemas.microsoft.com/office/drawing/2014/main" id="{71776388-2D6A-41B8-AAC5-E9496DF7654D}"/>
              </a:ext>
            </a:extLst>
          </p:cNvPr>
          <p:cNvPicPr>
            <a:picLocks noChangeAspect="1"/>
          </p:cNvPicPr>
          <p:nvPr/>
        </p:nvPicPr>
        <p:blipFill>
          <a:blip r:embed="rId6"/>
          <a:stretch>
            <a:fillRect/>
          </a:stretch>
        </p:blipFill>
        <p:spPr>
          <a:xfrm>
            <a:off x="4218038" y="6248374"/>
            <a:ext cx="4804064" cy="634039"/>
          </a:xfrm>
          <a:prstGeom prst="rect">
            <a:avLst/>
          </a:prstGeom>
        </p:spPr>
      </p:pic>
    </p:spTree>
    <p:extLst>
      <p:ext uri="{BB962C8B-B14F-4D97-AF65-F5344CB8AC3E}">
        <p14:creationId xmlns:p14="http://schemas.microsoft.com/office/powerpoint/2010/main" val="308109038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Health effects</a:t>
            </a:r>
          </a:p>
        </p:txBody>
      </p:sp>
      <p:sp>
        <p:nvSpPr>
          <p:cNvPr id="5" name="Text Placeholder 4"/>
          <p:cNvSpPr>
            <a:spLocks noGrp="1"/>
          </p:cNvSpPr>
          <p:nvPr>
            <p:ph type="body" sz="quarter" idx="10"/>
          </p:nvPr>
        </p:nvSpPr>
        <p:spPr/>
        <p:txBody>
          <a:bodyPr/>
          <a:lstStyle/>
          <a:p>
            <a:r>
              <a:rPr lang="en-US" dirty="0">
                <a:latin typeface="+mj-lt"/>
              </a:rPr>
              <a:t>Air quality</a:t>
            </a:r>
          </a:p>
        </p:txBody>
      </p:sp>
      <p:pic>
        <p:nvPicPr>
          <p:cNvPr id="4" name="Picture 3" descr="Map&#10;&#10;Description automatically generated">
            <a:extLst>
              <a:ext uri="{FF2B5EF4-FFF2-40B4-BE49-F238E27FC236}">
                <a16:creationId xmlns:a16="http://schemas.microsoft.com/office/drawing/2014/main" id="{8706A134-4715-46EE-88B5-89897089C0A9}"/>
              </a:ext>
            </a:extLst>
          </p:cNvPr>
          <p:cNvPicPr>
            <a:picLocks noChangeAspect="1"/>
          </p:cNvPicPr>
          <p:nvPr/>
        </p:nvPicPr>
        <p:blipFill>
          <a:blip r:embed="rId3"/>
          <a:stretch>
            <a:fillRect/>
          </a:stretch>
        </p:blipFill>
        <p:spPr>
          <a:xfrm>
            <a:off x="5794861" y="1223169"/>
            <a:ext cx="3119477" cy="4411662"/>
          </a:xfrm>
          <a:prstGeom prst="rect">
            <a:avLst/>
          </a:prstGeom>
        </p:spPr>
      </p:pic>
      <p:pic>
        <p:nvPicPr>
          <p:cNvPr id="7" name="Picture 6" descr="Text&#10;&#10;Description automatically generated">
            <a:extLst>
              <a:ext uri="{FF2B5EF4-FFF2-40B4-BE49-F238E27FC236}">
                <a16:creationId xmlns:a16="http://schemas.microsoft.com/office/drawing/2014/main" id="{64FEA66C-146F-4849-8F01-3C05E320AFEE}"/>
              </a:ext>
            </a:extLst>
          </p:cNvPr>
          <p:cNvPicPr>
            <a:picLocks noChangeAspect="1"/>
          </p:cNvPicPr>
          <p:nvPr/>
        </p:nvPicPr>
        <p:blipFill>
          <a:blip r:embed="rId4"/>
          <a:stretch>
            <a:fillRect/>
          </a:stretch>
        </p:blipFill>
        <p:spPr>
          <a:xfrm>
            <a:off x="101006" y="3517959"/>
            <a:ext cx="5448300" cy="2181086"/>
          </a:xfrm>
          <a:prstGeom prst="rect">
            <a:avLst/>
          </a:prstGeom>
        </p:spPr>
      </p:pic>
      <p:pic>
        <p:nvPicPr>
          <p:cNvPr id="6" name="Picture 5">
            <a:extLst>
              <a:ext uri="{FF2B5EF4-FFF2-40B4-BE49-F238E27FC236}">
                <a16:creationId xmlns:a16="http://schemas.microsoft.com/office/drawing/2014/main" id="{424B004F-90CF-4F56-8509-4AC5372839E3}"/>
              </a:ext>
            </a:extLst>
          </p:cNvPr>
          <p:cNvPicPr>
            <a:picLocks noChangeAspect="1"/>
          </p:cNvPicPr>
          <p:nvPr/>
        </p:nvPicPr>
        <p:blipFill>
          <a:blip r:embed="rId5"/>
          <a:stretch>
            <a:fillRect/>
          </a:stretch>
        </p:blipFill>
        <p:spPr>
          <a:xfrm>
            <a:off x="101006" y="1464812"/>
            <a:ext cx="5448300" cy="1875229"/>
          </a:xfrm>
          <a:prstGeom prst="rect">
            <a:avLst/>
          </a:prstGeom>
        </p:spPr>
      </p:pic>
      <p:sp>
        <p:nvSpPr>
          <p:cNvPr id="8" name="Oval 7">
            <a:extLst>
              <a:ext uri="{FF2B5EF4-FFF2-40B4-BE49-F238E27FC236}">
                <a16:creationId xmlns:a16="http://schemas.microsoft.com/office/drawing/2014/main" id="{3951774F-EF23-4C93-A868-5DD721C723EF}"/>
              </a:ext>
            </a:extLst>
          </p:cNvPr>
          <p:cNvSpPr/>
          <p:nvPr/>
        </p:nvSpPr>
        <p:spPr>
          <a:xfrm>
            <a:off x="1318438" y="3700130"/>
            <a:ext cx="1254642" cy="1456661"/>
          </a:xfrm>
          <a:prstGeom prst="ellipse">
            <a:avLst/>
          </a:prstGeom>
          <a:noFill/>
          <a:ln>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NZ"/>
          </a:p>
        </p:txBody>
      </p:sp>
      <p:pic>
        <p:nvPicPr>
          <p:cNvPr id="9" name="Picture 8">
            <a:extLst>
              <a:ext uri="{FF2B5EF4-FFF2-40B4-BE49-F238E27FC236}">
                <a16:creationId xmlns:a16="http://schemas.microsoft.com/office/drawing/2014/main" id="{2E5664C2-0874-455D-A4F1-CB36F22DC8B5}"/>
              </a:ext>
            </a:extLst>
          </p:cNvPr>
          <p:cNvPicPr>
            <a:picLocks noChangeAspect="1"/>
          </p:cNvPicPr>
          <p:nvPr/>
        </p:nvPicPr>
        <p:blipFill>
          <a:blip r:embed="rId6"/>
          <a:stretch>
            <a:fillRect/>
          </a:stretch>
        </p:blipFill>
        <p:spPr>
          <a:xfrm>
            <a:off x="4218038" y="6248374"/>
            <a:ext cx="4804064" cy="634039"/>
          </a:xfrm>
          <a:prstGeom prst="rect">
            <a:avLst/>
          </a:prstGeom>
        </p:spPr>
      </p:pic>
    </p:spTree>
    <p:extLst>
      <p:ext uri="{BB962C8B-B14F-4D97-AF65-F5344CB8AC3E}">
        <p14:creationId xmlns:p14="http://schemas.microsoft.com/office/powerpoint/2010/main" val="189710685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5" name="Text Placeholder 4"/>
          <p:cNvSpPr>
            <a:spLocks noGrp="1"/>
          </p:cNvSpPr>
          <p:nvPr>
            <p:ph type="body" sz="quarter" idx="10"/>
          </p:nvPr>
        </p:nvSpPr>
        <p:spPr/>
        <p:txBody>
          <a:bodyPr/>
          <a:lstStyle/>
          <a:p>
            <a:r>
              <a:rPr lang="en-US" dirty="0">
                <a:latin typeface="+mj-lt"/>
              </a:rPr>
              <a:t>Air quality</a:t>
            </a:r>
          </a:p>
        </p:txBody>
      </p:sp>
      <p:graphicFrame>
        <p:nvGraphicFramePr>
          <p:cNvPr id="8" name="Chart 7">
            <a:extLst>
              <a:ext uri="{FF2B5EF4-FFF2-40B4-BE49-F238E27FC236}">
                <a16:creationId xmlns:a16="http://schemas.microsoft.com/office/drawing/2014/main" id="{00000000-0008-0000-0400-000003000000}"/>
              </a:ext>
            </a:extLst>
          </p:cNvPr>
          <p:cNvGraphicFramePr>
            <a:graphicFrameLocks/>
          </p:cNvGraphicFramePr>
          <p:nvPr/>
        </p:nvGraphicFramePr>
        <p:xfrm>
          <a:off x="89554" y="1076612"/>
          <a:ext cx="4786314" cy="2580988"/>
        </p:xfrm>
        <a:graphic>
          <a:graphicData uri="http://schemas.openxmlformats.org/drawingml/2006/chart">
            <c:chart xmlns:c="http://schemas.openxmlformats.org/drawingml/2006/chart" xmlns:r="http://schemas.openxmlformats.org/officeDocument/2006/relationships" r:id="rId3"/>
          </a:graphicData>
        </a:graphic>
      </p:graphicFrame>
      <p:sp>
        <p:nvSpPr>
          <p:cNvPr id="10" name="TextBox 9">
            <a:extLst>
              <a:ext uri="{FF2B5EF4-FFF2-40B4-BE49-F238E27FC236}">
                <a16:creationId xmlns:a16="http://schemas.microsoft.com/office/drawing/2014/main" id="{2946A47B-5B8C-4D20-857B-47CD30FB3098}"/>
              </a:ext>
            </a:extLst>
          </p:cNvPr>
          <p:cNvSpPr txBox="1"/>
          <p:nvPr/>
        </p:nvSpPr>
        <p:spPr>
          <a:xfrm>
            <a:off x="4875868" y="1076612"/>
            <a:ext cx="4002661" cy="4524315"/>
          </a:xfrm>
          <a:prstGeom prst="rect">
            <a:avLst/>
          </a:prstGeom>
          <a:noFill/>
        </p:spPr>
        <p:txBody>
          <a:bodyPr wrap="square">
            <a:spAutoFit/>
          </a:bodyPr>
          <a:lstStyle/>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NZ" dirty="0">
                <a:solidFill>
                  <a:srgbClr val="3B3838"/>
                </a:solidFill>
              </a:rPr>
              <a:t>Impact of Clean Car Discount on electric vehicle registrations</a:t>
            </a:r>
          </a:p>
          <a:p>
            <a:pPr marR="0" lvl="0" algn="l" defTabSz="457200" rtl="0" eaLnBrk="1" fontAlgn="t" latinLnBrk="0" hangingPunct="1">
              <a:lnSpc>
                <a:spcPct val="100000"/>
              </a:lnSpc>
              <a:spcBef>
                <a:spcPts val="0"/>
              </a:spcBef>
              <a:spcAft>
                <a:spcPts val="0"/>
              </a:spcAft>
              <a:buClrTx/>
              <a:buSzTx/>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R="0" lvl="0" algn="l" defTabSz="457200" rtl="0" eaLnBrk="1" fontAlgn="t" latinLnBrk="0" hangingPunct="1">
              <a:lnSpc>
                <a:spcPct val="100000"/>
              </a:lnSpc>
              <a:spcBef>
                <a:spcPts val="0"/>
              </a:spcBef>
              <a:spcAft>
                <a:spcPts val="0"/>
              </a:spcAft>
              <a:buClrTx/>
              <a:buSzTx/>
              <a:tabLst/>
              <a:defRPr/>
            </a:pPr>
            <a:endParaRPr lang="en-NZ" dirty="0">
              <a:solidFill>
                <a:srgbClr val="3B3838"/>
              </a:solidFill>
            </a:endParaRPr>
          </a:p>
          <a:p>
            <a:pPr marR="0" lvl="0" algn="l" defTabSz="457200" rtl="0" eaLnBrk="1" fontAlgn="t" latinLnBrk="0" hangingPunct="1">
              <a:lnSpc>
                <a:spcPct val="100000"/>
              </a:lnSpc>
              <a:spcBef>
                <a:spcPts val="0"/>
              </a:spcBef>
              <a:spcAft>
                <a:spcPts val="0"/>
              </a:spcAft>
              <a:buClrTx/>
              <a:buSzTx/>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NZ" dirty="0">
                <a:solidFill>
                  <a:srgbClr val="3B3838"/>
                </a:solidFill>
              </a:rPr>
              <a:t>Update air pollutant data and compare to latest WHO air quality guidelines</a:t>
            </a: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NZ" dirty="0">
                <a:solidFill>
                  <a:srgbClr val="3B3838"/>
                </a:solidFill>
              </a:rPr>
              <a:t>Update health effects of air pollution data with latest HAPINZ results</a:t>
            </a:r>
            <a:endParaRPr lang="en-NZ" dirty="0"/>
          </a:p>
        </p:txBody>
      </p:sp>
      <p:grpSp>
        <p:nvGrpSpPr>
          <p:cNvPr id="20" name="Group 19">
            <a:extLst>
              <a:ext uri="{FF2B5EF4-FFF2-40B4-BE49-F238E27FC236}">
                <a16:creationId xmlns:a16="http://schemas.microsoft.com/office/drawing/2014/main" id="{D3CF6F60-B2AE-47A2-AA7E-BBCAD9A92E57}"/>
              </a:ext>
            </a:extLst>
          </p:cNvPr>
          <p:cNvGrpSpPr/>
          <p:nvPr/>
        </p:nvGrpSpPr>
        <p:grpSpPr>
          <a:xfrm>
            <a:off x="89554" y="3750460"/>
            <a:ext cx="4853921" cy="1826279"/>
            <a:chOff x="89554" y="4271508"/>
            <a:chExt cx="4075053" cy="1509880"/>
          </a:xfrm>
        </p:grpSpPr>
        <p:pic>
          <p:nvPicPr>
            <p:cNvPr id="11" name="Picture 10">
              <a:extLst>
                <a:ext uri="{FF2B5EF4-FFF2-40B4-BE49-F238E27FC236}">
                  <a16:creationId xmlns:a16="http://schemas.microsoft.com/office/drawing/2014/main" id="{6644C4BE-E54E-429D-BD10-1ADDBD9A36A9}"/>
                </a:ext>
              </a:extLst>
            </p:cNvPr>
            <p:cNvPicPr>
              <a:picLocks noChangeAspect="1"/>
            </p:cNvPicPr>
            <p:nvPr/>
          </p:nvPicPr>
          <p:blipFill>
            <a:blip r:embed="rId4"/>
            <a:stretch>
              <a:fillRect/>
            </a:stretch>
          </p:blipFill>
          <p:spPr>
            <a:xfrm>
              <a:off x="89554" y="4271508"/>
              <a:ext cx="4075053" cy="1509880"/>
            </a:xfrm>
            <a:prstGeom prst="rect">
              <a:avLst/>
            </a:prstGeom>
          </p:spPr>
        </p:pic>
        <p:cxnSp>
          <p:nvCxnSpPr>
            <p:cNvPr id="13" name="Straight Arrow Connector 12">
              <a:extLst>
                <a:ext uri="{FF2B5EF4-FFF2-40B4-BE49-F238E27FC236}">
                  <a16:creationId xmlns:a16="http://schemas.microsoft.com/office/drawing/2014/main" id="{3167AA5A-D075-4B91-A192-A52DD989A46A}"/>
                </a:ext>
              </a:extLst>
            </p:cNvPr>
            <p:cNvCxnSpPr>
              <a:cxnSpLocks/>
            </p:cNvCxnSpPr>
            <p:nvPr/>
          </p:nvCxnSpPr>
          <p:spPr>
            <a:xfrm>
              <a:off x="1297172" y="4763247"/>
              <a:ext cx="0" cy="263201"/>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cxnSp>
          <p:nvCxnSpPr>
            <p:cNvPr id="15" name="Straight Arrow Connector 14">
              <a:extLst>
                <a:ext uri="{FF2B5EF4-FFF2-40B4-BE49-F238E27FC236}">
                  <a16:creationId xmlns:a16="http://schemas.microsoft.com/office/drawing/2014/main" id="{948AE4DA-2762-41A8-9B03-15F7C976E63E}"/>
                </a:ext>
              </a:extLst>
            </p:cNvPr>
            <p:cNvCxnSpPr>
              <a:cxnSpLocks/>
            </p:cNvCxnSpPr>
            <p:nvPr/>
          </p:nvCxnSpPr>
          <p:spPr>
            <a:xfrm>
              <a:off x="1297172" y="5240461"/>
              <a:ext cx="0" cy="144339"/>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
          <p:nvSpPr>
            <p:cNvPr id="18" name="TextBox 17">
              <a:extLst>
                <a:ext uri="{FF2B5EF4-FFF2-40B4-BE49-F238E27FC236}">
                  <a16:creationId xmlns:a16="http://schemas.microsoft.com/office/drawing/2014/main" id="{00F49C45-0984-43BF-A1E7-9C225AECFEED}"/>
                </a:ext>
              </a:extLst>
            </p:cNvPr>
            <p:cNvSpPr txBox="1"/>
            <p:nvPr/>
          </p:nvSpPr>
          <p:spPr>
            <a:xfrm>
              <a:off x="1303458" y="4825875"/>
              <a:ext cx="352611" cy="246221"/>
            </a:xfrm>
            <a:prstGeom prst="rect">
              <a:avLst/>
            </a:prstGeom>
            <a:noFill/>
          </p:spPr>
          <p:txBody>
            <a:bodyPr wrap="square" rtlCol="0">
              <a:spAutoFit/>
            </a:bodyPr>
            <a:lstStyle/>
            <a:p>
              <a:r>
                <a:rPr lang="en-NZ" sz="1000" dirty="0">
                  <a:solidFill>
                    <a:srgbClr val="FF0000"/>
                  </a:solidFill>
                </a:rPr>
                <a:t>15</a:t>
              </a:r>
            </a:p>
          </p:txBody>
        </p:sp>
        <p:sp>
          <p:nvSpPr>
            <p:cNvPr id="19" name="TextBox 18">
              <a:extLst>
                <a:ext uri="{FF2B5EF4-FFF2-40B4-BE49-F238E27FC236}">
                  <a16:creationId xmlns:a16="http://schemas.microsoft.com/office/drawing/2014/main" id="{BED08314-5278-4A67-B9C6-E378DD438564}"/>
                </a:ext>
              </a:extLst>
            </p:cNvPr>
            <p:cNvSpPr txBox="1"/>
            <p:nvPr/>
          </p:nvSpPr>
          <p:spPr>
            <a:xfrm>
              <a:off x="1297172" y="5330518"/>
              <a:ext cx="352611" cy="246221"/>
            </a:xfrm>
            <a:prstGeom prst="rect">
              <a:avLst/>
            </a:prstGeom>
            <a:noFill/>
          </p:spPr>
          <p:txBody>
            <a:bodyPr wrap="square" rtlCol="0">
              <a:spAutoFit/>
            </a:bodyPr>
            <a:lstStyle/>
            <a:p>
              <a:r>
                <a:rPr lang="en-NZ" sz="1000" dirty="0">
                  <a:solidFill>
                    <a:srgbClr val="FF0000"/>
                  </a:solidFill>
                </a:rPr>
                <a:t> 5</a:t>
              </a:r>
            </a:p>
          </p:txBody>
        </p:sp>
      </p:grpSp>
      <p:pic>
        <p:nvPicPr>
          <p:cNvPr id="12" name="Picture 11">
            <a:extLst>
              <a:ext uri="{FF2B5EF4-FFF2-40B4-BE49-F238E27FC236}">
                <a16:creationId xmlns:a16="http://schemas.microsoft.com/office/drawing/2014/main" id="{45C9F2B1-B787-4C2E-BBB0-C0DCBE52E2FE}"/>
              </a:ext>
            </a:extLst>
          </p:cNvPr>
          <p:cNvPicPr>
            <a:picLocks noChangeAspect="1"/>
          </p:cNvPicPr>
          <p:nvPr/>
        </p:nvPicPr>
        <p:blipFill>
          <a:blip r:embed="rId5"/>
          <a:stretch>
            <a:fillRect/>
          </a:stretch>
        </p:blipFill>
        <p:spPr>
          <a:xfrm>
            <a:off x="4218038" y="6248374"/>
            <a:ext cx="4804064" cy="634039"/>
          </a:xfrm>
          <a:prstGeom prst="rect">
            <a:avLst/>
          </a:prstGeom>
        </p:spPr>
      </p:pic>
    </p:spTree>
    <p:extLst>
      <p:ext uri="{BB962C8B-B14F-4D97-AF65-F5344CB8AC3E}">
        <p14:creationId xmlns:p14="http://schemas.microsoft.com/office/powerpoint/2010/main" val="153989080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work</a:t>
            </a:r>
          </a:p>
        </p:txBody>
      </p:sp>
      <p:sp>
        <p:nvSpPr>
          <p:cNvPr id="5" name="Text Placeholder 4"/>
          <p:cNvSpPr>
            <a:spLocks noGrp="1"/>
          </p:cNvSpPr>
          <p:nvPr>
            <p:ph type="body" sz="quarter" idx="10"/>
          </p:nvPr>
        </p:nvSpPr>
        <p:spPr/>
        <p:txBody>
          <a:bodyPr/>
          <a:lstStyle/>
          <a:p>
            <a:r>
              <a:rPr lang="en-US" dirty="0">
                <a:latin typeface="+mj-lt"/>
              </a:rPr>
              <a:t>Air quality</a:t>
            </a:r>
          </a:p>
        </p:txBody>
      </p:sp>
      <p:sp>
        <p:nvSpPr>
          <p:cNvPr id="10" name="TextBox 9">
            <a:extLst>
              <a:ext uri="{FF2B5EF4-FFF2-40B4-BE49-F238E27FC236}">
                <a16:creationId xmlns:a16="http://schemas.microsoft.com/office/drawing/2014/main" id="{2946A47B-5B8C-4D20-857B-47CD30FB3098}"/>
              </a:ext>
            </a:extLst>
          </p:cNvPr>
          <p:cNvSpPr txBox="1"/>
          <p:nvPr/>
        </p:nvSpPr>
        <p:spPr>
          <a:xfrm>
            <a:off x="5385392" y="1076612"/>
            <a:ext cx="3493137" cy="3139321"/>
          </a:xfrm>
          <a:prstGeom prst="rect">
            <a:avLst/>
          </a:prstGeom>
          <a:noFill/>
        </p:spPr>
        <p:txBody>
          <a:bodyPr wrap="square">
            <a:spAutoFit/>
          </a:bodyPr>
          <a:lstStyle/>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r>
              <a:rPr lang="en-NZ" dirty="0">
                <a:solidFill>
                  <a:srgbClr val="3B3838"/>
                </a:solidFill>
              </a:rPr>
              <a:t>Air quality during COVID-19 lockdown</a:t>
            </a: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a:p>
            <a:pPr marL="285750" marR="0" lvl="0" indent="-285750" algn="l" defTabSz="457200" rtl="0" eaLnBrk="1" fontAlgn="t" latinLnBrk="0" hangingPunct="1">
              <a:lnSpc>
                <a:spcPct val="100000"/>
              </a:lnSpc>
              <a:spcBef>
                <a:spcPts val="0"/>
              </a:spcBef>
              <a:spcAft>
                <a:spcPts val="0"/>
              </a:spcAft>
              <a:buClrTx/>
              <a:buSzTx/>
              <a:buFont typeface="Arial" panose="020B0604020202020204" pitchFamily="34" charset="0"/>
              <a:buChar char="•"/>
              <a:tabLst/>
              <a:defRPr/>
            </a:pPr>
            <a:endParaRPr lang="en-NZ" dirty="0">
              <a:solidFill>
                <a:srgbClr val="3B3838"/>
              </a:solidFill>
            </a:endParaRPr>
          </a:p>
        </p:txBody>
      </p:sp>
      <p:pic>
        <p:nvPicPr>
          <p:cNvPr id="4" name="Picture 3">
            <a:extLst>
              <a:ext uri="{FF2B5EF4-FFF2-40B4-BE49-F238E27FC236}">
                <a16:creationId xmlns:a16="http://schemas.microsoft.com/office/drawing/2014/main" id="{67B08217-E76D-4BF7-B82B-763006E1844D}"/>
              </a:ext>
            </a:extLst>
          </p:cNvPr>
          <p:cNvPicPr>
            <a:picLocks noChangeAspect="1"/>
          </p:cNvPicPr>
          <p:nvPr/>
        </p:nvPicPr>
        <p:blipFill>
          <a:blip r:embed="rId3"/>
          <a:stretch>
            <a:fillRect/>
          </a:stretch>
        </p:blipFill>
        <p:spPr>
          <a:xfrm>
            <a:off x="37214" y="1076612"/>
            <a:ext cx="5348178" cy="4752069"/>
          </a:xfrm>
          <a:prstGeom prst="rect">
            <a:avLst/>
          </a:prstGeom>
        </p:spPr>
      </p:pic>
      <p:pic>
        <p:nvPicPr>
          <p:cNvPr id="6" name="Picture 5">
            <a:extLst>
              <a:ext uri="{FF2B5EF4-FFF2-40B4-BE49-F238E27FC236}">
                <a16:creationId xmlns:a16="http://schemas.microsoft.com/office/drawing/2014/main" id="{FEA3C695-F0DD-4B54-B5D4-204704AAE0F7}"/>
              </a:ext>
            </a:extLst>
          </p:cNvPr>
          <p:cNvPicPr>
            <a:picLocks noChangeAspect="1"/>
          </p:cNvPicPr>
          <p:nvPr/>
        </p:nvPicPr>
        <p:blipFill>
          <a:blip r:embed="rId4"/>
          <a:stretch>
            <a:fillRect/>
          </a:stretch>
        </p:blipFill>
        <p:spPr>
          <a:xfrm>
            <a:off x="4218038" y="6248374"/>
            <a:ext cx="4804064" cy="634039"/>
          </a:xfrm>
          <a:prstGeom prst="rect">
            <a:avLst/>
          </a:prstGeom>
        </p:spPr>
      </p:pic>
    </p:spTree>
    <p:extLst>
      <p:ext uri="{BB962C8B-B14F-4D97-AF65-F5344CB8AC3E}">
        <p14:creationId xmlns:p14="http://schemas.microsoft.com/office/powerpoint/2010/main" val="22896028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Water quality</a:t>
            </a:r>
            <a:endParaRPr lang="en-US" dirty="0">
              <a:latin typeface="+mj-lt"/>
              <a:ea typeface="Source Sans Pro" panose="020B0503030403020204" pitchFamily="34" charset="0"/>
            </a:endParaRPr>
          </a:p>
        </p:txBody>
      </p:sp>
      <p:sp>
        <p:nvSpPr>
          <p:cNvPr id="3" name="Subtitle 2"/>
          <p:cNvSpPr>
            <a:spLocks noGrp="1"/>
          </p:cNvSpPr>
          <p:nvPr>
            <p:ph type="subTitle" idx="1"/>
          </p:nvPr>
        </p:nvSpPr>
        <p:spPr/>
        <p:txBody>
          <a:bodyPr/>
          <a:lstStyle/>
          <a:p>
            <a:r>
              <a:rPr lang="en-US" dirty="0">
                <a:latin typeface="+mj-lt"/>
              </a:rPr>
              <a:t>Patrick Hipgrave</a:t>
            </a:r>
          </a:p>
        </p:txBody>
      </p:sp>
      <p:pic>
        <p:nvPicPr>
          <p:cNvPr id="1028" name="Picture 4" descr="Image for Suitability for swimming">
            <a:extLst>
              <a:ext uri="{FF2B5EF4-FFF2-40B4-BE49-F238E27FC236}">
                <a16:creationId xmlns:a16="http://schemas.microsoft.com/office/drawing/2014/main" id="{5F6BDD3F-A675-407A-9909-3577BB39DF6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789780"/>
            <a:ext cx="1491450" cy="1491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Image for Access to safe drinking-water">
            <a:extLst>
              <a:ext uri="{FF2B5EF4-FFF2-40B4-BE49-F238E27FC236}">
                <a16:creationId xmlns:a16="http://schemas.microsoft.com/office/drawing/2014/main" id="{D2847658-0D81-4992-B547-51F7C96BE7B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4348130"/>
            <a:ext cx="1491451" cy="14914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1D472A2-743D-4DA0-B371-20E71415B847}"/>
              </a:ext>
            </a:extLst>
          </p:cNvPr>
          <p:cNvPicPr>
            <a:picLocks noChangeAspect="1"/>
          </p:cNvPicPr>
          <p:nvPr/>
        </p:nvPicPr>
        <p:blipFill rotWithShape="1">
          <a:blip r:embed="rId4"/>
          <a:srcRect l="12500" r="12500"/>
          <a:stretch/>
        </p:blipFill>
        <p:spPr>
          <a:xfrm>
            <a:off x="1" y="1224772"/>
            <a:ext cx="1498108" cy="1498108"/>
          </a:xfrm>
          <a:prstGeom prst="rect">
            <a:avLst/>
          </a:prstGeom>
        </p:spPr>
      </p:pic>
      <p:pic>
        <p:nvPicPr>
          <p:cNvPr id="12" name="Picture 11">
            <a:extLst>
              <a:ext uri="{FF2B5EF4-FFF2-40B4-BE49-F238E27FC236}">
                <a16:creationId xmlns:a16="http://schemas.microsoft.com/office/drawing/2014/main" id="{C0E4BD17-7C97-492D-8237-7AA7C6C814D8}"/>
              </a:ext>
            </a:extLst>
          </p:cNvPr>
          <p:cNvPicPr>
            <a:picLocks noChangeAspect="1"/>
          </p:cNvPicPr>
          <p:nvPr/>
        </p:nvPicPr>
        <p:blipFill>
          <a:blip r:embed="rId5"/>
          <a:stretch>
            <a:fillRect/>
          </a:stretch>
        </p:blipFill>
        <p:spPr>
          <a:xfrm>
            <a:off x="127818" y="6248374"/>
            <a:ext cx="4804064" cy="634039"/>
          </a:xfrm>
          <a:prstGeom prst="rect">
            <a:avLst/>
          </a:prstGeom>
        </p:spPr>
      </p:pic>
    </p:spTree>
    <p:extLst>
      <p:ext uri="{BB962C8B-B14F-4D97-AF65-F5344CB8AC3E}">
        <p14:creationId xmlns:p14="http://schemas.microsoft.com/office/powerpoint/2010/main" val="156962198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body" sz="quarter" idx="10"/>
          </p:nvPr>
        </p:nvSpPr>
        <p:spPr/>
        <p:txBody>
          <a:bodyPr/>
          <a:lstStyle/>
          <a:p>
            <a:r>
              <a:rPr lang="en-US" dirty="0"/>
              <a:t>Prof. Barry Borman</a:t>
            </a:r>
            <a:endParaRPr lang="en-US" dirty="0">
              <a:latin typeface="+mj-lt"/>
            </a:endParaRPr>
          </a:p>
        </p:txBody>
      </p:sp>
      <p:sp>
        <p:nvSpPr>
          <p:cNvPr id="2" name="Text Placeholder 1">
            <a:extLst>
              <a:ext uri="{FF2B5EF4-FFF2-40B4-BE49-F238E27FC236}">
                <a16:creationId xmlns:a16="http://schemas.microsoft.com/office/drawing/2014/main" id="{921B6771-D02D-4612-8673-CD976011949A}"/>
              </a:ext>
            </a:extLst>
          </p:cNvPr>
          <p:cNvSpPr>
            <a:spLocks noGrp="1"/>
          </p:cNvSpPr>
          <p:nvPr>
            <p:ph type="body" sz="quarter" idx="11"/>
          </p:nvPr>
        </p:nvSpPr>
        <p:spPr/>
        <p:txBody>
          <a:bodyPr/>
          <a:lstStyle/>
          <a:p>
            <a:endParaRPr lang="en-NZ"/>
          </a:p>
        </p:txBody>
      </p:sp>
      <p:sp>
        <p:nvSpPr>
          <p:cNvPr id="4" name="文本框 5"/>
          <p:cNvSpPr txBox="1"/>
          <p:nvPr/>
        </p:nvSpPr>
        <p:spPr>
          <a:xfrm>
            <a:off x="171450" y="2721114"/>
            <a:ext cx="8801100" cy="707886"/>
          </a:xfrm>
          <a:prstGeom prst="rect">
            <a:avLst/>
          </a:prstGeom>
          <a:noFill/>
        </p:spPr>
        <p:txBody>
          <a:bodyPr wrap="square" rtlCol="0">
            <a:spAutoFit/>
          </a:bodyPr>
          <a:lstStyle/>
          <a:p>
            <a:pPr algn="ctr"/>
            <a:r>
              <a:rPr lang="en-NZ" altLang="zh-CN" sz="4000" dirty="0">
                <a:solidFill>
                  <a:srgbClr val="6E920B"/>
                </a:solidFill>
                <a:latin typeface="微软雅黑" panose="020B0503020204020204" charset="-122"/>
                <a:ea typeface="微软雅黑" panose="020B0503020204020204" charset="-122"/>
              </a:rPr>
              <a:t>Introduction to EHINZ</a:t>
            </a:r>
            <a:endParaRPr lang="zh-CN" altLang="en-US" sz="4000" dirty="0">
              <a:solidFill>
                <a:srgbClr val="6E920B"/>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2332309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Indicators</a:t>
            </a:r>
          </a:p>
        </p:txBody>
      </p:sp>
      <p:sp>
        <p:nvSpPr>
          <p:cNvPr id="3" name="Content Placeholder 2"/>
          <p:cNvSpPr>
            <a:spLocks noGrp="1"/>
          </p:cNvSpPr>
          <p:nvPr>
            <p:ph sz="half" idx="1"/>
          </p:nvPr>
        </p:nvSpPr>
        <p:spPr/>
        <p:txBody>
          <a:bodyPr/>
          <a:lstStyle/>
          <a:p>
            <a:pPr marL="457200" indent="-457200">
              <a:buFont typeface="Arial" pitchFamily="34" charset="0"/>
              <a:buChar char="•"/>
            </a:pPr>
            <a:r>
              <a:rPr lang="en-US" dirty="0">
                <a:latin typeface="+mj-lt"/>
              </a:rPr>
              <a:t>Short description section</a:t>
            </a:r>
          </a:p>
          <a:p>
            <a:pPr marL="1200150" lvl="1" indent="-457200">
              <a:buFont typeface="Calibri" pitchFamily="34" charset="0"/>
              <a:buChar char="→"/>
            </a:pPr>
            <a:r>
              <a:rPr lang="en-US" dirty="0">
                <a:latin typeface="+mj-lt"/>
                <a:cs typeface="Arial" pitchFamily="34" charset="0"/>
              </a:rPr>
              <a:t>Body copy.</a:t>
            </a:r>
          </a:p>
          <a:p>
            <a:pPr marL="1600200" lvl="2" indent="-457200">
              <a:buFont typeface="Calibri" pitchFamily="34" charset="0"/>
              <a:buChar char="◦"/>
            </a:pPr>
            <a:r>
              <a:rPr lang="en-US" dirty="0">
                <a:latin typeface="+mj-lt"/>
                <a:cs typeface="Arial" pitchFamily="34" charset="0"/>
              </a:rPr>
              <a:t>Note</a:t>
            </a:r>
          </a:p>
        </p:txBody>
      </p:sp>
      <p:sp>
        <p:nvSpPr>
          <p:cNvPr id="4" name="Content Placeholder 3"/>
          <p:cNvSpPr>
            <a:spLocks noGrp="1"/>
          </p:cNvSpPr>
          <p:nvPr>
            <p:ph sz="half" idx="2"/>
          </p:nvPr>
        </p:nvSpPr>
        <p:spPr/>
        <p:txBody>
          <a:bodyPr/>
          <a:lstStyle/>
          <a:p>
            <a:r>
              <a:rPr lang="en-US" dirty="0">
                <a:latin typeface="+mj-lt"/>
              </a:rPr>
              <a:t>Bullet points</a:t>
            </a:r>
          </a:p>
          <a:p>
            <a:r>
              <a:rPr lang="en-US" dirty="0">
                <a:latin typeface="+mj-lt"/>
              </a:rPr>
              <a:t>Bullet point</a:t>
            </a:r>
          </a:p>
        </p:txBody>
      </p:sp>
      <p:sp>
        <p:nvSpPr>
          <p:cNvPr id="5" name="Text Placeholder 4"/>
          <p:cNvSpPr>
            <a:spLocks noGrp="1"/>
          </p:cNvSpPr>
          <p:nvPr>
            <p:ph type="body" sz="quarter" idx="10"/>
          </p:nvPr>
        </p:nvSpPr>
        <p:spPr/>
        <p:txBody>
          <a:bodyPr/>
          <a:lstStyle/>
          <a:p>
            <a:endParaRPr lang="en-US" dirty="0">
              <a:latin typeface="+mj-lt"/>
            </a:endParaRPr>
          </a:p>
        </p:txBody>
      </p:sp>
      <p:graphicFrame>
        <p:nvGraphicFramePr>
          <p:cNvPr id="6" name="Table 10">
            <a:extLst>
              <a:ext uri="{FF2B5EF4-FFF2-40B4-BE49-F238E27FC236}">
                <a16:creationId xmlns:a16="http://schemas.microsoft.com/office/drawing/2014/main" id="{8DE25AB7-2A41-45C3-9754-E942814F8A0C}"/>
              </a:ext>
            </a:extLst>
          </p:cNvPr>
          <p:cNvGraphicFramePr>
            <a:graphicFrameLocks/>
          </p:cNvGraphicFramePr>
          <p:nvPr/>
        </p:nvGraphicFramePr>
        <p:xfrm>
          <a:off x="0" y="903319"/>
          <a:ext cx="9144000" cy="5198378"/>
        </p:xfrm>
        <a:graphic>
          <a:graphicData uri="http://schemas.openxmlformats.org/drawingml/2006/table">
            <a:tbl>
              <a:tblPr bandRow="1">
                <a:tableStyleId>{5C22544A-7EE6-4342-B048-85BDC9FD1C3A}</a:tableStyleId>
              </a:tblPr>
              <a:tblGrid>
                <a:gridCol w="3946643">
                  <a:extLst>
                    <a:ext uri="{9D8B030D-6E8A-4147-A177-3AD203B41FA5}">
                      <a16:colId xmlns:a16="http://schemas.microsoft.com/office/drawing/2014/main" val="3953418926"/>
                    </a:ext>
                  </a:extLst>
                </a:gridCol>
                <a:gridCol w="5197357">
                  <a:extLst>
                    <a:ext uri="{9D8B030D-6E8A-4147-A177-3AD203B41FA5}">
                      <a16:colId xmlns:a16="http://schemas.microsoft.com/office/drawing/2014/main" val="693345072"/>
                    </a:ext>
                  </a:extLst>
                </a:gridCol>
              </a:tblGrid>
              <a:tr h="813594">
                <a:tc>
                  <a:txBody>
                    <a:bodyPr/>
                    <a:lstStyle/>
                    <a:p>
                      <a:r>
                        <a:rPr lang="en-NZ" sz="1800" dirty="0">
                          <a:latin typeface="+mj-lt"/>
                        </a:rPr>
                        <a:t>Access to safe drinking water</a:t>
                      </a:r>
                    </a:p>
                  </a:txBody>
                  <a:tcPr anchor="ctr"/>
                </a:tc>
                <a:tc>
                  <a:txBody>
                    <a:bodyPr/>
                    <a:lstStyle/>
                    <a:p>
                      <a:r>
                        <a:rPr lang="en-NZ" sz="1600" dirty="0">
                          <a:latin typeface="+mn-lt"/>
                        </a:rPr>
                        <a:t>Number of people served by water supplies that met bacteriological, chemical and protozoal standards</a:t>
                      </a:r>
                    </a:p>
                  </a:txBody>
                  <a:tcPr anchor="ctr"/>
                </a:tc>
                <a:extLst>
                  <a:ext uri="{0D108BD9-81ED-4DB2-BD59-A6C34878D82A}">
                    <a16:rowId xmlns:a16="http://schemas.microsoft.com/office/drawing/2014/main" val="2099818901"/>
                  </a:ext>
                </a:extLst>
              </a:tr>
              <a:tr h="813594">
                <a:tc>
                  <a:txBody>
                    <a:bodyPr/>
                    <a:lstStyle/>
                    <a:p>
                      <a:r>
                        <a:rPr lang="en-NZ" sz="1800" dirty="0">
                          <a:latin typeface="+mj-lt"/>
                        </a:rPr>
                        <a:t>Access to fluoridated drinking water</a:t>
                      </a:r>
                      <a:endParaRPr lang="en-NZ" sz="1800" baseline="-25000" dirty="0">
                        <a:latin typeface="+mj-lt"/>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600" kern="1200" dirty="0">
                          <a:solidFill>
                            <a:schemeClr val="dk1"/>
                          </a:solidFill>
                          <a:latin typeface="+mn-lt"/>
                          <a:ea typeface="+mn-ea"/>
                          <a:cs typeface="+mn-cs"/>
                        </a:rPr>
                        <a:t>Number of people served by fluoridated water supplies</a:t>
                      </a:r>
                    </a:p>
                  </a:txBody>
                  <a:tcPr anchor="ctr"/>
                </a:tc>
                <a:extLst>
                  <a:ext uri="{0D108BD9-81ED-4DB2-BD59-A6C34878D82A}">
                    <a16:rowId xmlns:a16="http://schemas.microsoft.com/office/drawing/2014/main" val="347985383"/>
                  </a:ext>
                </a:extLst>
              </a:tr>
              <a:tr h="845398">
                <a:tc>
                  <a:txBody>
                    <a:bodyPr/>
                    <a:lstStyle/>
                    <a:p>
                      <a:r>
                        <a:rPr lang="en-NZ" sz="1800" dirty="0">
                          <a:latin typeface="+mj-lt"/>
                        </a:rPr>
                        <a:t>Oral health of children</a:t>
                      </a:r>
                      <a:endParaRPr lang="en-NZ" sz="1800" baseline="-25000" dirty="0">
                        <a:latin typeface="+mj-lt"/>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600" kern="1200" dirty="0">
                          <a:solidFill>
                            <a:schemeClr val="dk1"/>
                          </a:solidFill>
                          <a:latin typeface="+mn-lt"/>
                          <a:ea typeface="+mn-ea"/>
                          <a:cs typeface="+mn-cs"/>
                        </a:rPr>
                        <a:t>Number of children free of dental caries</a:t>
                      </a:r>
                    </a:p>
                    <a:p>
                      <a:pPr marL="0" marR="0" lvl="0" indent="0" algn="l" defTabSz="457200" rtl="0" eaLnBrk="1" fontAlgn="auto" latinLnBrk="0" hangingPunct="1">
                        <a:lnSpc>
                          <a:spcPct val="100000"/>
                        </a:lnSpc>
                        <a:spcBef>
                          <a:spcPts val="0"/>
                        </a:spcBef>
                        <a:spcAft>
                          <a:spcPts val="0"/>
                        </a:spcAft>
                        <a:buClrTx/>
                        <a:buSzTx/>
                        <a:buFontTx/>
                        <a:buNone/>
                        <a:tabLst/>
                        <a:defRPr/>
                      </a:pPr>
                      <a:r>
                        <a:rPr lang="en-NZ" sz="1600" kern="1200" dirty="0">
                          <a:solidFill>
                            <a:schemeClr val="dk1"/>
                          </a:solidFill>
                          <a:latin typeface="+mn-lt"/>
                          <a:ea typeface="+mn-ea"/>
                          <a:cs typeface="+mn-cs"/>
                        </a:rPr>
                        <a:t>Mean number of decayed, missing or filled teeth per child</a:t>
                      </a:r>
                    </a:p>
                    <a:p>
                      <a:pPr marL="0" marR="0" lvl="0" indent="0" algn="l" defTabSz="457200" rtl="0" eaLnBrk="1" fontAlgn="auto" latinLnBrk="0" hangingPunct="1">
                        <a:lnSpc>
                          <a:spcPct val="100000"/>
                        </a:lnSpc>
                        <a:spcBef>
                          <a:spcPts val="0"/>
                        </a:spcBef>
                        <a:spcAft>
                          <a:spcPts val="0"/>
                        </a:spcAft>
                        <a:buClrTx/>
                        <a:buSzTx/>
                        <a:buFontTx/>
                        <a:buNone/>
                        <a:tabLst/>
                        <a:defRPr/>
                      </a:pPr>
                      <a:endParaRPr lang="en-NZ" sz="1600" kern="1200" dirty="0">
                        <a:solidFill>
                          <a:schemeClr val="dk1"/>
                        </a:solidFill>
                        <a:latin typeface="+mn-lt"/>
                        <a:ea typeface="+mn-ea"/>
                        <a:cs typeface="+mn-cs"/>
                      </a:endParaRPr>
                    </a:p>
                  </a:txBody>
                  <a:tcPr anchor="ctr"/>
                </a:tc>
                <a:extLst>
                  <a:ext uri="{0D108BD9-81ED-4DB2-BD59-A6C34878D82A}">
                    <a16:rowId xmlns:a16="http://schemas.microsoft.com/office/drawing/2014/main" val="996281105"/>
                  </a:ext>
                </a:extLst>
              </a:tr>
              <a:tr h="845398">
                <a:tc>
                  <a:txBody>
                    <a:bodyPr/>
                    <a:lstStyle/>
                    <a:p>
                      <a:r>
                        <a:rPr lang="en-NZ" sz="1800" dirty="0">
                          <a:latin typeface="+mj-lt"/>
                        </a:rPr>
                        <a:t>Waterborne diseases</a:t>
                      </a:r>
                      <a:endParaRPr lang="en-NZ" sz="1800" baseline="-25000" dirty="0">
                        <a:latin typeface="+mj-lt"/>
                      </a:endParaRPr>
                    </a:p>
                  </a:txBody>
                  <a:tcPr anchor="ctr"/>
                </a:tc>
                <a:tc>
                  <a:txBody>
                    <a:bodyPr/>
                    <a:lstStyle/>
                    <a:p>
                      <a:pPr marL="0" algn="l" defTabSz="457200" rtl="0" eaLnBrk="1" fontAlgn="t" latinLnBrk="0" hangingPunct="1"/>
                      <a:r>
                        <a:rPr lang="en-NZ" sz="1600" kern="1200" dirty="0">
                          <a:solidFill>
                            <a:schemeClr val="dk1"/>
                          </a:solidFill>
                          <a:latin typeface="+mn-lt"/>
                          <a:ea typeface="+mn-ea"/>
                          <a:cs typeface="+mn-cs"/>
                        </a:rPr>
                        <a:t>Notifications of Cryptosporidiosis, Campylobacteriosis and Giardiasis</a:t>
                      </a:r>
                    </a:p>
                    <a:p>
                      <a:pPr marL="285750" indent="-285750" algn="l" defTabSz="457200" rtl="0" eaLnBrk="1" fontAlgn="t" latinLnBrk="0" hangingPunct="1">
                        <a:buFont typeface="Arial" panose="020B0604020202020204" pitchFamily="34" charset="0"/>
                        <a:buChar char="•"/>
                      </a:pPr>
                      <a:r>
                        <a:rPr lang="en-NZ" sz="1600" kern="1200" dirty="0">
                          <a:solidFill>
                            <a:schemeClr val="dk1"/>
                          </a:solidFill>
                          <a:latin typeface="+mn-lt"/>
                          <a:ea typeface="+mn-ea"/>
                          <a:cs typeface="+mn-cs"/>
                        </a:rPr>
                        <a:t>Overall</a:t>
                      </a:r>
                    </a:p>
                    <a:p>
                      <a:pPr marL="285750" indent="-285750" algn="l" defTabSz="457200" rtl="0" eaLnBrk="1" fontAlgn="t" latinLnBrk="0" hangingPunct="1">
                        <a:buFont typeface="Arial" panose="020B0604020202020204" pitchFamily="34" charset="0"/>
                        <a:buChar char="•"/>
                      </a:pPr>
                      <a:r>
                        <a:rPr lang="en-NZ" sz="1600" kern="1200" dirty="0">
                          <a:solidFill>
                            <a:schemeClr val="dk1"/>
                          </a:solidFill>
                          <a:latin typeface="+mn-lt"/>
                          <a:ea typeface="+mn-ea"/>
                          <a:cs typeface="+mn-cs"/>
                        </a:rPr>
                        <a:t>with drinking/recreational water as a risk factor</a:t>
                      </a:r>
                    </a:p>
                  </a:txBody>
                  <a:tcPr anchor="ctr"/>
                </a:tc>
                <a:extLst>
                  <a:ext uri="{0D108BD9-81ED-4DB2-BD59-A6C34878D82A}">
                    <a16:rowId xmlns:a16="http://schemas.microsoft.com/office/drawing/2014/main" val="3945850853"/>
                  </a:ext>
                </a:extLst>
              </a:tr>
              <a:tr h="845398">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800" kern="1200" dirty="0">
                          <a:solidFill>
                            <a:schemeClr val="dk1"/>
                          </a:solidFill>
                          <a:latin typeface="+mn-lt"/>
                          <a:ea typeface="+mn-ea"/>
                          <a:cs typeface="+mn-cs"/>
                        </a:rPr>
                        <a:t>Agricultural activity</a:t>
                      </a:r>
                      <a:endParaRPr lang="en-NZ" sz="1800" kern="1200" baseline="-25000" dirty="0">
                        <a:solidFill>
                          <a:schemeClr val="dk1"/>
                        </a:solidFill>
                        <a:latin typeface="+mn-lt"/>
                        <a:ea typeface="+mn-ea"/>
                        <a:cs typeface="+mn-cs"/>
                      </a:endParaRPr>
                    </a:p>
                  </a:txBody>
                  <a:tcPr anchor="ctr"/>
                </a:tc>
                <a:tc>
                  <a:txBody>
                    <a:bodyPr/>
                    <a:lstStyle/>
                    <a:p>
                      <a:pPr marL="0" algn="l" defTabSz="457200" rtl="0" eaLnBrk="1" fontAlgn="t" latinLnBrk="0" hangingPunct="1"/>
                      <a:r>
                        <a:rPr lang="en-NZ" sz="1600" kern="1200" dirty="0">
                          <a:solidFill>
                            <a:schemeClr val="dk1"/>
                          </a:solidFill>
                          <a:latin typeface="+mn-lt"/>
                          <a:ea typeface="+mn-ea"/>
                          <a:cs typeface="+mn-cs"/>
                        </a:rPr>
                        <a:t>Number and density of livestock</a:t>
                      </a:r>
                    </a:p>
                    <a:p>
                      <a:pPr marL="0" algn="l" defTabSz="457200" rtl="0" eaLnBrk="1" fontAlgn="t" latinLnBrk="0" hangingPunct="1"/>
                      <a:r>
                        <a:rPr lang="en-NZ" sz="1600" kern="1200" dirty="0">
                          <a:solidFill>
                            <a:schemeClr val="dk1"/>
                          </a:solidFill>
                          <a:latin typeface="+mn-lt"/>
                          <a:ea typeface="+mn-ea"/>
                          <a:cs typeface="+mn-cs"/>
                        </a:rPr>
                        <a:t>Area of agricultural land</a:t>
                      </a:r>
                    </a:p>
                    <a:p>
                      <a:pPr marL="0" algn="l" defTabSz="457200" rtl="0" eaLnBrk="1" fontAlgn="t" latinLnBrk="0" hangingPunct="1"/>
                      <a:r>
                        <a:rPr lang="en-NZ" sz="1600" kern="1200" dirty="0">
                          <a:solidFill>
                            <a:schemeClr val="dk1"/>
                          </a:solidFill>
                          <a:latin typeface="+mn-lt"/>
                          <a:ea typeface="+mn-ea"/>
                          <a:cs typeface="+mn-cs"/>
                        </a:rPr>
                        <a:t>Area of irrigated land</a:t>
                      </a:r>
                    </a:p>
                  </a:txBody>
                  <a:tcPr anchor="ctr"/>
                </a:tc>
                <a:extLst>
                  <a:ext uri="{0D108BD9-81ED-4DB2-BD59-A6C34878D82A}">
                    <a16:rowId xmlns:a16="http://schemas.microsoft.com/office/drawing/2014/main" val="3711433523"/>
                  </a:ext>
                </a:extLst>
              </a:tr>
              <a:tr h="813594">
                <a:tc>
                  <a:txBody>
                    <a:bodyPr/>
                    <a:lstStyle/>
                    <a:p>
                      <a:r>
                        <a:rPr lang="en-NZ" sz="1800" kern="1200" dirty="0">
                          <a:solidFill>
                            <a:schemeClr val="dk1"/>
                          </a:solidFill>
                          <a:latin typeface="+mn-lt"/>
                          <a:ea typeface="+mn-ea"/>
                          <a:cs typeface="+mn-cs"/>
                        </a:rPr>
                        <a:t>Suitability for swimming</a:t>
                      </a:r>
                      <a:endParaRPr lang="en-NZ" sz="1800" kern="1200" baseline="-25000" dirty="0">
                        <a:solidFill>
                          <a:schemeClr val="dk1"/>
                        </a:solidFill>
                        <a:latin typeface="+mn-lt"/>
                        <a:ea typeface="+mn-ea"/>
                        <a:cs typeface="+mn-cs"/>
                      </a:endParaRPr>
                    </a:p>
                  </a:txBody>
                  <a:tcPr anchor="ctr"/>
                </a:tc>
                <a:tc>
                  <a:txBody>
                    <a:bodyPr/>
                    <a:lstStyle/>
                    <a:p>
                      <a:pPr marL="0" algn="l" defTabSz="457200" rtl="0" eaLnBrk="1" fontAlgn="t" latinLnBrk="0" hangingPunct="1"/>
                      <a:r>
                        <a:rPr lang="en-NZ" sz="1600" kern="1200" dirty="0">
                          <a:solidFill>
                            <a:schemeClr val="dk1"/>
                          </a:solidFill>
                          <a:latin typeface="+mn-lt"/>
                          <a:ea typeface="+mn-ea"/>
                          <a:cs typeface="+mn-cs"/>
                        </a:rPr>
                        <a:t>Concentrations of Faecal indicator bacteria at recreational bathing sites</a:t>
                      </a:r>
                    </a:p>
                  </a:txBody>
                  <a:tcPr anchor="ctr"/>
                </a:tc>
                <a:extLst>
                  <a:ext uri="{0D108BD9-81ED-4DB2-BD59-A6C34878D82A}">
                    <a16:rowId xmlns:a16="http://schemas.microsoft.com/office/drawing/2014/main" val="2468982799"/>
                  </a:ext>
                </a:extLst>
              </a:tr>
            </a:tbl>
          </a:graphicData>
        </a:graphic>
      </p:graphicFrame>
      <p:pic>
        <p:nvPicPr>
          <p:cNvPr id="7" name="Picture 6">
            <a:extLst>
              <a:ext uri="{FF2B5EF4-FFF2-40B4-BE49-F238E27FC236}">
                <a16:creationId xmlns:a16="http://schemas.microsoft.com/office/drawing/2014/main" id="{B8A988B5-5C62-4831-B5A3-DC870219340D}"/>
              </a:ext>
            </a:extLst>
          </p:cNvPr>
          <p:cNvPicPr>
            <a:picLocks noChangeAspect="1"/>
          </p:cNvPicPr>
          <p:nvPr/>
        </p:nvPicPr>
        <p:blipFill>
          <a:blip r:embed="rId2"/>
          <a:stretch>
            <a:fillRect/>
          </a:stretch>
        </p:blipFill>
        <p:spPr>
          <a:xfrm>
            <a:off x="0" y="6248374"/>
            <a:ext cx="4804064" cy="634039"/>
          </a:xfrm>
          <a:prstGeom prst="rect">
            <a:avLst/>
          </a:prstGeom>
        </p:spPr>
      </p:pic>
    </p:spTree>
    <p:extLst>
      <p:ext uri="{BB962C8B-B14F-4D97-AF65-F5344CB8AC3E}">
        <p14:creationId xmlns:p14="http://schemas.microsoft.com/office/powerpoint/2010/main" val="350463873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What’s new?</a:t>
            </a:r>
          </a:p>
        </p:txBody>
      </p:sp>
      <p:sp>
        <p:nvSpPr>
          <p:cNvPr id="3" name="Content Placeholder 2"/>
          <p:cNvSpPr>
            <a:spLocks noGrp="1"/>
          </p:cNvSpPr>
          <p:nvPr>
            <p:ph sz="half" idx="1"/>
          </p:nvPr>
        </p:nvSpPr>
        <p:spPr>
          <a:xfrm>
            <a:off x="1" y="1344402"/>
            <a:ext cx="5699464" cy="4375678"/>
          </a:xfrm>
        </p:spPr>
        <p:txBody>
          <a:bodyPr/>
          <a:lstStyle/>
          <a:p>
            <a:pPr algn="ctr"/>
            <a:r>
              <a:rPr lang="en-US" sz="2400" dirty="0">
                <a:solidFill>
                  <a:srgbClr val="0070C0"/>
                </a:solidFill>
                <a:latin typeface="+mj-lt"/>
                <a:cs typeface="Arial" pitchFamily="34" charset="0"/>
              </a:rPr>
              <a:t>Recreational water </a:t>
            </a:r>
            <a:r>
              <a:rPr lang="en-US" sz="2400" dirty="0">
                <a:latin typeface="+mj-lt"/>
                <a:cs typeface="Arial" pitchFamily="34" charset="0"/>
              </a:rPr>
              <a:t>+ </a:t>
            </a:r>
            <a:r>
              <a:rPr lang="en-US" sz="2400" dirty="0">
                <a:solidFill>
                  <a:srgbClr val="0070C0"/>
                </a:solidFill>
                <a:latin typeface="+mj-lt"/>
                <a:cs typeface="Arial" pitchFamily="34" charset="0"/>
              </a:rPr>
              <a:t>Drinking water quality</a:t>
            </a:r>
          </a:p>
          <a:p>
            <a:pPr algn="ctr"/>
            <a:r>
              <a:rPr lang="en-US" sz="2400" dirty="0">
                <a:latin typeface="+mj-lt"/>
                <a:cs typeface="Arial" pitchFamily="34" charset="0"/>
              </a:rPr>
              <a:t>=</a:t>
            </a:r>
          </a:p>
          <a:p>
            <a:pPr algn="ctr"/>
            <a:r>
              <a:rPr lang="en-US" sz="2400" dirty="0">
                <a:latin typeface="+mj-lt"/>
                <a:cs typeface="Arial" pitchFamily="34" charset="0"/>
              </a:rPr>
              <a:t>‘</a:t>
            </a:r>
            <a:r>
              <a:rPr lang="en-US" sz="2400" dirty="0">
                <a:solidFill>
                  <a:srgbClr val="002060"/>
                </a:solidFill>
                <a:latin typeface="+mj-lt"/>
                <a:cs typeface="Arial" pitchFamily="34" charset="0"/>
              </a:rPr>
              <a:t>Water</a:t>
            </a:r>
            <a:r>
              <a:rPr lang="en-US" sz="2400" dirty="0">
                <a:latin typeface="+mj-lt"/>
                <a:cs typeface="Arial" pitchFamily="34" charset="0"/>
              </a:rPr>
              <a:t>’ </a:t>
            </a:r>
          </a:p>
        </p:txBody>
      </p:sp>
      <p:sp>
        <p:nvSpPr>
          <p:cNvPr id="4" name="Content Placeholder 3"/>
          <p:cNvSpPr>
            <a:spLocks noGrp="1"/>
          </p:cNvSpPr>
          <p:nvPr>
            <p:ph sz="half" idx="2"/>
          </p:nvPr>
        </p:nvSpPr>
        <p:spPr>
          <a:xfrm>
            <a:off x="5821680" y="1879403"/>
            <a:ext cx="3162521" cy="3982720"/>
          </a:xfrm>
        </p:spPr>
        <p:txBody>
          <a:bodyPr/>
          <a:lstStyle/>
          <a:p>
            <a:r>
              <a:rPr lang="en-US" dirty="0">
                <a:latin typeface="+mj-lt"/>
              </a:rPr>
              <a:t>Anticipating new govt. frameworks for water quality</a:t>
            </a:r>
          </a:p>
          <a:p>
            <a:pPr marL="0" indent="0">
              <a:buNone/>
            </a:pPr>
            <a:endParaRPr lang="en-US" dirty="0">
              <a:latin typeface="+mj-lt"/>
            </a:endParaRPr>
          </a:p>
          <a:p>
            <a:r>
              <a:rPr lang="en-US" dirty="0"/>
              <a:t>Change is to how existing topics are presented, rather than content</a:t>
            </a:r>
          </a:p>
          <a:p>
            <a:endParaRPr lang="en-US" dirty="0">
              <a:latin typeface="+mj-lt"/>
            </a:endParaRPr>
          </a:p>
          <a:p>
            <a:r>
              <a:rPr lang="en-US" dirty="0"/>
              <a:t>Water is the ‘theme’, Rec/Drinking water are still the domains</a:t>
            </a:r>
          </a:p>
          <a:p>
            <a:endParaRPr lang="en-US" dirty="0">
              <a:latin typeface="+mj-lt"/>
            </a:endParaRPr>
          </a:p>
          <a:p>
            <a:r>
              <a:rPr lang="en-US" dirty="0">
                <a:latin typeface="+mj-lt"/>
              </a:rPr>
              <a:t>Existing indicators unchanged</a:t>
            </a:r>
          </a:p>
          <a:p>
            <a:pPr marL="0" indent="0">
              <a:buNone/>
            </a:pPr>
            <a:endParaRPr lang="en-US" dirty="0">
              <a:latin typeface="+mj-lt"/>
            </a:endParaRPr>
          </a:p>
          <a:p>
            <a:r>
              <a:rPr lang="en-US" dirty="0"/>
              <a:t>Space for expansion into other areas e.g. wastewater </a:t>
            </a:r>
            <a:endParaRPr lang="en-US" dirty="0">
              <a:latin typeface="+mj-lt"/>
            </a:endParaRPr>
          </a:p>
        </p:txBody>
      </p:sp>
      <p:sp>
        <p:nvSpPr>
          <p:cNvPr id="5" name="Text Placeholder 4"/>
          <p:cNvSpPr>
            <a:spLocks noGrp="1"/>
          </p:cNvSpPr>
          <p:nvPr>
            <p:ph type="body" sz="quarter" idx="10"/>
          </p:nvPr>
        </p:nvSpPr>
        <p:spPr/>
        <p:txBody>
          <a:bodyPr/>
          <a:lstStyle/>
          <a:p>
            <a:endParaRPr lang="en-US" dirty="0">
              <a:latin typeface="+mj-lt"/>
            </a:endParaRPr>
          </a:p>
        </p:txBody>
      </p:sp>
      <p:pic>
        <p:nvPicPr>
          <p:cNvPr id="7" name="Picture 6">
            <a:extLst>
              <a:ext uri="{FF2B5EF4-FFF2-40B4-BE49-F238E27FC236}">
                <a16:creationId xmlns:a16="http://schemas.microsoft.com/office/drawing/2014/main" id="{BF7A269F-96AE-43C1-87FA-2DF05BA44D73}"/>
              </a:ext>
            </a:extLst>
          </p:cNvPr>
          <p:cNvPicPr>
            <a:picLocks noChangeAspect="1"/>
          </p:cNvPicPr>
          <p:nvPr/>
        </p:nvPicPr>
        <p:blipFill>
          <a:blip r:embed="rId2"/>
          <a:stretch>
            <a:fillRect/>
          </a:stretch>
        </p:blipFill>
        <p:spPr>
          <a:xfrm>
            <a:off x="931508" y="2636667"/>
            <a:ext cx="3836449" cy="2672285"/>
          </a:xfrm>
          <a:prstGeom prst="rect">
            <a:avLst/>
          </a:prstGeom>
        </p:spPr>
      </p:pic>
      <p:pic>
        <p:nvPicPr>
          <p:cNvPr id="8" name="Picture 7">
            <a:extLst>
              <a:ext uri="{FF2B5EF4-FFF2-40B4-BE49-F238E27FC236}">
                <a16:creationId xmlns:a16="http://schemas.microsoft.com/office/drawing/2014/main" id="{1405368D-0CFD-46DA-AE2C-29CC0E7D96D9}"/>
              </a:ext>
            </a:extLst>
          </p:cNvPr>
          <p:cNvPicPr>
            <a:picLocks noChangeAspect="1"/>
          </p:cNvPicPr>
          <p:nvPr/>
        </p:nvPicPr>
        <p:blipFill>
          <a:blip r:embed="rId3"/>
          <a:stretch>
            <a:fillRect/>
          </a:stretch>
        </p:blipFill>
        <p:spPr>
          <a:xfrm>
            <a:off x="0" y="6248374"/>
            <a:ext cx="4804064" cy="634039"/>
          </a:xfrm>
          <a:prstGeom prst="rect">
            <a:avLst/>
          </a:prstGeom>
        </p:spPr>
      </p:pic>
    </p:spTree>
    <p:extLst>
      <p:ext uri="{BB962C8B-B14F-4D97-AF65-F5344CB8AC3E}">
        <p14:creationId xmlns:p14="http://schemas.microsoft.com/office/powerpoint/2010/main" val="4153792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4">
                                            <p:txEl>
                                              <p:pRg st="6" end="6"/>
                                            </p:txEl>
                                          </p:spTgt>
                                        </p:tgtEl>
                                        <p:attrNameLst>
                                          <p:attrName>style.visibility</p:attrName>
                                        </p:attrNameLst>
                                      </p:cBhvr>
                                      <p:to>
                                        <p:strVal val="visible"/>
                                      </p:to>
                                    </p:set>
                                    <p:animEffect transition="in" filter="fade">
                                      <p:cBhvr>
                                        <p:cTn id="22" dur="500"/>
                                        <p:tgtEl>
                                          <p:spTgt spid="4">
                                            <p:txEl>
                                              <p:pRg st="6" end="6"/>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4">
                                            <p:txEl>
                                              <p:pRg st="8" end="8"/>
                                            </p:txEl>
                                          </p:spTgt>
                                        </p:tgtEl>
                                        <p:attrNameLst>
                                          <p:attrName>style.visibility</p:attrName>
                                        </p:attrNameLst>
                                      </p:cBhvr>
                                      <p:to>
                                        <p:strVal val="visible"/>
                                      </p:to>
                                    </p:set>
                                    <p:animEffect transition="in" filter="fade">
                                      <p:cBhvr>
                                        <p:cTn id="27" dur="500"/>
                                        <p:tgtEl>
                                          <p:spTgt spid="4">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B3313-81CB-4CCC-AEFF-CF61DFDC73F4}"/>
              </a:ext>
            </a:extLst>
          </p:cNvPr>
          <p:cNvSpPr>
            <a:spLocks noGrp="1"/>
          </p:cNvSpPr>
          <p:nvPr>
            <p:ph type="title"/>
          </p:nvPr>
        </p:nvSpPr>
        <p:spPr/>
        <p:txBody>
          <a:bodyPr/>
          <a:lstStyle/>
          <a:p>
            <a:r>
              <a:rPr lang="en-NZ" dirty="0"/>
              <a:t>Children’s oral health</a:t>
            </a:r>
          </a:p>
        </p:txBody>
      </p:sp>
      <p:pic>
        <p:nvPicPr>
          <p:cNvPr id="2" name="Content Placeholder 1">
            <a:extLst>
              <a:ext uri="{FF2B5EF4-FFF2-40B4-BE49-F238E27FC236}">
                <a16:creationId xmlns:a16="http://schemas.microsoft.com/office/drawing/2014/main" id="{F371695A-9471-4752-95B8-E254B24C40D8}"/>
              </a:ext>
            </a:extLst>
          </p:cNvPr>
          <p:cNvPicPr>
            <a:picLocks noGrp="1" noChangeAspect="1"/>
          </p:cNvPicPr>
          <p:nvPr>
            <p:ph sz="half" idx="1"/>
          </p:nvPr>
        </p:nvPicPr>
        <p:blipFill>
          <a:blip r:embed="rId2"/>
          <a:stretch>
            <a:fillRect/>
          </a:stretch>
        </p:blipFill>
        <p:spPr>
          <a:xfrm>
            <a:off x="-1" y="744960"/>
            <a:ext cx="5736933" cy="2365628"/>
          </a:xfrm>
          <a:prstGeom prst="rect">
            <a:avLst/>
          </a:prstGeom>
        </p:spPr>
      </p:pic>
      <p:sp>
        <p:nvSpPr>
          <p:cNvPr id="5" name="Content Placeholder 4">
            <a:extLst>
              <a:ext uri="{FF2B5EF4-FFF2-40B4-BE49-F238E27FC236}">
                <a16:creationId xmlns:a16="http://schemas.microsoft.com/office/drawing/2014/main" id="{D1F41C9A-EA58-4CFE-9DA6-A34B9EFB350C}"/>
              </a:ext>
            </a:extLst>
          </p:cNvPr>
          <p:cNvSpPr>
            <a:spLocks noGrp="1"/>
          </p:cNvSpPr>
          <p:nvPr>
            <p:ph sz="half" idx="2"/>
          </p:nvPr>
        </p:nvSpPr>
        <p:spPr>
          <a:xfrm>
            <a:off x="5760720" y="983752"/>
            <a:ext cx="3383279" cy="3982720"/>
          </a:xfrm>
          <a:solidFill>
            <a:schemeClr val="bg1"/>
          </a:solidFill>
        </p:spPr>
        <p:txBody>
          <a:bodyPr/>
          <a:lstStyle/>
          <a:p>
            <a:r>
              <a:rPr lang="en-NZ" dirty="0"/>
              <a:t>Gain in caries free percentage for fluoridated 5y.o. shrank from +12% to   -3%. </a:t>
            </a:r>
          </a:p>
          <a:p>
            <a:r>
              <a:rPr lang="en-NZ" dirty="0"/>
              <a:t>The advantage for children in school-year 8 went from +7% to +4%</a:t>
            </a:r>
          </a:p>
          <a:p>
            <a:endParaRPr lang="en-NZ" dirty="0"/>
          </a:p>
          <a:p>
            <a:endParaRPr lang="en-NZ" dirty="0"/>
          </a:p>
          <a:p>
            <a:endParaRPr lang="en-NZ" dirty="0"/>
          </a:p>
          <a:p>
            <a:r>
              <a:rPr lang="en-NZ" dirty="0"/>
              <a:t>Reduction in mean </a:t>
            </a:r>
            <a:r>
              <a:rPr lang="en-NZ" dirty="0" err="1"/>
              <a:t>dmft</a:t>
            </a:r>
            <a:r>
              <a:rPr lang="en-NZ" dirty="0"/>
              <a:t> for fluoridated 5y.o. went from 0.7 fewer decayed/missing/filled teeth to &gt;0.1. </a:t>
            </a:r>
          </a:p>
          <a:p>
            <a:r>
              <a:rPr lang="en-NZ" dirty="0"/>
              <a:t>For children in school-year 8, the difference in mean DMFT went from 0.4 to 0.1</a:t>
            </a:r>
          </a:p>
          <a:p>
            <a:endParaRPr lang="en-NZ" dirty="0"/>
          </a:p>
          <a:p>
            <a:endParaRPr lang="en-NZ" dirty="0"/>
          </a:p>
          <a:p>
            <a:r>
              <a:rPr lang="en-NZ" dirty="0"/>
              <a:t>Both measures for 5y.o. children have been mostly static since around 2008.</a:t>
            </a:r>
          </a:p>
          <a:p>
            <a:endParaRPr lang="en-NZ" dirty="0"/>
          </a:p>
        </p:txBody>
      </p:sp>
      <p:sp>
        <p:nvSpPr>
          <p:cNvPr id="6" name="Text Placeholder 5">
            <a:extLst>
              <a:ext uri="{FF2B5EF4-FFF2-40B4-BE49-F238E27FC236}">
                <a16:creationId xmlns:a16="http://schemas.microsoft.com/office/drawing/2014/main" id="{7B378C88-B000-4262-8612-9C65F09EF30A}"/>
              </a:ext>
            </a:extLst>
          </p:cNvPr>
          <p:cNvSpPr>
            <a:spLocks noGrp="1"/>
          </p:cNvSpPr>
          <p:nvPr>
            <p:ph type="body" sz="quarter" idx="10"/>
          </p:nvPr>
        </p:nvSpPr>
        <p:spPr/>
        <p:txBody>
          <a:bodyPr/>
          <a:lstStyle/>
          <a:p>
            <a:endParaRPr lang="en-NZ"/>
          </a:p>
        </p:txBody>
      </p:sp>
      <p:pic>
        <p:nvPicPr>
          <p:cNvPr id="9" name="Picture 8">
            <a:extLst>
              <a:ext uri="{FF2B5EF4-FFF2-40B4-BE49-F238E27FC236}">
                <a16:creationId xmlns:a16="http://schemas.microsoft.com/office/drawing/2014/main" id="{15D5DFFC-EBA6-44D5-89DE-FE678D5C767A}"/>
              </a:ext>
            </a:extLst>
          </p:cNvPr>
          <p:cNvPicPr>
            <a:picLocks noChangeAspect="1"/>
          </p:cNvPicPr>
          <p:nvPr/>
        </p:nvPicPr>
        <p:blipFill>
          <a:blip r:embed="rId3"/>
          <a:stretch>
            <a:fillRect/>
          </a:stretch>
        </p:blipFill>
        <p:spPr>
          <a:xfrm>
            <a:off x="-1" y="3471558"/>
            <a:ext cx="5742647" cy="2365628"/>
          </a:xfrm>
          <a:prstGeom prst="rect">
            <a:avLst/>
          </a:prstGeom>
        </p:spPr>
      </p:pic>
      <p:pic>
        <p:nvPicPr>
          <p:cNvPr id="7" name="Picture 6">
            <a:extLst>
              <a:ext uri="{FF2B5EF4-FFF2-40B4-BE49-F238E27FC236}">
                <a16:creationId xmlns:a16="http://schemas.microsoft.com/office/drawing/2014/main" id="{5229A3AD-4211-4605-8980-A59120BEFCC6}"/>
              </a:ext>
            </a:extLst>
          </p:cNvPr>
          <p:cNvPicPr>
            <a:picLocks noChangeAspect="1"/>
          </p:cNvPicPr>
          <p:nvPr/>
        </p:nvPicPr>
        <p:blipFill>
          <a:blip r:embed="rId4"/>
          <a:stretch>
            <a:fillRect/>
          </a:stretch>
        </p:blipFill>
        <p:spPr>
          <a:xfrm>
            <a:off x="0" y="6248374"/>
            <a:ext cx="4804064" cy="634039"/>
          </a:xfrm>
          <a:prstGeom prst="rect">
            <a:avLst/>
          </a:prstGeom>
        </p:spPr>
      </p:pic>
    </p:spTree>
    <p:extLst>
      <p:ext uri="{BB962C8B-B14F-4D97-AF65-F5344CB8AC3E}">
        <p14:creationId xmlns:p14="http://schemas.microsoft.com/office/powerpoint/2010/main" val="14404590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5">
                                            <p:txEl>
                                              <p:pRg st="5" end="5"/>
                                            </p:txEl>
                                          </p:spTgt>
                                        </p:tgtEl>
                                        <p:attrNameLst>
                                          <p:attrName>style.visibility</p:attrName>
                                        </p:attrNameLst>
                                      </p:cBhvr>
                                      <p:to>
                                        <p:strVal val="visible"/>
                                      </p:to>
                                    </p:set>
                                    <p:animEffect transition="in" filter="fade">
                                      <p:cBhvr>
                                        <p:cTn id="10" dur="500"/>
                                        <p:tgtEl>
                                          <p:spTgt spid="5">
                                            <p:txEl>
                                              <p:pRg st="5" end="5"/>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5">
                                            <p:txEl>
                                              <p:pRg st="6" end="6"/>
                                            </p:txEl>
                                          </p:spTgt>
                                        </p:tgtEl>
                                        <p:attrNameLst>
                                          <p:attrName>style.visibility</p:attrName>
                                        </p:attrNameLst>
                                      </p:cBhvr>
                                      <p:to>
                                        <p:strVal val="visible"/>
                                      </p:to>
                                    </p:set>
                                    <p:animEffect transition="in" filter="fade">
                                      <p:cBhvr>
                                        <p:cTn id="13" dur="500"/>
                                        <p:tgtEl>
                                          <p:spTgt spid="5">
                                            <p:txEl>
                                              <p:pRg st="6" end="6"/>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5">
                                            <p:txEl>
                                              <p:pRg st="9" end="9"/>
                                            </p:txEl>
                                          </p:spTgt>
                                        </p:tgtEl>
                                        <p:attrNameLst>
                                          <p:attrName>style.visibility</p:attrName>
                                        </p:attrNameLst>
                                      </p:cBhvr>
                                      <p:to>
                                        <p:strVal val="visible"/>
                                      </p:to>
                                    </p:set>
                                    <p:animEffect transition="in" filter="fade">
                                      <p:cBhvr>
                                        <p:cTn id="16"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B3313-81CB-4CCC-AEFF-CF61DFDC73F4}"/>
              </a:ext>
            </a:extLst>
          </p:cNvPr>
          <p:cNvSpPr>
            <a:spLocks noGrp="1"/>
          </p:cNvSpPr>
          <p:nvPr>
            <p:ph type="title"/>
          </p:nvPr>
        </p:nvSpPr>
        <p:spPr>
          <a:xfrm>
            <a:off x="416560" y="264160"/>
            <a:ext cx="8249138" cy="719592"/>
          </a:xfrm>
        </p:spPr>
        <p:txBody>
          <a:bodyPr/>
          <a:lstStyle/>
          <a:p>
            <a:r>
              <a:rPr lang="en-NZ" dirty="0"/>
              <a:t>Children’s oral health – what’s going on here?</a:t>
            </a:r>
          </a:p>
        </p:txBody>
      </p:sp>
      <p:pic>
        <p:nvPicPr>
          <p:cNvPr id="2" name="Content Placeholder 1">
            <a:extLst>
              <a:ext uri="{FF2B5EF4-FFF2-40B4-BE49-F238E27FC236}">
                <a16:creationId xmlns:a16="http://schemas.microsoft.com/office/drawing/2014/main" id="{AAC2C57D-E99D-43E1-B8E0-05147FE7393B}"/>
              </a:ext>
            </a:extLst>
          </p:cNvPr>
          <p:cNvPicPr>
            <a:picLocks noGrp="1" noChangeAspect="1"/>
          </p:cNvPicPr>
          <p:nvPr>
            <p:ph sz="half" idx="1"/>
          </p:nvPr>
        </p:nvPicPr>
        <p:blipFill>
          <a:blip r:embed="rId2"/>
          <a:srcRect/>
          <a:stretch/>
        </p:blipFill>
        <p:spPr>
          <a:xfrm>
            <a:off x="0" y="718262"/>
            <a:ext cx="5803453" cy="2672882"/>
          </a:xfrm>
          <a:prstGeom prst="rect">
            <a:avLst/>
          </a:prstGeom>
        </p:spPr>
      </p:pic>
      <p:sp>
        <p:nvSpPr>
          <p:cNvPr id="5" name="Content Placeholder 4">
            <a:extLst>
              <a:ext uri="{FF2B5EF4-FFF2-40B4-BE49-F238E27FC236}">
                <a16:creationId xmlns:a16="http://schemas.microsoft.com/office/drawing/2014/main" id="{D1F41C9A-EA58-4CFE-9DA6-A34B9EFB350C}"/>
              </a:ext>
            </a:extLst>
          </p:cNvPr>
          <p:cNvSpPr>
            <a:spLocks noGrp="1"/>
          </p:cNvSpPr>
          <p:nvPr>
            <p:ph sz="half" idx="2"/>
          </p:nvPr>
        </p:nvSpPr>
        <p:spPr>
          <a:xfrm>
            <a:off x="5821681" y="1213576"/>
            <a:ext cx="3198032" cy="4920893"/>
          </a:xfrm>
        </p:spPr>
        <p:txBody>
          <a:bodyPr/>
          <a:lstStyle/>
          <a:p>
            <a:r>
              <a:rPr lang="en-NZ" dirty="0"/>
              <a:t>Being in the ‘Fluoridated’ group doesn’t guarantee access to fluoridated water</a:t>
            </a:r>
          </a:p>
          <a:p>
            <a:pPr marL="0" indent="0">
              <a:buNone/>
            </a:pPr>
            <a:endParaRPr lang="en-NZ" dirty="0"/>
          </a:p>
          <a:p>
            <a:r>
              <a:rPr lang="en-NZ" dirty="0"/>
              <a:t>Decline in caries-free percentage only exists in the northern region</a:t>
            </a:r>
          </a:p>
          <a:p>
            <a:endParaRPr lang="en-NZ" dirty="0"/>
          </a:p>
          <a:p>
            <a:pPr marL="0" indent="0">
              <a:buNone/>
            </a:pPr>
            <a:endParaRPr lang="en-NZ" dirty="0"/>
          </a:p>
          <a:p>
            <a:r>
              <a:rPr lang="en-NZ" dirty="0"/>
              <a:t>Three northern region DHBs supplied more than half the fluoridated population seen in 2019 – is this region cancelling out the improvements elsewhere?</a:t>
            </a:r>
          </a:p>
          <a:p>
            <a:endParaRPr lang="en-NZ" dirty="0"/>
          </a:p>
          <a:p>
            <a:r>
              <a:rPr lang="en-NZ" dirty="0"/>
              <a:t>Number of 5y.o. children seen also declining, especially in Waitemat</a:t>
            </a:r>
            <a:r>
              <a:rPr lang="en-NZ" dirty="0">
                <a:latin typeface="Calibri" panose="020F0502020204030204" pitchFamily="34" charset="0"/>
                <a:cs typeface="Calibri" panose="020F0502020204030204" pitchFamily="34" charset="0"/>
              </a:rPr>
              <a:t>ā</a:t>
            </a:r>
            <a:r>
              <a:rPr lang="en-NZ" dirty="0"/>
              <a:t>, Auckland and Counties Manukau. Is under-resourcing or targeting of highest-need groups in these DHBs affecting the reported trend?</a:t>
            </a:r>
          </a:p>
        </p:txBody>
      </p:sp>
      <p:sp>
        <p:nvSpPr>
          <p:cNvPr id="6" name="Text Placeholder 5">
            <a:extLst>
              <a:ext uri="{FF2B5EF4-FFF2-40B4-BE49-F238E27FC236}">
                <a16:creationId xmlns:a16="http://schemas.microsoft.com/office/drawing/2014/main" id="{7B378C88-B000-4262-8612-9C65F09EF30A}"/>
              </a:ext>
            </a:extLst>
          </p:cNvPr>
          <p:cNvSpPr>
            <a:spLocks noGrp="1"/>
          </p:cNvSpPr>
          <p:nvPr>
            <p:ph type="body" sz="quarter" idx="10"/>
          </p:nvPr>
        </p:nvSpPr>
        <p:spPr/>
        <p:txBody>
          <a:bodyPr/>
          <a:lstStyle/>
          <a:p>
            <a:endParaRPr lang="en-NZ"/>
          </a:p>
        </p:txBody>
      </p:sp>
      <p:pic>
        <p:nvPicPr>
          <p:cNvPr id="9" name="Picture 8">
            <a:extLst>
              <a:ext uri="{FF2B5EF4-FFF2-40B4-BE49-F238E27FC236}">
                <a16:creationId xmlns:a16="http://schemas.microsoft.com/office/drawing/2014/main" id="{150C2E8A-ADFE-4187-8963-7A4A7FF63790}"/>
              </a:ext>
            </a:extLst>
          </p:cNvPr>
          <p:cNvPicPr>
            <a:picLocks noChangeAspect="1"/>
          </p:cNvPicPr>
          <p:nvPr/>
        </p:nvPicPr>
        <p:blipFill>
          <a:blip r:embed="rId3"/>
          <a:stretch>
            <a:fillRect/>
          </a:stretch>
        </p:blipFill>
        <p:spPr>
          <a:xfrm>
            <a:off x="0" y="3125654"/>
            <a:ext cx="5803453" cy="2765082"/>
          </a:xfrm>
          <a:prstGeom prst="rect">
            <a:avLst/>
          </a:prstGeom>
        </p:spPr>
      </p:pic>
      <p:pic>
        <p:nvPicPr>
          <p:cNvPr id="7" name="Picture 6">
            <a:extLst>
              <a:ext uri="{FF2B5EF4-FFF2-40B4-BE49-F238E27FC236}">
                <a16:creationId xmlns:a16="http://schemas.microsoft.com/office/drawing/2014/main" id="{DBB1CE7C-4788-4A28-99C3-C90F21E455E2}"/>
              </a:ext>
            </a:extLst>
          </p:cNvPr>
          <p:cNvPicPr>
            <a:picLocks noChangeAspect="1"/>
          </p:cNvPicPr>
          <p:nvPr/>
        </p:nvPicPr>
        <p:blipFill>
          <a:blip r:embed="rId4"/>
          <a:stretch>
            <a:fillRect/>
          </a:stretch>
        </p:blipFill>
        <p:spPr>
          <a:xfrm>
            <a:off x="0" y="6248374"/>
            <a:ext cx="4804064" cy="634039"/>
          </a:xfrm>
          <a:prstGeom prst="rect">
            <a:avLst/>
          </a:prstGeom>
        </p:spPr>
      </p:pic>
      <p:cxnSp>
        <p:nvCxnSpPr>
          <p:cNvPr id="8" name="Straight Connector 7">
            <a:extLst>
              <a:ext uri="{FF2B5EF4-FFF2-40B4-BE49-F238E27FC236}">
                <a16:creationId xmlns:a16="http://schemas.microsoft.com/office/drawing/2014/main" id="{108072E6-D556-4022-9243-CADAB5C2C7A0}"/>
              </a:ext>
            </a:extLst>
          </p:cNvPr>
          <p:cNvCxnSpPr>
            <a:cxnSpLocks/>
          </p:cNvCxnSpPr>
          <p:nvPr/>
        </p:nvCxnSpPr>
        <p:spPr>
          <a:xfrm flipV="1">
            <a:off x="4601497" y="967265"/>
            <a:ext cx="0" cy="2158389"/>
          </a:xfrm>
          <a:prstGeom prst="line">
            <a:avLst/>
          </a:prstGeom>
          <a:ln w="9525" cap="flat" cmpd="sng" algn="ctr">
            <a:solidFill>
              <a:schemeClr val="accent4"/>
            </a:solidFill>
            <a:prstDash val="dash"/>
            <a:round/>
            <a:headEnd type="none" w="med" len="med"/>
            <a:tailEnd type="none" w="med" len="med"/>
          </a:ln>
        </p:spPr>
        <p:style>
          <a:lnRef idx="0">
            <a:scrgbClr r="0" g="0" b="0"/>
          </a:lnRef>
          <a:fillRef idx="0">
            <a:scrgbClr r="0" g="0" b="0"/>
          </a:fillRef>
          <a:effectRef idx="0">
            <a:scrgbClr r="0" g="0" b="0"/>
          </a:effectRef>
          <a:fontRef idx="minor">
            <a:schemeClr val="tx1"/>
          </a:fontRef>
        </p:style>
      </p:cxnSp>
    </p:spTree>
    <p:extLst>
      <p:ext uri="{BB962C8B-B14F-4D97-AF65-F5344CB8AC3E}">
        <p14:creationId xmlns:p14="http://schemas.microsoft.com/office/powerpoint/2010/main" val="14310751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xEl>
                                              <p:pRg st="2" end="2"/>
                                            </p:txEl>
                                          </p:spTgt>
                                        </p:tgtEl>
                                        <p:attrNameLst>
                                          <p:attrName>style.visibility</p:attrName>
                                        </p:attrNameLst>
                                      </p:cBhvr>
                                      <p:to>
                                        <p:strVal val="visible"/>
                                      </p:to>
                                    </p:set>
                                    <p:animEffect transition="in" filter="fade">
                                      <p:cBhvr>
                                        <p:cTn id="7" dur="500"/>
                                        <p:tgtEl>
                                          <p:spTgt spid="5">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5">
                                            <p:txEl>
                                              <p:pRg st="5" end="5"/>
                                            </p:txEl>
                                          </p:spTgt>
                                        </p:tgtEl>
                                        <p:attrNameLst>
                                          <p:attrName>style.visibility</p:attrName>
                                        </p:attrNameLst>
                                      </p:cBhvr>
                                      <p:to>
                                        <p:strVal val="visible"/>
                                      </p:to>
                                    </p:set>
                                    <p:animEffect transition="in" filter="fade">
                                      <p:cBhvr>
                                        <p:cTn id="15" dur="500"/>
                                        <p:tgtEl>
                                          <p:spTgt spid="5">
                                            <p:txEl>
                                              <p:pRg st="5" end="5"/>
                                            </p:txEl>
                                          </p:spTgt>
                                        </p:tgtEl>
                                      </p:cBhvr>
                                    </p:animEffect>
                                  </p:childTnLst>
                                </p:cTn>
                              </p:par>
                              <p:par>
                                <p:cTn id="16" presetID="10" presetClass="entr" presetSubtype="0" fill="hold" nodeType="withEffect">
                                  <p:stCondLst>
                                    <p:cond delay="0"/>
                                  </p:stCondLst>
                                  <p:childTnLst>
                                    <p:set>
                                      <p:cBhvr>
                                        <p:cTn id="17" dur="1" fill="hold">
                                          <p:stCondLst>
                                            <p:cond delay="0"/>
                                          </p:stCondLst>
                                        </p:cTn>
                                        <p:tgtEl>
                                          <p:spTgt spid="5">
                                            <p:txEl>
                                              <p:pRg st="7" end="7"/>
                                            </p:txEl>
                                          </p:spTgt>
                                        </p:tgtEl>
                                        <p:attrNameLst>
                                          <p:attrName>style.visibility</p:attrName>
                                        </p:attrNameLst>
                                      </p:cBhvr>
                                      <p:to>
                                        <p:strVal val="visible"/>
                                      </p:to>
                                    </p:set>
                                    <p:animEffect transition="in" filter="fade">
                                      <p:cBhvr>
                                        <p:cTn id="18" dur="500"/>
                                        <p:tgtEl>
                                          <p:spTgt spid="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0" name="Picture 6" descr="Howick Beach - PlacesNZ">
            <a:extLst>
              <a:ext uri="{FF2B5EF4-FFF2-40B4-BE49-F238E27FC236}">
                <a16:creationId xmlns:a16="http://schemas.microsoft.com/office/drawing/2014/main" id="{0EC3F447-204B-4AE5-AD4B-66DE6E87FE7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9210" y="1399940"/>
            <a:ext cx="3012189" cy="2008125"/>
          </a:xfrm>
          <a:prstGeom prst="rect">
            <a:avLst/>
          </a:prstGeom>
          <a:noFill/>
          <a:extLst>
            <a:ext uri="{909E8E84-426E-40DD-AFC4-6F175D3DCCD1}">
              <a14:hiddenFill xmlns:a14="http://schemas.microsoft.com/office/drawing/2010/main">
                <a:solidFill>
                  <a:srgbClr val="FFFFFF"/>
                </a:solidFill>
              </a14:hiddenFill>
            </a:ext>
          </a:extLst>
        </p:spPr>
      </p:pic>
      <p:sp>
        <p:nvSpPr>
          <p:cNvPr id="3" name="Title 2">
            <a:extLst>
              <a:ext uri="{FF2B5EF4-FFF2-40B4-BE49-F238E27FC236}">
                <a16:creationId xmlns:a16="http://schemas.microsoft.com/office/drawing/2014/main" id="{A82B3313-81CB-4CCC-AEFF-CF61DFDC73F4}"/>
              </a:ext>
            </a:extLst>
          </p:cNvPr>
          <p:cNvSpPr>
            <a:spLocks noGrp="1"/>
          </p:cNvSpPr>
          <p:nvPr>
            <p:ph type="title"/>
          </p:nvPr>
        </p:nvSpPr>
        <p:spPr>
          <a:xfrm>
            <a:off x="416560" y="264160"/>
            <a:ext cx="8249138" cy="719592"/>
          </a:xfrm>
        </p:spPr>
        <p:txBody>
          <a:bodyPr/>
          <a:lstStyle/>
          <a:p>
            <a:r>
              <a:rPr lang="en-NZ" dirty="0"/>
              <a:t>Water safety topic</a:t>
            </a:r>
          </a:p>
        </p:txBody>
      </p:sp>
      <p:sp>
        <p:nvSpPr>
          <p:cNvPr id="4" name="Content Placeholder 3">
            <a:extLst>
              <a:ext uri="{FF2B5EF4-FFF2-40B4-BE49-F238E27FC236}">
                <a16:creationId xmlns:a16="http://schemas.microsoft.com/office/drawing/2014/main" id="{17B5C16C-8221-4901-B6B0-93E6EE718E4A}"/>
              </a:ext>
            </a:extLst>
          </p:cNvPr>
          <p:cNvSpPr>
            <a:spLocks noGrp="1"/>
          </p:cNvSpPr>
          <p:nvPr>
            <p:ph sz="half" idx="1"/>
          </p:nvPr>
        </p:nvSpPr>
        <p:spPr>
          <a:xfrm>
            <a:off x="0" y="1053109"/>
            <a:ext cx="5742471" cy="523220"/>
          </a:xfrm>
        </p:spPr>
        <p:txBody>
          <a:bodyPr/>
          <a:lstStyle/>
          <a:p>
            <a:r>
              <a:rPr lang="en-NZ" sz="1600" dirty="0"/>
              <a:t>Water Safety New Zealand estimates that annually there are:</a:t>
            </a:r>
          </a:p>
          <a:p>
            <a:pPr marL="457200" indent="-457200">
              <a:buFont typeface="Arial" panose="020B0604020202020204" pitchFamily="34" charset="0"/>
              <a:buChar char="•"/>
            </a:pPr>
            <a:endParaRPr lang="en-NZ" dirty="0"/>
          </a:p>
        </p:txBody>
      </p:sp>
      <p:sp>
        <p:nvSpPr>
          <p:cNvPr id="5" name="Content Placeholder 4">
            <a:extLst>
              <a:ext uri="{FF2B5EF4-FFF2-40B4-BE49-F238E27FC236}">
                <a16:creationId xmlns:a16="http://schemas.microsoft.com/office/drawing/2014/main" id="{D1F41C9A-EA58-4CFE-9DA6-A34B9EFB350C}"/>
              </a:ext>
            </a:extLst>
          </p:cNvPr>
          <p:cNvSpPr>
            <a:spLocks noGrp="1"/>
          </p:cNvSpPr>
          <p:nvPr>
            <p:ph sz="half" idx="2"/>
          </p:nvPr>
        </p:nvSpPr>
        <p:spPr>
          <a:xfrm>
            <a:off x="5681708" y="1691468"/>
            <a:ext cx="3462291" cy="3982720"/>
          </a:xfrm>
        </p:spPr>
        <p:txBody>
          <a:bodyPr/>
          <a:lstStyle/>
          <a:p>
            <a:r>
              <a:rPr lang="en-NZ" sz="1600" dirty="0"/>
              <a:t>Drownings are already covered by WSNZ.</a:t>
            </a:r>
          </a:p>
          <a:p>
            <a:endParaRPr lang="en-NZ" sz="1600" dirty="0"/>
          </a:p>
          <a:p>
            <a:r>
              <a:rPr lang="en-NZ" sz="1600" dirty="0"/>
              <a:t>Other injuries (fatal or not) are not as well reported.</a:t>
            </a:r>
          </a:p>
          <a:p>
            <a:endParaRPr lang="en-NZ" sz="1600" dirty="0"/>
          </a:p>
          <a:p>
            <a:r>
              <a:rPr lang="en-NZ" sz="1600" dirty="0"/>
              <a:t>Two new indicators drawn from NMDS and Mortality Collection are being prepared:</a:t>
            </a:r>
          </a:p>
          <a:p>
            <a:pPr lvl="1">
              <a:buFont typeface="Wingdings" panose="05000000000000000000" pitchFamily="2" charset="2"/>
              <a:buChar char="v"/>
            </a:pPr>
            <a:r>
              <a:rPr lang="en-NZ" sz="1600" dirty="0">
                <a:solidFill>
                  <a:srgbClr val="807673"/>
                </a:solidFill>
              </a:rPr>
              <a:t>Water transport injury</a:t>
            </a:r>
          </a:p>
          <a:p>
            <a:pPr lvl="1">
              <a:buFont typeface="Wingdings" panose="05000000000000000000" pitchFamily="2" charset="2"/>
              <a:buChar char="v"/>
            </a:pPr>
            <a:r>
              <a:rPr lang="en-NZ" sz="1600" dirty="0">
                <a:solidFill>
                  <a:srgbClr val="807673"/>
                </a:solidFill>
              </a:rPr>
              <a:t>Recreational water user injury</a:t>
            </a:r>
          </a:p>
        </p:txBody>
      </p:sp>
      <p:sp>
        <p:nvSpPr>
          <p:cNvPr id="6" name="Text Placeholder 5">
            <a:extLst>
              <a:ext uri="{FF2B5EF4-FFF2-40B4-BE49-F238E27FC236}">
                <a16:creationId xmlns:a16="http://schemas.microsoft.com/office/drawing/2014/main" id="{7B378C88-B000-4262-8612-9C65F09EF30A}"/>
              </a:ext>
            </a:extLst>
          </p:cNvPr>
          <p:cNvSpPr>
            <a:spLocks noGrp="1"/>
          </p:cNvSpPr>
          <p:nvPr>
            <p:ph type="body" sz="quarter" idx="10"/>
          </p:nvPr>
        </p:nvSpPr>
        <p:spPr/>
        <p:txBody>
          <a:bodyPr/>
          <a:lstStyle/>
          <a:p>
            <a:endParaRPr lang="en-NZ"/>
          </a:p>
        </p:txBody>
      </p:sp>
      <p:pic>
        <p:nvPicPr>
          <p:cNvPr id="1032" name="Picture 8" descr="Boat Reviews, Boat Tests, Boating Tips and More | Boating Magazine">
            <a:extLst>
              <a:ext uri="{FF2B5EF4-FFF2-40B4-BE49-F238E27FC236}">
                <a16:creationId xmlns:a16="http://schemas.microsoft.com/office/drawing/2014/main" id="{C3917E0F-03DC-4B28-8F28-003FD249F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05619" y="1399940"/>
            <a:ext cx="3012972" cy="2008125"/>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a:extLst>
              <a:ext uri="{FF2B5EF4-FFF2-40B4-BE49-F238E27FC236}">
                <a16:creationId xmlns:a16="http://schemas.microsoft.com/office/drawing/2014/main" id="{34CA2DB5-47C3-4794-BBB9-1B6D43A4F5E2}"/>
              </a:ext>
            </a:extLst>
          </p:cNvPr>
          <p:cNvSpPr txBox="1"/>
          <p:nvPr/>
        </p:nvSpPr>
        <p:spPr>
          <a:xfrm>
            <a:off x="79211" y="2881528"/>
            <a:ext cx="2602528" cy="523220"/>
          </a:xfrm>
          <a:prstGeom prst="rect">
            <a:avLst/>
          </a:prstGeom>
          <a:solidFill>
            <a:srgbClr val="F5F5F5">
              <a:alpha val="50196"/>
            </a:srgbClr>
          </a:solidFill>
        </p:spPr>
        <p:txBody>
          <a:bodyPr wrap="square" rtlCol="0">
            <a:spAutoFit/>
          </a:bodyPr>
          <a:lstStyle/>
          <a:p>
            <a:pPr algn="ctr"/>
            <a:r>
              <a:rPr lang="en-NZ" sz="1400" b="1" dirty="0">
                <a:solidFill>
                  <a:schemeClr val="tx1">
                    <a:lumMod val="85000"/>
                    <a:lumOff val="15000"/>
                  </a:schemeClr>
                </a:solidFill>
              </a:rPr>
              <a:t>3.5 million visitors to the beach</a:t>
            </a:r>
          </a:p>
          <a:p>
            <a:pPr algn="ctr"/>
            <a:endParaRPr lang="en-NZ" sz="1400" b="1" dirty="0">
              <a:solidFill>
                <a:schemeClr val="tx1">
                  <a:lumMod val="85000"/>
                  <a:lumOff val="15000"/>
                </a:schemeClr>
              </a:solidFill>
            </a:endParaRPr>
          </a:p>
        </p:txBody>
      </p:sp>
      <p:pic>
        <p:nvPicPr>
          <p:cNvPr id="1034" name="Picture 10" descr="Most dangerous kayaking rivers in the world: The top 6">
            <a:extLst>
              <a:ext uri="{FF2B5EF4-FFF2-40B4-BE49-F238E27FC236}">
                <a16:creationId xmlns:a16="http://schemas.microsoft.com/office/drawing/2014/main" id="{02F5D5BF-5F7B-44C2-9E13-D16C455D34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11" y="3185527"/>
            <a:ext cx="3012189" cy="1927075"/>
          </a:xfrm>
          <a:prstGeom prst="rect">
            <a:avLst/>
          </a:prstGeom>
          <a:noFill/>
          <a:extLst>
            <a:ext uri="{909E8E84-426E-40DD-AFC4-6F175D3DCCD1}">
              <a14:hiddenFill xmlns:a14="http://schemas.microsoft.com/office/drawing/2010/main">
                <a:solidFill>
                  <a:srgbClr val="FFFFFF"/>
                </a:solidFill>
              </a14:hiddenFill>
            </a:ext>
          </a:extLst>
        </p:spPr>
      </p:pic>
      <p:sp>
        <p:nvSpPr>
          <p:cNvPr id="14" name="TextBox 13">
            <a:extLst>
              <a:ext uri="{FF2B5EF4-FFF2-40B4-BE49-F238E27FC236}">
                <a16:creationId xmlns:a16="http://schemas.microsoft.com/office/drawing/2014/main" id="{687500C1-12E0-4FB1-8AA4-2250B1E1BC93}"/>
              </a:ext>
            </a:extLst>
          </p:cNvPr>
          <p:cNvSpPr txBox="1"/>
          <p:nvPr/>
        </p:nvSpPr>
        <p:spPr>
          <a:xfrm>
            <a:off x="2681738" y="2880747"/>
            <a:ext cx="3012189" cy="523220"/>
          </a:xfrm>
          <a:prstGeom prst="rect">
            <a:avLst/>
          </a:prstGeom>
          <a:solidFill>
            <a:srgbClr val="F5F5F5">
              <a:alpha val="50196"/>
            </a:srgbClr>
          </a:solidFill>
        </p:spPr>
        <p:txBody>
          <a:bodyPr wrap="square" rtlCol="0">
            <a:spAutoFit/>
          </a:bodyPr>
          <a:lstStyle/>
          <a:p>
            <a:pPr algn="ctr"/>
            <a:r>
              <a:rPr lang="en-NZ" sz="1400" b="1" dirty="0">
                <a:solidFill>
                  <a:schemeClr val="tx1">
                    <a:lumMod val="85000"/>
                    <a:lumOff val="15000"/>
                  </a:schemeClr>
                </a:solidFill>
              </a:rPr>
              <a:t>4.5 million boating excursions</a:t>
            </a:r>
          </a:p>
          <a:p>
            <a:pPr algn="ctr"/>
            <a:endParaRPr lang="en-NZ" sz="1400" b="1" dirty="0">
              <a:solidFill>
                <a:schemeClr val="tx1">
                  <a:lumMod val="85000"/>
                  <a:lumOff val="15000"/>
                </a:schemeClr>
              </a:solidFill>
            </a:endParaRPr>
          </a:p>
        </p:txBody>
      </p:sp>
      <p:pic>
        <p:nvPicPr>
          <p:cNvPr id="1036" name="Picture 12" descr="Long-Distance Surf Casting Techniques">
            <a:extLst>
              <a:ext uri="{FF2B5EF4-FFF2-40B4-BE49-F238E27FC236}">
                <a16:creationId xmlns:a16="http://schemas.microsoft.com/office/drawing/2014/main" id="{F161EA61-50AF-4A6E-ABAB-C39233C835C5}"/>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705619" y="3185528"/>
            <a:ext cx="3012189" cy="1919132"/>
          </a:xfrm>
          <a:prstGeom prst="rect">
            <a:avLst/>
          </a:prstGeom>
          <a:noFill/>
          <a:extLst>
            <a:ext uri="{909E8E84-426E-40DD-AFC4-6F175D3DCCD1}">
              <a14:hiddenFill xmlns:a14="http://schemas.microsoft.com/office/drawing/2010/main">
                <a:solidFill>
                  <a:srgbClr val="FFFFFF"/>
                </a:solidFill>
              </a14:hiddenFill>
            </a:ext>
          </a:extLst>
        </p:spPr>
      </p:pic>
      <p:sp>
        <p:nvSpPr>
          <p:cNvPr id="15" name="TextBox 14">
            <a:extLst>
              <a:ext uri="{FF2B5EF4-FFF2-40B4-BE49-F238E27FC236}">
                <a16:creationId xmlns:a16="http://schemas.microsoft.com/office/drawing/2014/main" id="{DF05A587-D6D4-4B57-A5EE-92B19977E1E2}"/>
              </a:ext>
            </a:extLst>
          </p:cNvPr>
          <p:cNvSpPr txBox="1"/>
          <p:nvPr/>
        </p:nvSpPr>
        <p:spPr>
          <a:xfrm>
            <a:off x="79211" y="4835603"/>
            <a:ext cx="2625625" cy="292388"/>
          </a:xfrm>
          <a:prstGeom prst="rect">
            <a:avLst/>
          </a:prstGeom>
          <a:solidFill>
            <a:srgbClr val="F5F5F5">
              <a:alpha val="50196"/>
            </a:srgbClr>
          </a:solidFill>
        </p:spPr>
        <p:txBody>
          <a:bodyPr wrap="square" rtlCol="0">
            <a:spAutoFit/>
          </a:bodyPr>
          <a:lstStyle/>
          <a:p>
            <a:pPr algn="ctr"/>
            <a:r>
              <a:rPr lang="en-NZ" sz="1300" b="1" dirty="0">
                <a:solidFill>
                  <a:schemeClr val="tx1">
                    <a:lumMod val="85000"/>
                    <a:lumOff val="15000"/>
                  </a:schemeClr>
                </a:solidFill>
              </a:rPr>
              <a:t>1.1 million recreational water users</a:t>
            </a:r>
          </a:p>
        </p:txBody>
      </p:sp>
      <p:sp>
        <p:nvSpPr>
          <p:cNvPr id="16" name="TextBox 15">
            <a:extLst>
              <a:ext uri="{FF2B5EF4-FFF2-40B4-BE49-F238E27FC236}">
                <a16:creationId xmlns:a16="http://schemas.microsoft.com/office/drawing/2014/main" id="{53AA50A6-D87C-4DC2-8481-90C2E9E704A8}"/>
              </a:ext>
            </a:extLst>
          </p:cNvPr>
          <p:cNvSpPr txBox="1"/>
          <p:nvPr/>
        </p:nvSpPr>
        <p:spPr>
          <a:xfrm>
            <a:off x="2705619" y="4847214"/>
            <a:ext cx="3012189" cy="307777"/>
          </a:xfrm>
          <a:prstGeom prst="rect">
            <a:avLst/>
          </a:prstGeom>
          <a:solidFill>
            <a:srgbClr val="F5F5F5">
              <a:alpha val="50196"/>
            </a:srgbClr>
          </a:solidFill>
        </p:spPr>
        <p:txBody>
          <a:bodyPr wrap="square" rtlCol="0">
            <a:spAutoFit/>
          </a:bodyPr>
          <a:lstStyle/>
          <a:p>
            <a:pPr algn="ctr"/>
            <a:r>
              <a:rPr lang="en-NZ" sz="1400" b="1" dirty="0">
                <a:solidFill>
                  <a:schemeClr val="tx1">
                    <a:lumMod val="85000"/>
                    <a:lumOff val="15000"/>
                  </a:schemeClr>
                </a:solidFill>
              </a:rPr>
              <a:t>700,000 people who go fishing</a:t>
            </a:r>
          </a:p>
        </p:txBody>
      </p:sp>
      <p:pic>
        <p:nvPicPr>
          <p:cNvPr id="17" name="Picture 16">
            <a:extLst>
              <a:ext uri="{FF2B5EF4-FFF2-40B4-BE49-F238E27FC236}">
                <a16:creationId xmlns:a16="http://schemas.microsoft.com/office/drawing/2014/main" id="{A33A5619-CD92-4BE0-A036-8BE81A5FBFE7}"/>
              </a:ext>
            </a:extLst>
          </p:cNvPr>
          <p:cNvPicPr>
            <a:picLocks noChangeAspect="1"/>
          </p:cNvPicPr>
          <p:nvPr/>
        </p:nvPicPr>
        <p:blipFill>
          <a:blip r:embed="rId6"/>
          <a:stretch>
            <a:fillRect/>
          </a:stretch>
        </p:blipFill>
        <p:spPr>
          <a:xfrm>
            <a:off x="0" y="6248374"/>
            <a:ext cx="4804064" cy="634039"/>
          </a:xfrm>
          <a:prstGeom prst="rect">
            <a:avLst/>
          </a:prstGeom>
        </p:spPr>
      </p:pic>
    </p:spTree>
    <p:extLst>
      <p:ext uri="{BB962C8B-B14F-4D97-AF65-F5344CB8AC3E}">
        <p14:creationId xmlns:p14="http://schemas.microsoft.com/office/powerpoint/2010/main" val="17040637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30"/>
                                        </p:tgtEl>
                                        <p:attrNameLst>
                                          <p:attrName>style.visibility</p:attrName>
                                        </p:attrNameLst>
                                      </p:cBhvr>
                                      <p:to>
                                        <p:strVal val="visible"/>
                                      </p:to>
                                    </p:set>
                                    <p:animEffect transition="in" filter="fade">
                                      <p:cBhvr>
                                        <p:cTn id="7" dur="500"/>
                                        <p:tgtEl>
                                          <p:spTgt spid="103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032"/>
                                        </p:tgtEl>
                                        <p:attrNameLst>
                                          <p:attrName>style.visibility</p:attrName>
                                        </p:attrNameLst>
                                      </p:cBhvr>
                                      <p:to>
                                        <p:strVal val="visible"/>
                                      </p:to>
                                    </p:set>
                                    <p:animEffect transition="in" filter="fade">
                                      <p:cBhvr>
                                        <p:cTn id="15" dur="500"/>
                                        <p:tgtEl>
                                          <p:spTgt spid="1032"/>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fade">
                                      <p:cBhvr>
                                        <p:cTn id="18" dur="500"/>
                                        <p:tgtEl>
                                          <p:spTgt spid="14"/>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nodeType="clickEffect">
                                  <p:stCondLst>
                                    <p:cond delay="0"/>
                                  </p:stCondLst>
                                  <p:childTnLst>
                                    <p:set>
                                      <p:cBhvr>
                                        <p:cTn id="22" dur="1" fill="hold">
                                          <p:stCondLst>
                                            <p:cond delay="0"/>
                                          </p:stCondLst>
                                        </p:cTn>
                                        <p:tgtEl>
                                          <p:spTgt spid="1034"/>
                                        </p:tgtEl>
                                        <p:attrNameLst>
                                          <p:attrName>style.visibility</p:attrName>
                                        </p:attrNameLst>
                                      </p:cBhvr>
                                      <p:to>
                                        <p:strVal val="visible"/>
                                      </p:to>
                                    </p:set>
                                    <p:animEffect transition="in" filter="fade">
                                      <p:cBhvr>
                                        <p:cTn id="23" dur="500"/>
                                        <p:tgtEl>
                                          <p:spTgt spid="1034"/>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036"/>
                                        </p:tgtEl>
                                        <p:attrNameLst>
                                          <p:attrName>style.visibility</p:attrName>
                                        </p:attrNameLst>
                                      </p:cBhvr>
                                      <p:to>
                                        <p:strVal val="visible"/>
                                      </p:to>
                                    </p:set>
                                    <p:animEffect transition="in" filter="fade">
                                      <p:cBhvr>
                                        <p:cTn id="31" dur="500"/>
                                        <p:tgtEl>
                                          <p:spTgt spid="1036"/>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fade">
                                      <p:cBhvr>
                                        <p:cTn id="34" dur="500"/>
                                        <p:tgtEl>
                                          <p:spTgt spid="16"/>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nodeType="clickEffect">
                                  <p:stCondLst>
                                    <p:cond delay="0"/>
                                  </p:stCondLst>
                                  <p:childTnLst>
                                    <p:set>
                                      <p:cBhvr>
                                        <p:cTn id="38" dur="1" fill="hold">
                                          <p:stCondLst>
                                            <p:cond delay="0"/>
                                          </p:stCondLst>
                                        </p:cTn>
                                        <p:tgtEl>
                                          <p:spTgt spid="5">
                                            <p:txEl>
                                              <p:pRg st="0" end="0"/>
                                            </p:txEl>
                                          </p:spTgt>
                                        </p:tgtEl>
                                        <p:attrNameLst>
                                          <p:attrName>style.visibility</p:attrName>
                                        </p:attrNameLst>
                                      </p:cBhvr>
                                      <p:to>
                                        <p:strVal val="visible"/>
                                      </p:to>
                                    </p:set>
                                    <p:animEffect transition="in" filter="fade">
                                      <p:cBhvr>
                                        <p:cTn id="39" dur="500"/>
                                        <p:tgtEl>
                                          <p:spTgt spid="5">
                                            <p:txEl>
                                              <p:pRg st="0" end="0"/>
                                            </p:txEl>
                                          </p:spTgt>
                                        </p:tgtEl>
                                      </p:cBhvr>
                                    </p:animEffect>
                                  </p:childTnLst>
                                </p:cTn>
                              </p:par>
                              <p:par>
                                <p:cTn id="40" presetID="10" presetClass="entr" presetSubtype="0" fill="hold" nodeType="withEffect">
                                  <p:stCondLst>
                                    <p:cond delay="0"/>
                                  </p:stCondLst>
                                  <p:childTnLst>
                                    <p:set>
                                      <p:cBhvr>
                                        <p:cTn id="41" dur="1" fill="hold">
                                          <p:stCondLst>
                                            <p:cond delay="0"/>
                                          </p:stCondLst>
                                        </p:cTn>
                                        <p:tgtEl>
                                          <p:spTgt spid="5">
                                            <p:txEl>
                                              <p:pRg st="2" end="2"/>
                                            </p:txEl>
                                          </p:spTgt>
                                        </p:tgtEl>
                                        <p:attrNameLst>
                                          <p:attrName>style.visibility</p:attrName>
                                        </p:attrNameLst>
                                      </p:cBhvr>
                                      <p:to>
                                        <p:strVal val="visible"/>
                                      </p:to>
                                    </p:set>
                                    <p:animEffect transition="in" filter="fade">
                                      <p:cBhvr>
                                        <p:cTn id="42" dur="500"/>
                                        <p:tgtEl>
                                          <p:spTgt spid="5">
                                            <p:txEl>
                                              <p:pRg st="2" end="2"/>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5">
                                            <p:txEl>
                                              <p:pRg st="4" end="4"/>
                                            </p:txEl>
                                          </p:spTgt>
                                        </p:tgtEl>
                                        <p:attrNameLst>
                                          <p:attrName>style.visibility</p:attrName>
                                        </p:attrNameLst>
                                      </p:cBhvr>
                                      <p:to>
                                        <p:strVal val="visible"/>
                                      </p:to>
                                    </p:set>
                                    <p:animEffect transition="in" filter="fade">
                                      <p:cBhvr>
                                        <p:cTn id="47" dur="500"/>
                                        <p:tgtEl>
                                          <p:spTgt spid="5">
                                            <p:txEl>
                                              <p:pRg st="4" end="4"/>
                                            </p:txEl>
                                          </p:spTgt>
                                        </p:tgtEl>
                                      </p:cBhvr>
                                    </p:animEffect>
                                  </p:childTnLst>
                                </p:cTn>
                              </p:par>
                              <p:par>
                                <p:cTn id="48" presetID="10" presetClass="entr" presetSubtype="0" fill="hold" nodeType="withEffect">
                                  <p:stCondLst>
                                    <p:cond delay="0"/>
                                  </p:stCondLst>
                                  <p:childTnLst>
                                    <p:set>
                                      <p:cBhvr>
                                        <p:cTn id="49" dur="1" fill="hold">
                                          <p:stCondLst>
                                            <p:cond delay="0"/>
                                          </p:stCondLst>
                                        </p:cTn>
                                        <p:tgtEl>
                                          <p:spTgt spid="5">
                                            <p:txEl>
                                              <p:pRg st="5" end="5"/>
                                            </p:txEl>
                                          </p:spTgt>
                                        </p:tgtEl>
                                        <p:attrNameLst>
                                          <p:attrName>style.visibility</p:attrName>
                                        </p:attrNameLst>
                                      </p:cBhvr>
                                      <p:to>
                                        <p:strVal val="visible"/>
                                      </p:to>
                                    </p:set>
                                    <p:animEffect transition="in" filter="fade">
                                      <p:cBhvr>
                                        <p:cTn id="50" dur="500"/>
                                        <p:tgtEl>
                                          <p:spTgt spid="5">
                                            <p:txEl>
                                              <p:pRg st="5" end="5"/>
                                            </p:txEl>
                                          </p:spTgt>
                                        </p:tgtEl>
                                      </p:cBhvr>
                                    </p:animEffect>
                                  </p:childTnLst>
                                </p:cTn>
                              </p:par>
                              <p:par>
                                <p:cTn id="51" presetID="10" presetClass="entr" presetSubtype="0" fill="hold" nodeType="withEffect">
                                  <p:stCondLst>
                                    <p:cond delay="0"/>
                                  </p:stCondLst>
                                  <p:childTnLst>
                                    <p:set>
                                      <p:cBhvr>
                                        <p:cTn id="52" dur="1" fill="hold">
                                          <p:stCondLst>
                                            <p:cond delay="0"/>
                                          </p:stCondLst>
                                        </p:cTn>
                                        <p:tgtEl>
                                          <p:spTgt spid="5">
                                            <p:txEl>
                                              <p:pRg st="6" end="6"/>
                                            </p:txEl>
                                          </p:spTgt>
                                        </p:tgtEl>
                                        <p:attrNameLst>
                                          <p:attrName>style.visibility</p:attrName>
                                        </p:attrNameLst>
                                      </p:cBhvr>
                                      <p:to>
                                        <p:strVal val="visible"/>
                                      </p:to>
                                    </p:set>
                                    <p:animEffect transition="in" filter="fade">
                                      <p:cBhvr>
                                        <p:cTn id="53"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4" grpId="0" animBg="1"/>
      <p:bldP spid="15" grpId="0" animBg="1"/>
      <p:bldP spid="16"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A82B3313-81CB-4CCC-AEFF-CF61DFDC73F4}"/>
              </a:ext>
            </a:extLst>
          </p:cNvPr>
          <p:cNvSpPr>
            <a:spLocks noGrp="1"/>
          </p:cNvSpPr>
          <p:nvPr>
            <p:ph type="title"/>
          </p:nvPr>
        </p:nvSpPr>
        <p:spPr>
          <a:xfrm>
            <a:off x="416560" y="264160"/>
            <a:ext cx="8249138" cy="719592"/>
          </a:xfrm>
        </p:spPr>
        <p:txBody>
          <a:bodyPr/>
          <a:lstStyle/>
          <a:p>
            <a:r>
              <a:rPr lang="en-NZ" dirty="0"/>
              <a:t>Water safety indicators</a:t>
            </a:r>
          </a:p>
        </p:txBody>
      </p:sp>
      <p:sp>
        <p:nvSpPr>
          <p:cNvPr id="4" name="Content Placeholder 3">
            <a:extLst>
              <a:ext uri="{FF2B5EF4-FFF2-40B4-BE49-F238E27FC236}">
                <a16:creationId xmlns:a16="http://schemas.microsoft.com/office/drawing/2014/main" id="{17B5C16C-8221-4901-B6B0-93E6EE718E4A}"/>
              </a:ext>
            </a:extLst>
          </p:cNvPr>
          <p:cNvSpPr>
            <a:spLocks noGrp="1"/>
          </p:cNvSpPr>
          <p:nvPr>
            <p:ph sz="half" idx="1"/>
          </p:nvPr>
        </p:nvSpPr>
        <p:spPr>
          <a:xfrm>
            <a:off x="79210" y="1566626"/>
            <a:ext cx="5742471" cy="3724748"/>
          </a:xfrm>
        </p:spPr>
        <p:txBody>
          <a:bodyPr/>
          <a:lstStyle/>
          <a:p>
            <a:r>
              <a:rPr lang="en-NZ" sz="1600" b="1" i="1" dirty="0"/>
              <a:t>Water Transport Injury</a:t>
            </a:r>
          </a:p>
          <a:p>
            <a:pPr marL="285750" indent="-285750">
              <a:buFont typeface="Arial" panose="020B0604020202020204" pitchFamily="34" charset="0"/>
              <a:buChar char="•"/>
            </a:pPr>
            <a:r>
              <a:rPr lang="en-NZ" sz="1400" dirty="0">
                <a:solidFill>
                  <a:schemeClr val="tx1">
                    <a:lumMod val="75000"/>
                    <a:lumOff val="25000"/>
                  </a:schemeClr>
                </a:solidFill>
                <a:latin typeface="+mn-lt"/>
              </a:rPr>
              <a:t>Based on ICD Codes V90-94: Accidents to &amp; onboard watercraft, causing injury, drowning or submersion</a:t>
            </a:r>
          </a:p>
          <a:p>
            <a:pPr marL="285750" indent="-285750">
              <a:buFont typeface="Arial" panose="020B0604020202020204" pitchFamily="34" charset="0"/>
              <a:buChar char="•"/>
            </a:pPr>
            <a:r>
              <a:rPr lang="en-NZ" sz="1400" dirty="0">
                <a:solidFill>
                  <a:schemeClr val="tx1">
                    <a:lumMod val="75000"/>
                    <a:lumOff val="25000"/>
                  </a:schemeClr>
                </a:solidFill>
                <a:latin typeface="+mn-lt"/>
              </a:rPr>
              <a:t>Will pair with the existing land transport injury / mortality indicator</a:t>
            </a:r>
          </a:p>
          <a:p>
            <a:pPr marL="285750" indent="-285750">
              <a:buFont typeface="Arial" panose="020B0604020202020204" pitchFamily="34" charset="0"/>
              <a:buChar char="•"/>
            </a:pPr>
            <a:r>
              <a:rPr lang="en-NZ" sz="1400" dirty="0">
                <a:solidFill>
                  <a:schemeClr val="tx1">
                    <a:lumMod val="75000"/>
                    <a:lumOff val="25000"/>
                  </a:schemeClr>
                </a:solidFill>
                <a:latin typeface="+mn-lt"/>
              </a:rPr>
              <a:t>Ready to go in early 2022</a:t>
            </a:r>
          </a:p>
          <a:p>
            <a:pPr marL="457200" indent="-457200">
              <a:buFont typeface="Arial" panose="020B0604020202020204" pitchFamily="34" charset="0"/>
              <a:buChar char="•"/>
            </a:pPr>
            <a:endParaRPr lang="en-NZ" dirty="0"/>
          </a:p>
          <a:p>
            <a:pPr marL="457200" indent="-457200">
              <a:buFont typeface="Arial" panose="020B0604020202020204" pitchFamily="34" charset="0"/>
              <a:buChar char="•"/>
            </a:pPr>
            <a:endParaRPr lang="en-NZ" dirty="0"/>
          </a:p>
          <a:p>
            <a:pPr marL="0" marR="0" lvl="0" indent="0" algn="l" defTabSz="457200" rtl="0" eaLnBrk="1" fontAlgn="auto" latinLnBrk="0" hangingPunct="1">
              <a:lnSpc>
                <a:spcPct val="100000"/>
              </a:lnSpc>
              <a:spcBef>
                <a:spcPct val="20000"/>
              </a:spcBef>
              <a:spcAft>
                <a:spcPts val="0"/>
              </a:spcAft>
              <a:buClrTx/>
              <a:buSzTx/>
              <a:buFont typeface="Arial"/>
              <a:buNone/>
              <a:tabLst/>
              <a:defRPr/>
            </a:pPr>
            <a:r>
              <a:rPr kumimoji="0" lang="en-NZ" sz="1600" b="1" i="1" u="none" strike="noStrike" kern="1200" cap="none" spc="0" normalizeH="0" baseline="0" noProof="0" dirty="0">
                <a:ln>
                  <a:noFill/>
                </a:ln>
                <a:solidFill>
                  <a:srgbClr val="807673"/>
                </a:solidFill>
                <a:effectLst/>
                <a:uLnTx/>
                <a:uFillTx/>
                <a:latin typeface="Calibri"/>
                <a:ea typeface="Source Sans Pro" panose="020B0503030403020204" pitchFamily="34" charset="0"/>
                <a:cs typeface="+mn-cs"/>
              </a:rPr>
              <a:t>Recreational water user injury</a:t>
            </a: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lumMod val="75000"/>
                    <a:lumOff val="25000"/>
                  </a:prstClr>
                </a:solidFill>
                <a:effectLst/>
                <a:uLnTx/>
                <a:uFillTx/>
                <a:latin typeface="Calibri"/>
                <a:ea typeface="Source Sans Pro" panose="020B0503030403020204" pitchFamily="34" charset="0"/>
                <a:cs typeface="+mn-cs"/>
              </a:rPr>
              <a:t>Based on ICD Codes U52-54 (Water Sports), and others TBD</a:t>
            </a: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lumMod val="75000"/>
                    <a:lumOff val="25000"/>
                  </a:prstClr>
                </a:solidFill>
                <a:effectLst/>
                <a:uLnTx/>
                <a:uFillTx/>
                <a:latin typeface="Calibri"/>
                <a:ea typeface="Source Sans Pro" panose="020B0503030403020204" pitchFamily="34" charset="0"/>
                <a:cs typeface="+mn-cs"/>
              </a:rPr>
              <a:t>Reliance on ICD codes may miss</a:t>
            </a:r>
            <a:r>
              <a:rPr lang="en-NZ" sz="1400" dirty="0">
                <a:solidFill>
                  <a:prstClr val="black">
                    <a:lumMod val="75000"/>
                    <a:lumOff val="25000"/>
                  </a:prstClr>
                </a:solidFill>
                <a:latin typeface="Calibri"/>
              </a:rPr>
              <a:t> certain injuries sustained in the water</a:t>
            </a:r>
          </a:p>
          <a:p>
            <a:pPr marL="285750" marR="0" lvl="0" indent="-285750" algn="l" defTabSz="457200" rtl="0" eaLnBrk="1" fontAlgn="auto" latinLnBrk="0" hangingPunct="1">
              <a:lnSpc>
                <a:spcPct val="100000"/>
              </a:lnSpc>
              <a:spcBef>
                <a:spcPct val="20000"/>
              </a:spcBef>
              <a:spcAft>
                <a:spcPts val="0"/>
              </a:spcAft>
              <a:buClrTx/>
              <a:buSzTx/>
              <a:buFont typeface="Arial" panose="020B0604020202020204" pitchFamily="34" charset="0"/>
              <a:buChar char="•"/>
              <a:tabLst/>
              <a:defRPr/>
            </a:pPr>
            <a:r>
              <a:rPr kumimoji="0" lang="en-NZ" sz="1400" b="0" i="0" u="none" strike="noStrike" kern="1200" cap="none" spc="0" normalizeH="0" baseline="0" noProof="0" dirty="0">
                <a:ln>
                  <a:noFill/>
                </a:ln>
                <a:solidFill>
                  <a:prstClr val="black">
                    <a:lumMod val="75000"/>
                    <a:lumOff val="25000"/>
                  </a:prstClr>
                </a:solidFill>
                <a:effectLst/>
                <a:uLnTx/>
                <a:uFillTx/>
                <a:latin typeface="Calibri"/>
                <a:ea typeface="Source Sans Pro" panose="020B0503030403020204" pitchFamily="34" charset="0"/>
                <a:cs typeface="+mn-cs"/>
              </a:rPr>
              <a:t>More development work needed. And a </a:t>
            </a:r>
            <a:r>
              <a:rPr kumimoji="0" lang="en-NZ" sz="1400" b="0" i="0" u="none" strike="noStrike" kern="1200" cap="none" spc="0" normalizeH="0" baseline="0" noProof="0" dirty="0" err="1">
                <a:ln>
                  <a:noFill/>
                </a:ln>
                <a:solidFill>
                  <a:prstClr val="black">
                    <a:lumMod val="75000"/>
                    <a:lumOff val="25000"/>
                  </a:prstClr>
                </a:solidFill>
                <a:effectLst/>
                <a:uLnTx/>
                <a:uFillTx/>
                <a:latin typeface="Calibri"/>
                <a:ea typeface="Source Sans Pro" panose="020B0503030403020204" pitchFamily="34" charset="0"/>
                <a:cs typeface="+mn-cs"/>
              </a:rPr>
              <a:t>snapp</a:t>
            </a:r>
            <a:r>
              <a:rPr lang="en-NZ" sz="1400" dirty="0" err="1">
                <a:solidFill>
                  <a:prstClr val="black">
                    <a:lumMod val="75000"/>
                    <a:lumOff val="25000"/>
                  </a:prstClr>
                </a:solidFill>
                <a:latin typeface="Calibri"/>
              </a:rPr>
              <a:t>ier</a:t>
            </a:r>
            <a:r>
              <a:rPr lang="en-NZ" sz="1400" dirty="0">
                <a:solidFill>
                  <a:prstClr val="black">
                    <a:lumMod val="75000"/>
                    <a:lumOff val="25000"/>
                  </a:prstClr>
                </a:solidFill>
                <a:latin typeface="Calibri"/>
              </a:rPr>
              <a:t> name.</a:t>
            </a:r>
            <a:endParaRPr kumimoji="0" lang="en-NZ" sz="1400" b="0" i="0" u="none" strike="noStrike" kern="1200" cap="none" spc="0" normalizeH="0" baseline="0" noProof="0" dirty="0">
              <a:ln>
                <a:noFill/>
              </a:ln>
              <a:solidFill>
                <a:prstClr val="black">
                  <a:lumMod val="75000"/>
                  <a:lumOff val="25000"/>
                </a:prstClr>
              </a:solidFill>
              <a:effectLst/>
              <a:uLnTx/>
              <a:uFillTx/>
              <a:latin typeface="Calibri"/>
              <a:ea typeface="Source Sans Pro" panose="020B0503030403020204" pitchFamily="34" charset="0"/>
              <a:cs typeface="+mn-cs"/>
            </a:endParaRPr>
          </a:p>
          <a:p>
            <a:pPr marL="457200" indent="-457200">
              <a:buFont typeface="Arial" panose="020B0604020202020204" pitchFamily="34" charset="0"/>
              <a:buChar char="•"/>
            </a:pPr>
            <a:endParaRPr lang="en-NZ" dirty="0"/>
          </a:p>
          <a:p>
            <a:pPr marL="457200" indent="-457200">
              <a:buFont typeface="Arial" panose="020B0604020202020204" pitchFamily="34" charset="0"/>
              <a:buChar char="•"/>
            </a:pPr>
            <a:endParaRPr lang="en-NZ" dirty="0"/>
          </a:p>
          <a:p>
            <a:pPr marL="457200" indent="-457200">
              <a:buFont typeface="Arial" panose="020B0604020202020204" pitchFamily="34" charset="0"/>
              <a:buChar char="•"/>
            </a:pPr>
            <a:endParaRPr lang="en-NZ" dirty="0"/>
          </a:p>
          <a:p>
            <a:pPr marL="457200" indent="-457200">
              <a:buFont typeface="Arial" panose="020B0604020202020204" pitchFamily="34" charset="0"/>
              <a:buChar char="•"/>
            </a:pPr>
            <a:endParaRPr lang="en-NZ" dirty="0"/>
          </a:p>
          <a:p>
            <a:pPr marL="457200" indent="-457200">
              <a:buFont typeface="Arial" panose="020B0604020202020204" pitchFamily="34" charset="0"/>
              <a:buChar char="•"/>
            </a:pPr>
            <a:endParaRPr lang="en-NZ" dirty="0"/>
          </a:p>
          <a:p>
            <a:endParaRPr lang="en-NZ" dirty="0"/>
          </a:p>
        </p:txBody>
      </p:sp>
      <p:sp>
        <p:nvSpPr>
          <p:cNvPr id="6" name="Text Placeholder 5">
            <a:extLst>
              <a:ext uri="{FF2B5EF4-FFF2-40B4-BE49-F238E27FC236}">
                <a16:creationId xmlns:a16="http://schemas.microsoft.com/office/drawing/2014/main" id="{7B378C88-B000-4262-8612-9C65F09EF30A}"/>
              </a:ext>
            </a:extLst>
          </p:cNvPr>
          <p:cNvSpPr>
            <a:spLocks noGrp="1"/>
          </p:cNvSpPr>
          <p:nvPr>
            <p:ph type="body" sz="quarter" idx="10"/>
          </p:nvPr>
        </p:nvSpPr>
        <p:spPr/>
        <p:txBody>
          <a:bodyPr/>
          <a:lstStyle/>
          <a:p>
            <a:endParaRPr lang="en-NZ"/>
          </a:p>
        </p:txBody>
      </p:sp>
      <p:pic>
        <p:nvPicPr>
          <p:cNvPr id="17" name="Picture 16">
            <a:extLst>
              <a:ext uri="{FF2B5EF4-FFF2-40B4-BE49-F238E27FC236}">
                <a16:creationId xmlns:a16="http://schemas.microsoft.com/office/drawing/2014/main" id="{A33A5619-CD92-4BE0-A036-8BE81A5FBFE7}"/>
              </a:ext>
            </a:extLst>
          </p:cNvPr>
          <p:cNvPicPr>
            <a:picLocks noChangeAspect="1"/>
          </p:cNvPicPr>
          <p:nvPr/>
        </p:nvPicPr>
        <p:blipFill>
          <a:blip r:embed="rId2"/>
          <a:stretch>
            <a:fillRect/>
          </a:stretch>
        </p:blipFill>
        <p:spPr>
          <a:xfrm>
            <a:off x="0" y="6248374"/>
            <a:ext cx="4804064" cy="634039"/>
          </a:xfrm>
          <a:prstGeom prst="rect">
            <a:avLst/>
          </a:prstGeom>
        </p:spPr>
      </p:pic>
      <p:sp>
        <p:nvSpPr>
          <p:cNvPr id="8" name="Content Placeholder 7">
            <a:extLst>
              <a:ext uri="{FF2B5EF4-FFF2-40B4-BE49-F238E27FC236}">
                <a16:creationId xmlns:a16="http://schemas.microsoft.com/office/drawing/2014/main" id="{021A2BDF-DDC7-4703-85A2-86C740B528BF}"/>
              </a:ext>
            </a:extLst>
          </p:cNvPr>
          <p:cNvSpPr>
            <a:spLocks noGrp="1"/>
          </p:cNvSpPr>
          <p:nvPr>
            <p:ph sz="half" idx="2"/>
          </p:nvPr>
        </p:nvSpPr>
        <p:spPr/>
        <p:txBody>
          <a:bodyPr/>
          <a:lstStyle/>
          <a:p>
            <a:endParaRPr lang="en-NZ"/>
          </a:p>
        </p:txBody>
      </p:sp>
      <p:pic>
        <p:nvPicPr>
          <p:cNvPr id="1026" name="Picture 2">
            <a:extLst>
              <a:ext uri="{FF2B5EF4-FFF2-40B4-BE49-F238E27FC236}">
                <a16:creationId xmlns:a16="http://schemas.microsoft.com/office/drawing/2014/main" id="{45E8E962-3FAE-4F47-ADDF-D39AD980C2F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13952" y="1360988"/>
            <a:ext cx="3430048" cy="192702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Do Not Dive Sign Foamex Safety Poster | OnlySportsGear">
            <a:extLst>
              <a:ext uri="{FF2B5EF4-FFF2-40B4-BE49-F238E27FC236}">
                <a16:creationId xmlns:a16="http://schemas.microsoft.com/office/drawing/2014/main" id="{4432E066-AC31-46B6-A1B4-5A8C7BEAA9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418166" y="3373374"/>
            <a:ext cx="1958917" cy="19589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083808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1" end="1"/>
                                            </p:txEl>
                                          </p:spTgt>
                                        </p:tgtEl>
                                        <p:attrNameLst>
                                          <p:attrName>style.visibility</p:attrName>
                                        </p:attrNameLst>
                                      </p:cBhvr>
                                      <p:to>
                                        <p:strVal val="visible"/>
                                      </p:to>
                                    </p:set>
                                    <p:animEffect transition="in" filter="fade">
                                      <p:cBhvr>
                                        <p:cTn id="10" dur="500"/>
                                        <p:tgtEl>
                                          <p:spTgt spid="4">
                                            <p:txEl>
                                              <p:pRg st="1" end="1"/>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4">
                                            <p:txEl>
                                              <p:pRg st="2" end="2"/>
                                            </p:txEl>
                                          </p:spTgt>
                                        </p:tgtEl>
                                        <p:attrNameLst>
                                          <p:attrName>style.visibility</p:attrName>
                                        </p:attrNameLst>
                                      </p:cBhvr>
                                      <p:to>
                                        <p:strVal val="visible"/>
                                      </p:to>
                                    </p:set>
                                    <p:animEffect transition="in" filter="fade">
                                      <p:cBhvr>
                                        <p:cTn id="13" dur="500"/>
                                        <p:tgtEl>
                                          <p:spTgt spid="4">
                                            <p:txEl>
                                              <p:pRg st="2" end="2"/>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4">
                                            <p:txEl>
                                              <p:pRg st="3" end="3"/>
                                            </p:txEl>
                                          </p:spTgt>
                                        </p:tgtEl>
                                        <p:attrNameLst>
                                          <p:attrName>style.visibility</p:attrName>
                                        </p:attrNameLst>
                                      </p:cBhvr>
                                      <p:to>
                                        <p:strVal val="visible"/>
                                      </p:to>
                                    </p:set>
                                    <p:animEffect transition="in" filter="fade">
                                      <p:cBhvr>
                                        <p:cTn id="16" dur="500"/>
                                        <p:tgtEl>
                                          <p:spTgt spid="4">
                                            <p:txEl>
                                              <p:pRg st="3" end="3"/>
                                            </p:txEl>
                                          </p:spTgt>
                                        </p:tgtEl>
                                      </p:cBhvr>
                                    </p:animEffect>
                                  </p:childTnLst>
                                </p:cTn>
                              </p:par>
                              <p:par>
                                <p:cTn id="17" presetID="10" presetClass="entr" presetSubtype="0" fill="hold" nodeType="withEffect">
                                  <p:stCondLst>
                                    <p:cond delay="0"/>
                                  </p:stCondLst>
                                  <p:childTnLst>
                                    <p:set>
                                      <p:cBhvr>
                                        <p:cTn id="18" dur="1" fill="hold">
                                          <p:stCondLst>
                                            <p:cond delay="0"/>
                                          </p:stCondLst>
                                        </p:cTn>
                                        <p:tgtEl>
                                          <p:spTgt spid="1026"/>
                                        </p:tgtEl>
                                        <p:attrNameLst>
                                          <p:attrName>style.visibility</p:attrName>
                                        </p:attrNameLst>
                                      </p:cBhvr>
                                      <p:to>
                                        <p:strVal val="visible"/>
                                      </p:to>
                                    </p:set>
                                    <p:animEffect transition="in" filter="fade">
                                      <p:cBhvr>
                                        <p:cTn id="19" dur="500"/>
                                        <p:tgtEl>
                                          <p:spTgt spid="102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4">
                                            <p:txEl>
                                              <p:pRg st="6" end="6"/>
                                            </p:txEl>
                                          </p:spTgt>
                                        </p:tgtEl>
                                        <p:attrNameLst>
                                          <p:attrName>style.visibility</p:attrName>
                                        </p:attrNameLst>
                                      </p:cBhvr>
                                      <p:to>
                                        <p:strVal val="visible"/>
                                      </p:to>
                                    </p:set>
                                    <p:animEffect transition="in" filter="fade">
                                      <p:cBhvr>
                                        <p:cTn id="24" dur="500"/>
                                        <p:tgtEl>
                                          <p:spTgt spid="4">
                                            <p:txEl>
                                              <p:pRg st="6" end="6"/>
                                            </p:txEl>
                                          </p:spTgt>
                                        </p:tgtEl>
                                      </p:cBhvr>
                                    </p:animEffect>
                                  </p:childTnLst>
                                </p:cTn>
                              </p:par>
                              <p:par>
                                <p:cTn id="25" presetID="10" presetClass="entr" presetSubtype="0" fill="hold" nodeType="withEffect">
                                  <p:stCondLst>
                                    <p:cond delay="0"/>
                                  </p:stCondLst>
                                  <p:childTnLst>
                                    <p:set>
                                      <p:cBhvr>
                                        <p:cTn id="26" dur="1" fill="hold">
                                          <p:stCondLst>
                                            <p:cond delay="0"/>
                                          </p:stCondLst>
                                        </p:cTn>
                                        <p:tgtEl>
                                          <p:spTgt spid="4">
                                            <p:txEl>
                                              <p:pRg st="7" end="7"/>
                                            </p:txEl>
                                          </p:spTgt>
                                        </p:tgtEl>
                                        <p:attrNameLst>
                                          <p:attrName>style.visibility</p:attrName>
                                        </p:attrNameLst>
                                      </p:cBhvr>
                                      <p:to>
                                        <p:strVal val="visible"/>
                                      </p:to>
                                    </p:set>
                                    <p:animEffect transition="in" filter="fade">
                                      <p:cBhvr>
                                        <p:cTn id="27" dur="500"/>
                                        <p:tgtEl>
                                          <p:spTgt spid="4">
                                            <p:txEl>
                                              <p:pRg st="7" end="7"/>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4">
                                            <p:txEl>
                                              <p:pRg st="8" end="8"/>
                                            </p:txEl>
                                          </p:spTgt>
                                        </p:tgtEl>
                                        <p:attrNameLst>
                                          <p:attrName>style.visibility</p:attrName>
                                        </p:attrNameLst>
                                      </p:cBhvr>
                                      <p:to>
                                        <p:strVal val="visible"/>
                                      </p:to>
                                    </p:set>
                                    <p:animEffect transition="in" filter="fade">
                                      <p:cBhvr>
                                        <p:cTn id="30" dur="500"/>
                                        <p:tgtEl>
                                          <p:spTgt spid="4">
                                            <p:txEl>
                                              <p:pRg st="8" end="8"/>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4">
                                            <p:txEl>
                                              <p:pRg st="9" end="9"/>
                                            </p:txEl>
                                          </p:spTgt>
                                        </p:tgtEl>
                                        <p:attrNameLst>
                                          <p:attrName>style.visibility</p:attrName>
                                        </p:attrNameLst>
                                      </p:cBhvr>
                                      <p:to>
                                        <p:strVal val="visible"/>
                                      </p:to>
                                    </p:set>
                                    <p:animEffect transition="in" filter="fade">
                                      <p:cBhvr>
                                        <p:cTn id="33" dur="500"/>
                                        <p:tgtEl>
                                          <p:spTgt spid="4">
                                            <p:txEl>
                                              <p:pRg st="9" end="9"/>
                                            </p:txEl>
                                          </p:spTgt>
                                        </p:tgtEl>
                                      </p:cBhvr>
                                    </p:animEffect>
                                  </p:childTnLst>
                                </p:cTn>
                              </p:par>
                              <p:par>
                                <p:cTn id="34" presetID="10" presetClass="entr" presetSubtype="0" fill="hold" nodeType="withEffect">
                                  <p:stCondLst>
                                    <p:cond delay="0"/>
                                  </p:stCondLst>
                                  <p:childTnLst>
                                    <p:set>
                                      <p:cBhvr>
                                        <p:cTn id="35" dur="1" fill="hold">
                                          <p:stCondLst>
                                            <p:cond delay="0"/>
                                          </p:stCondLst>
                                        </p:cTn>
                                        <p:tgtEl>
                                          <p:spTgt spid="1028"/>
                                        </p:tgtEl>
                                        <p:attrNameLst>
                                          <p:attrName>style.visibility</p:attrName>
                                        </p:attrNameLst>
                                      </p:cBhvr>
                                      <p:to>
                                        <p:strVal val="visible"/>
                                      </p:to>
                                    </p:set>
                                    <p:animEffect transition="in" filter="fade">
                                      <p:cBhvr>
                                        <p:cTn id="36"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Transport &amp; Travel</a:t>
            </a:r>
            <a:endParaRPr lang="en-US" dirty="0">
              <a:latin typeface="+mj-lt"/>
              <a:ea typeface="Source Sans Pro" panose="020B0503030403020204" pitchFamily="34" charset="0"/>
            </a:endParaRPr>
          </a:p>
        </p:txBody>
      </p:sp>
      <p:sp>
        <p:nvSpPr>
          <p:cNvPr id="4" name="Subtitle 3">
            <a:extLst>
              <a:ext uri="{FF2B5EF4-FFF2-40B4-BE49-F238E27FC236}">
                <a16:creationId xmlns:a16="http://schemas.microsoft.com/office/drawing/2014/main" id="{FCA41A59-0701-42F9-90F1-EE80537F408A}"/>
              </a:ext>
            </a:extLst>
          </p:cNvPr>
          <p:cNvSpPr>
            <a:spLocks noGrp="1"/>
          </p:cNvSpPr>
          <p:nvPr>
            <p:ph type="subTitle" idx="1"/>
          </p:nvPr>
        </p:nvSpPr>
        <p:spPr/>
        <p:txBody>
          <a:bodyPr/>
          <a:lstStyle/>
          <a:p>
            <a:endParaRPr lang="en-NZ"/>
          </a:p>
        </p:txBody>
      </p:sp>
      <p:pic>
        <p:nvPicPr>
          <p:cNvPr id="1028" name="Picture 4">
            <a:extLst>
              <a:ext uri="{FF2B5EF4-FFF2-40B4-BE49-F238E27FC236}">
                <a16:creationId xmlns:a16="http://schemas.microsoft.com/office/drawing/2014/main" id="{5F6BDD3F-A675-407A-9909-3577BB39DF64}"/>
              </a:ext>
            </a:extLst>
          </p:cNvPr>
          <p:cNvPicPr>
            <a:picLocks noChangeAspect="1" noChangeArrowheads="1"/>
          </p:cNvPicPr>
          <p:nvPr/>
        </p:nvPicPr>
        <p:blipFill>
          <a:blip r:embed="rId2"/>
          <a:stretch>
            <a:fillRect/>
          </a:stretch>
        </p:blipFill>
        <p:spPr bwMode="auto">
          <a:xfrm>
            <a:off x="-1" y="2963710"/>
            <a:ext cx="1491450" cy="1491450"/>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a:extLst>
              <a:ext uri="{FF2B5EF4-FFF2-40B4-BE49-F238E27FC236}">
                <a16:creationId xmlns:a16="http://schemas.microsoft.com/office/drawing/2014/main" id="{D2847658-0D81-4992-B547-51F7C96BE7BF}"/>
              </a:ext>
            </a:extLst>
          </p:cNvPr>
          <p:cNvPicPr>
            <a:picLocks noChangeAspect="1" noChangeArrowheads="1"/>
          </p:cNvPicPr>
          <p:nvPr/>
        </p:nvPicPr>
        <p:blipFill>
          <a:blip r:embed="rId3"/>
          <a:stretch>
            <a:fillRect/>
          </a:stretch>
        </p:blipFill>
        <p:spPr bwMode="auto">
          <a:xfrm>
            <a:off x="-1" y="4522060"/>
            <a:ext cx="1491451" cy="1491451"/>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a:extLst>
              <a:ext uri="{FF2B5EF4-FFF2-40B4-BE49-F238E27FC236}">
                <a16:creationId xmlns:a16="http://schemas.microsoft.com/office/drawing/2014/main" id="{51D472A2-743D-4DA0-B371-20E71415B847}"/>
              </a:ext>
            </a:extLst>
          </p:cNvPr>
          <p:cNvPicPr>
            <a:picLocks noChangeAspect="1"/>
          </p:cNvPicPr>
          <p:nvPr/>
        </p:nvPicPr>
        <p:blipFill>
          <a:blip r:embed="rId4"/>
          <a:stretch>
            <a:fillRect/>
          </a:stretch>
        </p:blipFill>
        <p:spPr>
          <a:xfrm>
            <a:off x="0" y="1398702"/>
            <a:ext cx="1498108" cy="1498108"/>
          </a:xfrm>
          <a:prstGeom prst="rect">
            <a:avLst/>
          </a:prstGeom>
        </p:spPr>
      </p:pic>
      <p:pic>
        <p:nvPicPr>
          <p:cNvPr id="8" name="Picture 7">
            <a:extLst>
              <a:ext uri="{FF2B5EF4-FFF2-40B4-BE49-F238E27FC236}">
                <a16:creationId xmlns:a16="http://schemas.microsoft.com/office/drawing/2014/main" id="{9BBAF166-73A4-465C-8D85-837409DE4EA2}"/>
              </a:ext>
            </a:extLst>
          </p:cNvPr>
          <p:cNvPicPr>
            <a:picLocks noChangeAspect="1"/>
          </p:cNvPicPr>
          <p:nvPr/>
        </p:nvPicPr>
        <p:blipFill>
          <a:blip r:embed="rId5"/>
          <a:stretch>
            <a:fillRect/>
          </a:stretch>
        </p:blipFill>
        <p:spPr>
          <a:xfrm>
            <a:off x="0" y="6248374"/>
            <a:ext cx="4804064" cy="634039"/>
          </a:xfrm>
          <a:prstGeom prst="rect">
            <a:avLst/>
          </a:prstGeom>
        </p:spPr>
      </p:pic>
    </p:spTree>
    <p:extLst>
      <p:ext uri="{BB962C8B-B14F-4D97-AF65-F5344CB8AC3E}">
        <p14:creationId xmlns:p14="http://schemas.microsoft.com/office/powerpoint/2010/main" val="336720968"/>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Indicators</a:t>
            </a:r>
          </a:p>
        </p:txBody>
      </p:sp>
      <p:sp>
        <p:nvSpPr>
          <p:cNvPr id="3" name="Content Placeholder 2"/>
          <p:cNvSpPr>
            <a:spLocks noGrp="1"/>
          </p:cNvSpPr>
          <p:nvPr>
            <p:ph sz="half" idx="1"/>
          </p:nvPr>
        </p:nvSpPr>
        <p:spPr/>
        <p:txBody>
          <a:bodyPr/>
          <a:lstStyle/>
          <a:p>
            <a:pPr marL="457200" indent="-457200">
              <a:buFont typeface="Arial" pitchFamily="34" charset="0"/>
              <a:buChar char="•"/>
            </a:pPr>
            <a:r>
              <a:rPr lang="en-US" dirty="0">
                <a:latin typeface="+mj-lt"/>
              </a:rPr>
              <a:t>Short description section</a:t>
            </a:r>
          </a:p>
          <a:p>
            <a:pPr marL="1200150" lvl="1" indent="-457200">
              <a:buFont typeface="Calibri" pitchFamily="34" charset="0"/>
              <a:buChar char="→"/>
            </a:pPr>
            <a:r>
              <a:rPr lang="en-US" dirty="0">
                <a:latin typeface="+mj-lt"/>
                <a:cs typeface="Arial" pitchFamily="34" charset="0"/>
              </a:rPr>
              <a:t>Body copy.</a:t>
            </a:r>
          </a:p>
          <a:p>
            <a:pPr marL="1600200" lvl="2" indent="-457200">
              <a:buFont typeface="Calibri" pitchFamily="34" charset="0"/>
              <a:buChar char="◦"/>
            </a:pPr>
            <a:r>
              <a:rPr lang="en-US" dirty="0">
                <a:latin typeface="+mj-lt"/>
                <a:cs typeface="Arial" pitchFamily="34" charset="0"/>
              </a:rPr>
              <a:t>Note</a:t>
            </a:r>
          </a:p>
        </p:txBody>
      </p:sp>
      <p:sp>
        <p:nvSpPr>
          <p:cNvPr id="4" name="Content Placeholder 3"/>
          <p:cNvSpPr>
            <a:spLocks noGrp="1"/>
          </p:cNvSpPr>
          <p:nvPr>
            <p:ph sz="half" idx="2"/>
          </p:nvPr>
        </p:nvSpPr>
        <p:spPr/>
        <p:txBody>
          <a:bodyPr/>
          <a:lstStyle/>
          <a:p>
            <a:r>
              <a:rPr lang="en-US" dirty="0">
                <a:latin typeface="+mj-lt"/>
              </a:rPr>
              <a:t>Bullet points</a:t>
            </a:r>
          </a:p>
          <a:p>
            <a:r>
              <a:rPr lang="en-US" dirty="0">
                <a:latin typeface="+mj-lt"/>
              </a:rPr>
              <a:t>Bullet point</a:t>
            </a:r>
          </a:p>
        </p:txBody>
      </p:sp>
      <p:graphicFrame>
        <p:nvGraphicFramePr>
          <p:cNvPr id="6" name="Table 10">
            <a:extLst>
              <a:ext uri="{FF2B5EF4-FFF2-40B4-BE49-F238E27FC236}">
                <a16:creationId xmlns:a16="http://schemas.microsoft.com/office/drawing/2014/main" id="{8DE25AB7-2A41-45C3-9754-E942814F8A0C}"/>
              </a:ext>
            </a:extLst>
          </p:cNvPr>
          <p:cNvGraphicFramePr>
            <a:graphicFrameLocks/>
          </p:cNvGraphicFramePr>
          <p:nvPr/>
        </p:nvGraphicFramePr>
        <p:xfrm>
          <a:off x="0" y="798990"/>
          <a:ext cx="9144000" cy="5312073"/>
        </p:xfrm>
        <a:graphic>
          <a:graphicData uri="http://schemas.openxmlformats.org/drawingml/2006/table">
            <a:tbl>
              <a:tblPr bandRow="1">
                <a:tableStyleId>{5C22544A-7EE6-4342-B048-85BDC9FD1C3A}</a:tableStyleId>
              </a:tblPr>
              <a:tblGrid>
                <a:gridCol w="4136994">
                  <a:extLst>
                    <a:ext uri="{9D8B030D-6E8A-4147-A177-3AD203B41FA5}">
                      <a16:colId xmlns:a16="http://schemas.microsoft.com/office/drawing/2014/main" val="3953418926"/>
                    </a:ext>
                  </a:extLst>
                </a:gridCol>
                <a:gridCol w="5007006">
                  <a:extLst>
                    <a:ext uri="{9D8B030D-6E8A-4147-A177-3AD203B41FA5}">
                      <a16:colId xmlns:a16="http://schemas.microsoft.com/office/drawing/2014/main" val="693345072"/>
                    </a:ext>
                  </a:extLst>
                </a:gridCol>
              </a:tblGrid>
              <a:tr h="839447">
                <a:tc>
                  <a:txBody>
                    <a:bodyPr/>
                    <a:lstStyle/>
                    <a:p>
                      <a:r>
                        <a:rPr lang="en-NZ" sz="1800" dirty="0">
                          <a:latin typeface="+mj-lt"/>
                        </a:rPr>
                        <a:t>Road traffic injury</a:t>
                      </a:r>
                    </a:p>
                  </a:txBody>
                  <a:tcPr anchor="ctr"/>
                </a:tc>
                <a:tc>
                  <a:txBody>
                    <a:bodyPr/>
                    <a:lstStyle/>
                    <a:p>
                      <a:r>
                        <a:rPr lang="en-NZ" sz="1600" dirty="0">
                          <a:latin typeface="+mn-lt"/>
                        </a:rPr>
                        <a:t>Number of road traffic injury deaths / hospitalisations</a:t>
                      </a:r>
                    </a:p>
                    <a:p>
                      <a:pPr marL="285750" indent="-285750">
                        <a:buFont typeface="Arial" panose="020B0604020202020204" pitchFamily="34" charset="0"/>
                        <a:buChar char="•"/>
                      </a:pPr>
                      <a:r>
                        <a:rPr lang="en-NZ" sz="1600" dirty="0">
                          <a:latin typeface="+mn-lt"/>
                        </a:rPr>
                        <a:t>Overall</a:t>
                      </a:r>
                    </a:p>
                    <a:p>
                      <a:pPr marL="285750" indent="-285750">
                        <a:buFont typeface="Arial" panose="020B0604020202020204" pitchFamily="34" charset="0"/>
                        <a:buChar char="•"/>
                      </a:pPr>
                      <a:r>
                        <a:rPr lang="en-NZ" sz="1600" dirty="0">
                          <a:latin typeface="+mn-lt"/>
                        </a:rPr>
                        <a:t>In children (0-14yrs) </a:t>
                      </a:r>
                    </a:p>
                  </a:txBody>
                  <a:tcPr anchor="ctr"/>
                </a:tc>
                <a:extLst>
                  <a:ext uri="{0D108BD9-81ED-4DB2-BD59-A6C34878D82A}">
                    <a16:rowId xmlns:a16="http://schemas.microsoft.com/office/drawing/2014/main" val="2099818901"/>
                  </a:ext>
                </a:extLst>
              </a:tr>
              <a:tr h="829893">
                <a:tc>
                  <a:txBody>
                    <a:bodyPr/>
                    <a:lstStyle/>
                    <a:p>
                      <a:r>
                        <a:rPr lang="en-NZ" sz="1800" kern="1200" dirty="0">
                          <a:solidFill>
                            <a:schemeClr val="dk1"/>
                          </a:solidFill>
                          <a:latin typeface="+mn-lt"/>
                          <a:ea typeface="+mn-ea"/>
                          <a:cs typeface="+mn-cs"/>
                        </a:rPr>
                        <a:t>Household travel time</a:t>
                      </a:r>
                      <a:endParaRPr lang="en-NZ" sz="1800" baseline="-25000" dirty="0">
                        <a:latin typeface="+mj-lt"/>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600" kern="1200" dirty="0">
                          <a:solidFill>
                            <a:schemeClr val="dk1"/>
                          </a:solidFill>
                          <a:latin typeface="+mn-lt"/>
                          <a:ea typeface="+mn-ea"/>
                          <a:cs typeface="+mn-cs"/>
                        </a:rPr>
                        <a:t>Average hours per year spent travelling by specific modes of transport</a:t>
                      </a:r>
                    </a:p>
                  </a:txBody>
                  <a:tcPr anchor="ctr"/>
                </a:tc>
                <a:extLst>
                  <a:ext uri="{0D108BD9-81ED-4DB2-BD59-A6C34878D82A}">
                    <a16:rowId xmlns:a16="http://schemas.microsoft.com/office/drawing/2014/main" val="347985383"/>
                  </a:ext>
                </a:extLst>
              </a:tr>
              <a:tr h="1088172">
                <a:tc>
                  <a:txBody>
                    <a:bodyPr/>
                    <a:lstStyle/>
                    <a:p>
                      <a:r>
                        <a:rPr lang="en-NZ" sz="1800" kern="1200" dirty="0">
                          <a:solidFill>
                            <a:schemeClr val="dk1"/>
                          </a:solidFill>
                          <a:latin typeface="+mn-lt"/>
                          <a:ea typeface="+mn-ea"/>
                          <a:cs typeface="+mn-cs"/>
                        </a:rPr>
                        <a:t>Main mode of transport to work</a:t>
                      </a:r>
                      <a:endParaRPr lang="en-NZ" sz="1800" baseline="-25000" dirty="0">
                        <a:latin typeface="+mj-lt"/>
                      </a:endParaRPr>
                    </a:p>
                  </a:txBody>
                  <a:tcPr anchor="ctr"/>
                </a:tc>
                <a:tc>
                  <a:txBody>
                    <a:bodyPr/>
                    <a:lstStyle/>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600" kern="1200" dirty="0">
                          <a:solidFill>
                            <a:schemeClr val="dk1"/>
                          </a:solidFill>
                          <a:latin typeface="+mn-lt"/>
                          <a:ea typeface="+mn-ea"/>
                          <a:cs typeface="+mn-cs"/>
                        </a:rPr>
                        <a:t>Average hours per year spent travelling to work by specific modes of transport</a:t>
                      </a:r>
                    </a:p>
                    <a:p>
                      <a:pPr marL="0" marR="0" lvl="0" indent="0" algn="l" defTabSz="457200" rtl="0" eaLnBrk="1" fontAlgn="auto" latinLnBrk="0" hangingPunct="1">
                        <a:lnSpc>
                          <a:spcPct val="100000"/>
                        </a:lnSpc>
                        <a:spcBef>
                          <a:spcPts val="0"/>
                        </a:spcBef>
                        <a:spcAft>
                          <a:spcPts val="0"/>
                        </a:spcAft>
                        <a:buClrTx/>
                        <a:buSzTx/>
                        <a:buFont typeface="Arial" panose="020B0604020202020204" pitchFamily="34" charset="0"/>
                        <a:buNone/>
                        <a:tabLst/>
                        <a:defRPr/>
                      </a:pPr>
                      <a:r>
                        <a:rPr lang="en-NZ" sz="1600" kern="1200" dirty="0">
                          <a:solidFill>
                            <a:schemeClr val="dk1"/>
                          </a:solidFill>
                          <a:latin typeface="+mn-lt"/>
                          <a:ea typeface="+mn-ea"/>
                          <a:cs typeface="+mn-cs"/>
                        </a:rPr>
                        <a:t>Number of people using specific modes of transport to travel to work on Census day</a:t>
                      </a:r>
                    </a:p>
                  </a:txBody>
                  <a:tcPr anchor="ctr"/>
                </a:tc>
                <a:extLst>
                  <a:ext uri="{0D108BD9-81ED-4DB2-BD59-A6C34878D82A}">
                    <a16:rowId xmlns:a16="http://schemas.microsoft.com/office/drawing/2014/main" val="996281105"/>
                  </a:ext>
                </a:extLst>
              </a:tr>
              <a:tr h="862334">
                <a:tc>
                  <a:txBody>
                    <a:bodyPr/>
                    <a:lstStyle/>
                    <a:p>
                      <a:r>
                        <a:rPr lang="en-NZ" sz="1800" kern="1200" dirty="0">
                          <a:solidFill>
                            <a:schemeClr val="dk1"/>
                          </a:solidFill>
                          <a:latin typeface="+mn-lt"/>
                          <a:ea typeface="+mn-ea"/>
                          <a:cs typeface="+mn-cs"/>
                        </a:rPr>
                        <a:t>Active transport to &amp; from school</a:t>
                      </a:r>
                      <a:endParaRPr lang="en-NZ" sz="1800" baseline="-25000" dirty="0">
                        <a:latin typeface="+mj-lt"/>
                      </a:endParaRPr>
                    </a:p>
                  </a:txBody>
                  <a:tcPr anchor="ctr"/>
                </a:tc>
                <a:tc>
                  <a:txBody>
                    <a:bodyPr/>
                    <a:lstStyle/>
                    <a:p>
                      <a:pPr marL="0" algn="l" defTabSz="457200" rtl="0" eaLnBrk="1" fontAlgn="t" latinLnBrk="0" hangingPunct="1"/>
                      <a:r>
                        <a:rPr lang="en-NZ" sz="1600" kern="1200" dirty="0">
                          <a:solidFill>
                            <a:schemeClr val="dk1"/>
                          </a:solidFill>
                          <a:latin typeface="+mn-lt"/>
                          <a:ea typeface="+mn-ea"/>
                          <a:cs typeface="+mn-cs"/>
                        </a:rPr>
                        <a:t>Percent of children (ages 5-14) who regularly use active transport to and from school</a:t>
                      </a:r>
                    </a:p>
                  </a:txBody>
                  <a:tcPr anchor="ctr"/>
                </a:tc>
                <a:extLst>
                  <a:ext uri="{0D108BD9-81ED-4DB2-BD59-A6C34878D82A}">
                    <a16:rowId xmlns:a16="http://schemas.microsoft.com/office/drawing/2014/main" val="3945850853"/>
                  </a:ext>
                </a:extLst>
              </a:tr>
              <a:tr h="862334">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NZ" sz="1800" kern="1200" dirty="0">
                          <a:solidFill>
                            <a:schemeClr val="dk1"/>
                          </a:solidFill>
                          <a:latin typeface="+mn-lt"/>
                          <a:ea typeface="+mn-ea"/>
                          <a:cs typeface="+mn-cs"/>
                        </a:rPr>
                        <a:t>Unmet need for GP services due to lack of transport</a:t>
                      </a:r>
                      <a:endParaRPr lang="en-NZ" sz="1800" kern="1200" baseline="-25000" dirty="0">
                        <a:solidFill>
                          <a:schemeClr val="dk1"/>
                        </a:solidFill>
                        <a:latin typeface="+mn-lt"/>
                        <a:ea typeface="+mn-ea"/>
                        <a:cs typeface="+mn-cs"/>
                      </a:endParaRPr>
                    </a:p>
                  </a:txBody>
                  <a:tcPr anchor="ctr"/>
                </a:tc>
                <a:tc>
                  <a:txBody>
                    <a:bodyPr/>
                    <a:lstStyle/>
                    <a:p>
                      <a:pPr marL="0" algn="l" defTabSz="457200" rtl="0" eaLnBrk="1" fontAlgn="t" latinLnBrk="0" hangingPunct="1"/>
                      <a:r>
                        <a:rPr lang="en-NZ" sz="1600" kern="1200" dirty="0">
                          <a:solidFill>
                            <a:schemeClr val="dk1"/>
                          </a:solidFill>
                          <a:latin typeface="+mn-lt"/>
                          <a:ea typeface="+mn-ea"/>
                          <a:cs typeface="+mn-cs"/>
                        </a:rPr>
                        <a:t>Estimated percent of people who were unable to access GP services as they lacked any form of transport to get there</a:t>
                      </a:r>
                    </a:p>
                  </a:txBody>
                  <a:tcPr anchor="ctr"/>
                </a:tc>
                <a:extLst>
                  <a:ext uri="{0D108BD9-81ED-4DB2-BD59-A6C34878D82A}">
                    <a16:rowId xmlns:a16="http://schemas.microsoft.com/office/drawing/2014/main" val="3711433523"/>
                  </a:ext>
                </a:extLst>
              </a:tr>
              <a:tr h="829893">
                <a:tc>
                  <a:txBody>
                    <a:bodyPr/>
                    <a:lstStyle/>
                    <a:p>
                      <a:r>
                        <a:rPr lang="en-NZ" sz="1800" i="1" kern="1200" dirty="0">
                          <a:solidFill>
                            <a:schemeClr val="dk1"/>
                          </a:solidFill>
                          <a:latin typeface="+mn-lt"/>
                          <a:ea typeface="+mn-ea"/>
                          <a:cs typeface="+mn-cs"/>
                        </a:rPr>
                        <a:t>Motor vehicles (shared with Air Quality)</a:t>
                      </a:r>
                      <a:endParaRPr lang="en-NZ" sz="1800" i="1" kern="1200" baseline="-25000" dirty="0">
                        <a:solidFill>
                          <a:schemeClr val="dk1"/>
                        </a:solidFill>
                        <a:latin typeface="+mn-lt"/>
                        <a:ea typeface="+mn-ea"/>
                        <a:cs typeface="+mn-cs"/>
                      </a:endParaRPr>
                    </a:p>
                  </a:txBody>
                  <a:tcPr anchor="ctr"/>
                </a:tc>
                <a:tc>
                  <a:txBody>
                    <a:bodyPr/>
                    <a:lstStyle/>
                    <a:p>
                      <a:pPr marL="0" algn="l" defTabSz="457200" rtl="0" eaLnBrk="1" fontAlgn="t" latinLnBrk="0" hangingPunct="1"/>
                      <a:r>
                        <a:rPr lang="en-NZ" sz="1600" kern="1200" dirty="0">
                          <a:solidFill>
                            <a:schemeClr val="dk1"/>
                          </a:solidFill>
                          <a:latin typeface="+mn-lt"/>
                          <a:ea typeface="+mn-ea"/>
                          <a:cs typeface="+mn-cs"/>
                        </a:rPr>
                        <a:t>Number of motor vehicles</a:t>
                      </a:r>
                    </a:p>
                    <a:p>
                      <a:pPr marL="0" algn="l" defTabSz="457200" rtl="0" eaLnBrk="1" fontAlgn="t" latinLnBrk="0" hangingPunct="1"/>
                      <a:r>
                        <a:rPr lang="en-NZ" sz="1600" kern="1200" dirty="0">
                          <a:solidFill>
                            <a:schemeClr val="dk1"/>
                          </a:solidFill>
                          <a:latin typeface="+mn-lt"/>
                          <a:ea typeface="+mn-ea"/>
                          <a:cs typeface="+mn-cs"/>
                        </a:rPr>
                        <a:t>Average age of motor vehicles</a:t>
                      </a:r>
                    </a:p>
                  </a:txBody>
                  <a:tcPr anchor="ctr"/>
                </a:tc>
                <a:extLst>
                  <a:ext uri="{0D108BD9-81ED-4DB2-BD59-A6C34878D82A}">
                    <a16:rowId xmlns:a16="http://schemas.microsoft.com/office/drawing/2014/main" val="2468982799"/>
                  </a:ext>
                </a:extLst>
              </a:tr>
            </a:tbl>
          </a:graphicData>
        </a:graphic>
      </p:graphicFrame>
      <p:sp>
        <p:nvSpPr>
          <p:cNvPr id="9" name="Text Placeholder 8">
            <a:extLst>
              <a:ext uri="{FF2B5EF4-FFF2-40B4-BE49-F238E27FC236}">
                <a16:creationId xmlns:a16="http://schemas.microsoft.com/office/drawing/2014/main" id="{76314470-8999-4ECD-88DE-8CF9D5E97335}"/>
              </a:ext>
            </a:extLst>
          </p:cNvPr>
          <p:cNvSpPr>
            <a:spLocks noGrp="1"/>
          </p:cNvSpPr>
          <p:nvPr>
            <p:ph type="body" sz="quarter" idx="10"/>
          </p:nvPr>
        </p:nvSpPr>
        <p:spPr/>
        <p:txBody>
          <a:bodyPr/>
          <a:lstStyle/>
          <a:p>
            <a:endParaRPr lang="en-NZ"/>
          </a:p>
        </p:txBody>
      </p:sp>
      <p:pic>
        <p:nvPicPr>
          <p:cNvPr id="10" name="Picture 9">
            <a:extLst>
              <a:ext uri="{FF2B5EF4-FFF2-40B4-BE49-F238E27FC236}">
                <a16:creationId xmlns:a16="http://schemas.microsoft.com/office/drawing/2014/main" id="{09193D33-85B9-4913-9697-EA31D6E47EDC}"/>
              </a:ext>
            </a:extLst>
          </p:cNvPr>
          <p:cNvPicPr>
            <a:picLocks noChangeAspect="1"/>
          </p:cNvPicPr>
          <p:nvPr/>
        </p:nvPicPr>
        <p:blipFill>
          <a:blip r:embed="rId2"/>
          <a:stretch>
            <a:fillRect/>
          </a:stretch>
        </p:blipFill>
        <p:spPr>
          <a:xfrm>
            <a:off x="0" y="6248374"/>
            <a:ext cx="4804064" cy="634039"/>
          </a:xfrm>
          <a:prstGeom prst="rect">
            <a:avLst/>
          </a:prstGeom>
        </p:spPr>
      </p:pic>
    </p:spTree>
    <p:extLst>
      <p:ext uri="{BB962C8B-B14F-4D97-AF65-F5344CB8AC3E}">
        <p14:creationId xmlns:p14="http://schemas.microsoft.com/office/powerpoint/2010/main" val="175360435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E25E95-1EC6-41E3-83FD-6E21C093F657}"/>
              </a:ext>
            </a:extLst>
          </p:cNvPr>
          <p:cNvSpPr>
            <a:spLocks noGrp="1"/>
          </p:cNvSpPr>
          <p:nvPr>
            <p:ph type="title"/>
          </p:nvPr>
        </p:nvSpPr>
        <p:spPr/>
        <p:txBody>
          <a:bodyPr/>
          <a:lstStyle/>
          <a:p>
            <a:r>
              <a:rPr lang="en-NZ" dirty="0"/>
              <a:t>What’s new?</a:t>
            </a:r>
          </a:p>
        </p:txBody>
      </p:sp>
      <p:sp>
        <p:nvSpPr>
          <p:cNvPr id="3" name="Text Placeholder 2"/>
          <p:cNvSpPr>
            <a:spLocks noGrp="1"/>
          </p:cNvSpPr>
          <p:nvPr>
            <p:ph sz="half" idx="1"/>
          </p:nvPr>
        </p:nvSpPr>
        <p:spPr>
          <a:xfrm>
            <a:off x="189608" y="1241161"/>
            <a:ext cx="8203656" cy="4375678"/>
          </a:xfrm>
        </p:spPr>
        <p:txBody>
          <a:bodyPr/>
          <a:lstStyle/>
          <a:p>
            <a:r>
              <a:rPr lang="en-US" sz="1800" dirty="0">
                <a:solidFill>
                  <a:schemeClr val="tx1"/>
                </a:solidFill>
                <a:latin typeface="+mn-lt"/>
              </a:rPr>
              <a:t>2020 Road toll: lower than 2019, but how much is due to effects of Covid-19?</a:t>
            </a:r>
          </a:p>
        </p:txBody>
      </p:sp>
      <p:sp>
        <p:nvSpPr>
          <p:cNvPr id="5" name="Content Placeholder 4">
            <a:extLst>
              <a:ext uri="{FF2B5EF4-FFF2-40B4-BE49-F238E27FC236}">
                <a16:creationId xmlns:a16="http://schemas.microsoft.com/office/drawing/2014/main" id="{4E33B55C-3141-42E9-826D-6BC3308DD3C2}"/>
              </a:ext>
            </a:extLst>
          </p:cNvPr>
          <p:cNvSpPr>
            <a:spLocks noGrp="1"/>
          </p:cNvSpPr>
          <p:nvPr>
            <p:ph sz="half" idx="2"/>
          </p:nvPr>
        </p:nvSpPr>
        <p:spPr>
          <a:xfrm>
            <a:off x="6640497" y="1719130"/>
            <a:ext cx="2416917" cy="2630651"/>
          </a:xfrm>
        </p:spPr>
        <p:txBody>
          <a:bodyPr/>
          <a:lstStyle/>
          <a:p>
            <a:r>
              <a:rPr lang="en-NZ" dirty="0"/>
              <a:t>Percent change 2018-19:   </a:t>
            </a:r>
            <a:r>
              <a:rPr lang="en-NZ" b="1" dirty="0"/>
              <a:t>-7% (25 fewer deaths)</a:t>
            </a:r>
          </a:p>
          <a:p>
            <a:pPr marL="0" indent="0">
              <a:buNone/>
            </a:pPr>
            <a:endParaRPr lang="en-NZ" sz="900" dirty="0"/>
          </a:p>
          <a:p>
            <a:r>
              <a:rPr lang="en-NZ" dirty="0"/>
              <a:t>Percent change 2019-20:  </a:t>
            </a:r>
            <a:r>
              <a:rPr lang="en-NZ" b="1" dirty="0"/>
              <a:t>-11% (34 fewer deaths)</a:t>
            </a:r>
          </a:p>
          <a:p>
            <a:pPr marL="0" indent="0">
              <a:buNone/>
            </a:pPr>
            <a:endParaRPr lang="en-NZ" sz="900" dirty="0"/>
          </a:p>
          <a:p>
            <a:r>
              <a:rPr lang="en-NZ" dirty="0"/>
              <a:t>Decline only in vehicle occupant mortality, minimal change (+/- 1</a:t>
            </a:r>
            <a:r>
              <a:rPr lang="en-NZ" dirty="0">
                <a:latin typeface="Calibri" panose="020F0502020204030204" pitchFamily="34" charset="0"/>
                <a:cs typeface="Calibri" panose="020F0502020204030204" pitchFamily="34" charset="0"/>
              </a:rPr>
              <a:t>–</a:t>
            </a:r>
            <a:r>
              <a:rPr lang="en-NZ" dirty="0"/>
              <a:t>2 deaths) in all other classes.</a:t>
            </a:r>
          </a:p>
          <a:p>
            <a:endParaRPr lang="en-NZ" sz="900" dirty="0"/>
          </a:p>
          <a:p>
            <a:r>
              <a:rPr lang="en-NZ" dirty="0"/>
              <a:t>Drop in occupant mortality not noticeably larger than in previous year.</a:t>
            </a:r>
          </a:p>
        </p:txBody>
      </p:sp>
      <p:pic>
        <p:nvPicPr>
          <p:cNvPr id="7" name="Picture 6">
            <a:extLst>
              <a:ext uri="{FF2B5EF4-FFF2-40B4-BE49-F238E27FC236}">
                <a16:creationId xmlns:a16="http://schemas.microsoft.com/office/drawing/2014/main" id="{E25C4D93-61AC-4EB6-AAD7-5D865568BE67}"/>
              </a:ext>
            </a:extLst>
          </p:cNvPr>
          <p:cNvPicPr>
            <a:picLocks noChangeAspect="1"/>
          </p:cNvPicPr>
          <p:nvPr/>
        </p:nvPicPr>
        <p:blipFill>
          <a:blip r:embed="rId2"/>
          <a:stretch>
            <a:fillRect/>
          </a:stretch>
        </p:blipFill>
        <p:spPr>
          <a:xfrm>
            <a:off x="259961" y="1976539"/>
            <a:ext cx="6380536" cy="2904922"/>
          </a:xfrm>
          <a:prstGeom prst="rect">
            <a:avLst/>
          </a:prstGeom>
        </p:spPr>
      </p:pic>
      <p:sp>
        <p:nvSpPr>
          <p:cNvPr id="8" name="Text Placeholder 7">
            <a:extLst>
              <a:ext uri="{FF2B5EF4-FFF2-40B4-BE49-F238E27FC236}">
                <a16:creationId xmlns:a16="http://schemas.microsoft.com/office/drawing/2014/main" id="{690AC106-5F24-4A48-A8D4-C484D2AE1F5E}"/>
              </a:ext>
            </a:extLst>
          </p:cNvPr>
          <p:cNvSpPr>
            <a:spLocks noGrp="1"/>
          </p:cNvSpPr>
          <p:nvPr>
            <p:ph type="body" sz="quarter" idx="10"/>
          </p:nvPr>
        </p:nvSpPr>
        <p:spPr/>
        <p:txBody>
          <a:bodyPr/>
          <a:lstStyle/>
          <a:p>
            <a:endParaRPr lang="en-NZ"/>
          </a:p>
        </p:txBody>
      </p:sp>
      <p:pic>
        <p:nvPicPr>
          <p:cNvPr id="9" name="Picture 8">
            <a:extLst>
              <a:ext uri="{FF2B5EF4-FFF2-40B4-BE49-F238E27FC236}">
                <a16:creationId xmlns:a16="http://schemas.microsoft.com/office/drawing/2014/main" id="{300D1F91-18FD-494E-9909-11A274263F66}"/>
              </a:ext>
            </a:extLst>
          </p:cNvPr>
          <p:cNvPicPr>
            <a:picLocks noChangeAspect="1"/>
          </p:cNvPicPr>
          <p:nvPr/>
        </p:nvPicPr>
        <p:blipFill>
          <a:blip r:embed="rId3"/>
          <a:stretch>
            <a:fillRect/>
          </a:stretch>
        </p:blipFill>
        <p:spPr>
          <a:xfrm>
            <a:off x="0" y="6248374"/>
            <a:ext cx="4804064" cy="634039"/>
          </a:xfrm>
          <a:prstGeom prst="rect">
            <a:avLst/>
          </a:prstGeom>
        </p:spPr>
      </p:pic>
    </p:spTree>
    <p:extLst>
      <p:ext uri="{BB962C8B-B14F-4D97-AF65-F5344CB8AC3E}">
        <p14:creationId xmlns:p14="http://schemas.microsoft.com/office/powerpoint/2010/main" val="15669679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xEl>
                                              <p:pRg st="2" end="2"/>
                                            </p:txEl>
                                          </p:spTgt>
                                        </p:tgtEl>
                                        <p:attrNameLst>
                                          <p:attrName>style.visibility</p:attrName>
                                        </p:attrNameLst>
                                      </p:cBhvr>
                                      <p:to>
                                        <p:strVal val="visible"/>
                                      </p:to>
                                    </p:set>
                                    <p:animEffect transition="in" filter="fade">
                                      <p:cBhvr>
                                        <p:cTn id="12" dur="500"/>
                                        <p:tgtEl>
                                          <p:spTgt spid="5">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4" end="4"/>
                                            </p:txEl>
                                          </p:spTgt>
                                        </p:tgtEl>
                                        <p:attrNameLst>
                                          <p:attrName>style.visibility</p:attrName>
                                        </p:attrNameLst>
                                      </p:cBhvr>
                                      <p:to>
                                        <p:strVal val="visible"/>
                                      </p:to>
                                    </p:set>
                                    <p:animEffect transition="in" filter="fade">
                                      <p:cBhvr>
                                        <p:cTn id="17" dur="500"/>
                                        <p:tgtEl>
                                          <p:spTgt spid="5">
                                            <p:txEl>
                                              <p:pRg st="4" end="4"/>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6" end="6"/>
                                            </p:txEl>
                                          </p:spTgt>
                                        </p:tgtEl>
                                        <p:attrNameLst>
                                          <p:attrName>style.visibility</p:attrName>
                                        </p:attrNameLst>
                                      </p:cBhvr>
                                      <p:to>
                                        <p:strVal val="visible"/>
                                      </p:to>
                                    </p:set>
                                    <p:animEffect transition="in" filter="fade">
                                      <p:cBhvr>
                                        <p:cTn id="22" dur="500"/>
                                        <p:tgtEl>
                                          <p:spTgt spid="5">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E25E95-1EC6-41E3-83FD-6E21C093F657}"/>
              </a:ext>
            </a:extLst>
          </p:cNvPr>
          <p:cNvSpPr>
            <a:spLocks noGrp="1"/>
          </p:cNvSpPr>
          <p:nvPr>
            <p:ph type="title"/>
          </p:nvPr>
        </p:nvSpPr>
        <p:spPr/>
        <p:txBody>
          <a:bodyPr/>
          <a:lstStyle/>
          <a:p>
            <a:r>
              <a:rPr lang="en-NZ" dirty="0"/>
              <a:t>What’s new? </a:t>
            </a:r>
          </a:p>
        </p:txBody>
      </p:sp>
      <p:sp>
        <p:nvSpPr>
          <p:cNvPr id="3" name="Text Placeholder 2"/>
          <p:cNvSpPr>
            <a:spLocks noGrp="1"/>
          </p:cNvSpPr>
          <p:nvPr>
            <p:ph sz="half" idx="1"/>
          </p:nvPr>
        </p:nvSpPr>
        <p:spPr>
          <a:xfrm>
            <a:off x="86904" y="1054730"/>
            <a:ext cx="8203656" cy="4375678"/>
          </a:xfrm>
        </p:spPr>
        <p:txBody>
          <a:bodyPr/>
          <a:lstStyle/>
          <a:p>
            <a:r>
              <a:rPr lang="en-US" sz="1800" dirty="0">
                <a:latin typeface="+mn-lt"/>
              </a:rPr>
              <a:t>Strong gains in EV registrations following introduction of rebate scheme</a:t>
            </a:r>
          </a:p>
        </p:txBody>
      </p:sp>
      <p:sp>
        <p:nvSpPr>
          <p:cNvPr id="8" name="Content Placeholder 7">
            <a:extLst>
              <a:ext uri="{FF2B5EF4-FFF2-40B4-BE49-F238E27FC236}">
                <a16:creationId xmlns:a16="http://schemas.microsoft.com/office/drawing/2014/main" id="{C80AD79A-5971-41D5-A67A-58286E3C1ECE}"/>
              </a:ext>
            </a:extLst>
          </p:cNvPr>
          <p:cNvSpPr>
            <a:spLocks noGrp="1"/>
          </p:cNvSpPr>
          <p:nvPr>
            <p:ph sz="half" idx="2"/>
          </p:nvPr>
        </p:nvSpPr>
        <p:spPr>
          <a:xfrm>
            <a:off x="7145747" y="1864484"/>
            <a:ext cx="1998253" cy="3982720"/>
          </a:xfrm>
        </p:spPr>
        <p:txBody>
          <a:bodyPr/>
          <a:lstStyle/>
          <a:p>
            <a:r>
              <a:rPr lang="en-US" sz="1400" dirty="0">
                <a:latin typeface="+mn-lt"/>
              </a:rPr>
              <a:t>First month of EV rebate scheme saw a fourfold increase in EV registrations.</a:t>
            </a:r>
          </a:p>
          <a:p>
            <a:pPr marL="0" indent="0">
              <a:buNone/>
            </a:pPr>
            <a:endParaRPr lang="en-US" sz="1400" dirty="0">
              <a:latin typeface="+mn-lt"/>
            </a:endParaRPr>
          </a:p>
          <a:p>
            <a:r>
              <a:rPr lang="en-US" sz="1400" dirty="0">
                <a:latin typeface="+mn-lt"/>
              </a:rPr>
              <a:t>Covid-19 does not appear to have affected EV registrations – aside from during Lv. 4 lockdowns.</a:t>
            </a:r>
          </a:p>
          <a:p>
            <a:endParaRPr lang="en-US" sz="1400" dirty="0">
              <a:solidFill>
                <a:schemeClr val="tx1"/>
              </a:solidFill>
              <a:latin typeface="+mn-lt"/>
            </a:endParaRPr>
          </a:p>
          <a:p>
            <a:endParaRPr lang="en-NZ" dirty="0"/>
          </a:p>
        </p:txBody>
      </p:sp>
      <p:pic>
        <p:nvPicPr>
          <p:cNvPr id="10" name="Picture 9">
            <a:extLst>
              <a:ext uri="{FF2B5EF4-FFF2-40B4-BE49-F238E27FC236}">
                <a16:creationId xmlns:a16="http://schemas.microsoft.com/office/drawing/2014/main" id="{9F645A73-802F-4085-A501-D6760ECCCA46}"/>
              </a:ext>
            </a:extLst>
          </p:cNvPr>
          <p:cNvPicPr>
            <a:picLocks noChangeAspect="1"/>
          </p:cNvPicPr>
          <p:nvPr/>
        </p:nvPicPr>
        <p:blipFill>
          <a:blip r:embed="rId2"/>
          <a:stretch>
            <a:fillRect/>
          </a:stretch>
        </p:blipFill>
        <p:spPr>
          <a:xfrm>
            <a:off x="86904" y="1594905"/>
            <a:ext cx="7081904" cy="3668190"/>
          </a:xfrm>
          <a:prstGeom prst="rect">
            <a:avLst/>
          </a:prstGeom>
        </p:spPr>
      </p:pic>
      <p:sp>
        <p:nvSpPr>
          <p:cNvPr id="6" name="Text Placeholder 5">
            <a:extLst>
              <a:ext uri="{FF2B5EF4-FFF2-40B4-BE49-F238E27FC236}">
                <a16:creationId xmlns:a16="http://schemas.microsoft.com/office/drawing/2014/main" id="{CE1ADCBA-02F2-46B0-81F7-543B182B8044}"/>
              </a:ext>
            </a:extLst>
          </p:cNvPr>
          <p:cNvSpPr>
            <a:spLocks noGrp="1"/>
          </p:cNvSpPr>
          <p:nvPr>
            <p:ph type="body" sz="quarter" idx="10"/>
          </p:nvPr>
        </p:nvSpPr>
        <p:spPr/>
        <p:txBody>
          <a:bodyPr/>
          <a:lstStyle/>
          <a:p>
            <a:endParaRPr lang="en-NZ"/>
          </a:p>
        </p:txBody>
      </p:sp>
      <p:pic>
        <p:nvPicPr>
          <p:cNvPr id="9" name="Picture 8">
            <a:extLst>
              <a:ext uri="{FF2B5EF4-FFF2-40B4-BE49-F238E27FC236}">
                <a16:creationId xmlns:a16="http://schemas.microsoft.com/office/drawing/2014/main" id="{1E04B76F-F833-42DF-B013-F64AB239A1A8}"/>
              </a:ext>
            </a:extLst>
          </p:cNvPr>
          <p:cNvPicPr>
            <a:picLocks noChangeAspect="1"/>
          </p:cNvPicPr>
          <p:nvPr/>
        </p:nvPicPr>
        <p:blipFill>
          <a:blip r:embed="rId3"/>
          <a:stretch>
            <a:fillRect/>
          </a:stretch>
        </p:blipFill>
        <p:spPr>
          <a:xfrm>
            <a:off x="0" y="6248374"/>
            <a:ext cx="4804064" cy="634039"/>
          </a:xfrm>
          <a:prstGeom prst="rect">
            <a:avLst/>
          </a:prstGeom>
        </p:spPr>
      </p:pic>
    </p:spTree>
    <p:extLst>
      <p:ext uri="{BB962C8B-B14F-4D97-AF65-F5344CB8AC3E}">
        <p14:creationId xmlns:p14="http://schemas.microsoft.com/office/powerpoint/2010/main" val="345842967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3498557" y="4360985"/>
            <a:ext cx="3104466" cy="439225"/>
          </a:xfrm>
        </p:spPr>
        <p:txBody>
          <a:bodyPr/>
          <a:lstStyle/>
          <a:p>
            <a:r>
              <a:rPr lang="en-US" dirty="0"/>
              <a:t>Liam Kelly </a:t>
            </a:r>
            <a:r>
              <a:rPr lang="en-US" dirty="0">
                <a:latin typeface="+mj-lt"/>
              </a:rPr>
              <a:t>&amp; Shunnie Xie</a:t>
            </a:r>
          </a:p>
        </p:txBody>
      </p:sp>
      <p:sp>
        <p:nvSpPr>
          <p:cNvPr id="4" name="文本框 5"/>
          <p:cNvSpPr txBox="1"/>
          <p:nvPr/>
        </p:nvSpPr>
        <p:spPr>
          <a:xfrm>
            <a:off x="184638" y="2346492"/>
            <a:ext cx="8801100" cy="1323439"/>
          </a:xfrm>
          <a:prstGeom prst="rect">
            <a:avLst/>
          </a:prstGeom>
          <a:noFill/>
        </p:spPr>
        <p:txBody>
          <a:bodyPr wrap="square" rtlCol="0">
            <a:spAutoFit/>
          </a:bodyPr>
          <a:lstStyle/>
          <a:p>
            <a:pPr algn="ctr"/>
            <a:r>
              <a:rPr lang="en-NZ" altLang="zh-CN" sz="4000" dirty="0">
                <a:solidFill>
                  <a:srgbClr val="6E920B"/>
                </a:solidFill>
                <a:latin typeface="微软雅黑" panose="020B0503020204020204" charset="-122"/>
                <a:ea typeface="微软雅黑" panose="020B0503020204020204" charset="-122"/>
              </a:rPr>
              <a:t>HAZARDOUS SUBSTANCES  SURVEILLANCE SYSTEM</a:t>
            </a:r>
            <a:endParaRPr lang="zh-CN" altLang="en-US" sz="4000" dirty="0">
              <a:solidFill>
                <a:srgbClr val="6E920B"/>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776302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1" presetClass="entr" presetSubtype="0" fill="hold" grpId="1" nodeType="afterEffect">
                                  <p:stCondLst>
                                    <p:cond delay="0"/>
                                  </p:stCondLst>
                                  <p:iterate type="lt">
                                    <p:tmPct val="10000"/>
                                  </p:iterate>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4"/>
                                        </p:tgtEl>
                                        <p:attrNameLst>
                                          <p:attrName>ppt_y</p:attrName>
                                        </p:attrNameLst>
                                      </p:cBhvr>
                                      <p:tavLst>
                                        <p:tav tm="0">
                                          <p:val>
                                            <p:strVal val="#ppt_y"/>
                                          </p:val>
                                        </p:tav>
                                        <p:tav tm="100000">
                                          <p:val>
                                            <p:strVal val="#ppt_y"/>
                                          </p:val>
                                        </p:tav>
                                      </p:tavLst>
                                    </p:anim>
                                    <p:anim calcmode="lin" valueType="num">
                                      <p:cBhvr>
                                        <p:cTn id="9" dur="500" fill="hold"/>
                                        <p:tgtEl>
                                          <p:spTgt spid="4"/>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4"/>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4E25E95-1EC6-41E3-83FD-6E21C093F657}"/>
              </a:ext>
            </a:extLst>
          </p:cNvPr>
          <p:cNvSpPr>
            <a:spLocks noGrp="1"/>
          </p:cNvSpPr>
          <p:nvPr>
            <p:ph type="title"/>
          </p:nvPr>
        </p:nvSpPr>
        <p:spPr/>
        <p:txBody>
          <a:bodyPr/>
          <a:lstStyle/>
          <a:p>
            <a:r>
              <a:rPr lang="en-NZ" dirty="0"/>
              <a:t>What’s next?</a:t>
            </a:r>
          </a:p>
        </p:txBody>
      </p:sp>
      <p:sp>
        <p:nvSpPr>
          <p:cNvPr id="3" name="Text Placeholder 2"/>
          <p:cNvSpPr>
            <a:spLocks noGrp="1"/>
          </p:cNvSpPr>
          <p:nvPr>
            <p:ph sz="half" idx="1"/>
          </p:nvPr>
        </p:nvSpPr>
        <p:spPr>
          <a:xfrm>
            <a:off x="0" y="793164"/>
            <a:ext cx="9144000" cy="4375678"/>
          </a:xfrm>
          <a:solidFill>
            <a:schemeClr val="bg1"/>
          </a:solidFill>
        </p:spPr>
        <p:txBody>
          <a:bodyPr/>
          <a:lstStyle/>
          <a:p>
            <a:r>
              <a:rPr lang="en-US" sz="1800" b="1" u="sng" dirty="0">
                <a:latin typeface="+mn-lt"/>
              </a:rPr>
              <a:t>Predicting &amp; reporting the impact of Covid-19 on transport indicators</a:t>
            </a:r>
          </a:p>
          <a:p>
            <a:r>
              <a:rPr lang="en-US" sz="1400" dirty="0">
                <a:latin typeface="+mn-lt"/>
              </a:rPr>
              <a:t>Cycle of data releases means it may take 1-2 years for effects of lockdowns &amp; travel restrictions to show up in indicators </a:t>
            </a:r>
          </a:p>
        </p:txBody>
      </p:sp>
      <p:graphicFrame>
        <p:nvGraphicFramePr>
          <p:cNvPr id="9" name="Table 9">
            <a:extLst>
              <a:ext uri="{FF2B5EF4-FFF2-40B4-BE49-F238E27FC236}">
                <a16:creationId xmlns:a16="http://schemas.microsoft.com/office/drawing/2014/main" id="{554A7F0E-3DCA-4987-AD98-DFDBB82DF981}"/>
              </a:ext>
            </a:extLst>
          </p:cNvPr>
          <p:cNvGraphicFramePr>
            <a:graphicFrameLocks noGrp="1"/>
          </p:cNvGraphicFramePr>
          <p:nvPr>
            <p:ph sz="half" idx="2"/>
          </p:nvPr>
        </p:nvGraphicFramePr>
        <p:xfrm>
          <a:off x="0" y="1695125"/>
          <a:ext cx="9144000" cy="3755763"/>
        </p:xfrm>
        <a:graphic>
          <a:graphicData uri="http://schemas.openxmlformats.org/drawingml/2006/table">
            <a:tbl>
              <a:tblPr firstRow="1" bandRow="1">
                <a:tableStyleId>{5C22544A-7EE6-4342-B048-85BDC9FD1C3A}</a:tableStyleId>
              </a:tblPr>
              <a:tblGrid>
                <a:gridCol w="2142789">
                  <a:extLst>
                    <a:ext uri="{9D8B030D-6E8A-4147-A177-3AD203B41FA5}">
                      <a16:colId xmlns:a16="http://schemas.microsoft.com/office/drawing/2014/main" val="4033549220"/>
                    </a:ext>
                  </a:extLst>
                </a:gridCol>
                <a:gridCol w="7001211">
                  <a:extLst>
                    <a:ext uri="{9D8B030D-6E8A-4147-A177-3AD203B41FA5}">
                      <a16:colId xmlns:a16="http://schemas.microsoft.com/office/drawing/2014/main" val="2964667853"/>
                    </a:ext>
                  </a:extLst>
                </a:gridCol>
              </a:tblGrid>
              <a:tr h="362503">
                <a:tc>
                  <a:txBody>
                    <a:bodyPr/>
                    <a:lstStyle/>
                    <a:p>
                      <a:r>
                        <a:rPr lang="en-NZ" sz="1600" dirty="0">
                          <a:solidFill>
                            <a:schemeClr val="tx1"/>
                          </a:solidFill>
                        </a:rPr>
                        <a:t>Indicator</a:t>
                      </a:r>
                    </a:p>
                  </a:txBody>
                  <a:tcPr/>
                </a:tc>
                <a:tc>
                  <a:txBody>
                    <a:bodyPr/>
                    <a:lstStyle/>
                    <a:p>
                      <a:r>
                        <a:rPr lang="en-NZ" sz="1600" dirty="0">
                          <a:solidFill>
                            <a:schemeClr val="tx1"/>
                          </a:solidFill>
                        </a:rPr>
                        <a:t>What might happen?</a:t>
                      </a:r>
                    </a:p>
                  </a:txBody>
                  <a:tcPr/>
                </a:tc>
                <a:extLst>
                  <a:ext uri="{0D108BD9-81ED-4DB2-BD59-A6C34878D82A}">
                    <a16:rowId xmlns:a16="http://schemas.microsoft.com/office/drawing/2014/main" val="1164147077"/>
                  </a:ext>
                </a:extLst>
              </a:tr>
              <a:tr h="848315">
                <a:tc>
                  <a:txBody>
                    <a:bodyPr/>
                    <a:lstStyle/>
                    <a:p>
                      <a:r>
                        <a:rPr lang="en-NZ" sz="1400" b="1" dirty="0">
                          <a:solidFill>
                            <a:schemeClr val="tx1"/>
                          </a:solidFill>
                        </a:rPr>
                        <a:t>Household travel time</a:t>
                      </a:r>
                    </a:p>
                  </a:txBody>
                  <a:tcPr anchor="ctr"/>
                </a:tc>
                <a:tc>
                  <a:txBody>
                    <a:bodyPr/>
                    <a:lstStyle/>
                    <a:p>
                      <a:r>
                        <a:rPr lang="en-NZ" sz="1400" dirty="0">
                          <a:solidFill>
                            <a:schemeClr val="tx1"/>
                          </a:solidFill>
                        </a:rPr>
                        <a:t>Prevalence of private vehicle use could increase in response to reductions in public transport services, or public health regulations imposed on these. On the other hand, total time spent travelling is likely to decrease.</a:t>
                      </a:r>
                    </a:p>
                  </a:txBody>
                  <a:tcPr/>
                </a:tc>
                <a:extLst>
                  <a:ext uri="{0D108BD9-81ED-4DB2-BD59-A6C34878D82A}">
                    <a16:rowId xmlns:a16="http://schemas.microsoft.com/office/drawing/2014/main" val="2388972912"/>
                  </a:ext>
                </a:extLst>
              </a:tr>
              <a:tr h="848315">
                <a:tc>
                  <a:txBody>
                    <a:bodyPr/>
                    <a:lstStyle/>
                    <a:p>
                      <a:r>
                        <a:rPr lang="en-NZ" sz="1400" b="1" dirty="0">
                          <a:solidFill>
                            <a:schemeClr val="tx1"/>
                          </a:solidFill>
                        </a:rPr>
                        <a:t>Main mode of transport to work</a:t>
                      </a:r>
                    </a:p>
                  </a:txBody>
                  <a:tcPr anchor="ctr"/>
                </a:tc>
                <a:tc>
                  <a:txBody>
                    <a:bodyPr/>
                    <a:lstStyle/>
                    <a:p>
                      <a:r>
                        <a:rPr lang="en-NZ" sz="1400" dirty="0">
                          <a:solidFill>
                            <a:schemeClr val="tx1"/>
                          </a:solidFill>
                        </a:rPr>
                        <a:t>Might see private vehicle use climb – but how will the uptake of WFH culture affect commuting habits?</a:t>
                      </a:r>
                    </a:p>
                  </a:txBody>
                  <a:tcPr/>
                </a:tc>
                <a:extLst>
                  <a:ext uri="{0D108BD9-81ED-4DB2-BD59-A6C34878D82A}">
                    <a16:rowId xmlns:a16="http://schemas.microsoft.com/office/drawing/2014/main" val="604631003"/>
                  </a:ext>
                </a:extLst>
              </a:tr>
              <a:tr h="848315">
                <a:tc>
                  <a:txBody>
                    <a:bodyPr/>
                    <a:lstStyle/>
                    <a:p>
                      <a:r>
                        <a:rPr lang="en-NZ" sz="1400" b="1" dirty="0">
                          <a:solidFill>
                            <a:schemeClr val="tx1"/>
                          </a:solidFill>
                        </a:rPr>
                        <a:t>Active transport to/from school</a:t>
                      </a:r>
                    </a:p>
                  </a:txBody>
                  <a:tcPr anchor="ctr"/>
                </a:tc>
                <a:tc>
                  <a:txBody>
                    <a:bodyPr/>
                    <a:lstStyle/>
                    <a:p>
                      <a:r>
                        <a:rPr lang="en-NZ" sz="1400" dirty="0">
                          <a:solidFill>
                            <a:schemeClr val="tx1"/>
                          </a:solidFill>
                        </a:rPr>
                        <a:t>How will school closures/shifts to online learning affect this? Will shifts in public transport drive more people to active transport – or to private vehicles? Parent’s commuting habit may also come into play</a:t>
                      </a:r>
                    </a:p>
                  </a:txBody>
                  <a:tcPr/>
                </a:tc>
                <a:extLst>
                  <a:ext uri="{0D108BD9-81ED-4DB2-BD59-A6C34878D82A}">
                    <a16:rowId xmlns:a16="http://schemas.microsoft.com/office/drawing/2014/main" val="2816065467"/>
                  </a:ext>
                </a:extLst>
              </a:tr>
              <a:tr h="848315">
                <a:tc>
                  <a:txBody>
                    <a:bodyPr/>
                    <a:lstStyle/>
                    <a:p>
                      <a:r>
                        <a:rPr lang="en-NZ" sz="1400" b="1" dirty="0">
                          <a:solidFill>
                            <a:schemeClr val="tx1"/>
                          </a:solidFill>
                        </a:rPr>
                        <a:t>Unmet need for GP services</a:t>
                      </a:r>
                    </a:p>
                  </a:txBody>
                  <a:tcPr anchor="ctr"/>
                </a:tc>
                <a:tc>
                  <a:txBody>
                    <a:bodyPr/>
                    <a:lstStyle/>
                    <a:p>
                      <a:r>
                        <a:rPr lang="en-NZ" sz="1400" dirty="0">
                          <a:solidFill>
                            <a:schemeClr val="tx1"/>
                          </a:solidFill>
                        </a:rPr>
                        <a:t>Expect unmet need to increase owing to fewer public transport options and inability to get lifts from people outside the patient’s bubble</a:t>
                      </a:r>
                    </a:p>
                  </a:txBody>
                  <a:tcPr/>
                </a:tc>
                <a:extLst>
                  <a:ext uri="{0D108BD9-81ED-4DB2-BD59-A6C34878D82A}">
                    <a16:rowId xmlns:a16="http://schemas.microsoft.com/office/drawing/2014/main" val="2474854549"/>
                  </a:ext>
                </a:extLst>
              </a:tr>
            </a:tbl>
          </a:graphicData>
        </a:graphic>
      </p:graphicFrame>
      <p:sp>
        <p:nvSpPr>
          <p:cNvPr id="6" name="Text Placeholder 5">
            <a:extLst>
              <a:ext uri="{FF2B5EF4-FFF2-40B4-BE49-F238E27FC236}">
                <a16:creationId xmlns:a16="http://schemas.microsoft.com/office/drawing/2014/main" id="{ADCFDCB7-CD97-49C8-968B-A1A18DB05B35}"/>
              </a:ext>
            </a:extLst>
          </p:cNvPr>
          <p:cNvSpPr>
            <a:spLocks noGrp="1"/>
          </p:cNvSpPr>
          <p:nvPr>
            <p:ph type="body" sz="quarter" idx="10"/>
          </p:nvPr>
        </p:nvSpPr>
        <p:spPr/>
        <p:txBody>
          <a:bodyPr/>
          <a:lstStyle/>
          <a:p>
            <a:endParaRPr lang="en-NZ"/>
          </a:p>
        </p:txBody>
      </p:sp>
      <p:pic>
        <p:nvPicPr>
          <p:cNvPr id="8" name="Picture 7">
            <a:extLst>
              <a:ext uri="{FF2B5EF4-FFF2-40B4-BE49-F238E27FC236}">
                <a16:creationId xmlns:a16="http://schemas.microsoft.com/office/drawing/2014/main" id="{D6B18EC4-D528-4BE3-AB55-2D176AB3ED7C}"/>
              </a:ext>
            </a:extLst>
          </p:cNvPr>
          <p:cNvPicPr>
            <a:picLocks noChangeAspect="1"/>
          </p:cNvPicPr>
          <p:nvPr/>
        </p:nvPicPr>
        <p:blipFill>
          <a:blip r:embed="rId2"/>
          <a:stretch>
            <a:fillRect/>
          </a:stretch>
        </p:blipFill>
        <p:spPr>
          <a:xfrm>
            <a:off x="0" y="6248374"/>
            <a:ext cx="4804064" cy="634039"/>
          </a:xfrm>
          <a:prstGeom prst="rect">
            <a:avLst/>
          </a:prstGeom>
        </p:spPr>
      </p:pic>
    </p:spTree>
    <p:extLst>
      <p:ext uri="{BB962C8B-B14F-4D97-AF65-F5344CB8AC3E}">
        <p14:creationId xmlns:p14="http://schemas.microsoft.com/office/powerpoint/2010/main" val="217558548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The Great Wave&amp;#39; by Hokusai Wallpaper Mural | Hovia NZ">
            <a:extLst>
              <a:ext uri="{FF2B5EF4-FFF2-40B4-BE49-F238E27FC236}">
                <a16:creationId xmlns:a16="http://schemas.microsoft.com/office/drawing/2014/main" id="{94ADF93A-A1DC-4247-B64A-AF6591A6B1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9144000" cy="5932449"/>
          </a:xfrm>
          <a:prstGeom prst="rect">
            <a:avLst/>
          </a:prstGeom>
          <a:noFill/>
          <a:extLst>
            <a:ext uri="{909E8E84-426E-40DD-AFC4-6F175D3DCCD1}">
              <a14:hiddenFill xmlns:a14="http://schemas.microsoft.com/office/drawing/2010/main">
                <a:solidFill>
                  <a:srgbClr val="FFFFFF"/>
                </a:solidFill>
              </a14:hiddenFill>
            </a:ext>
          </a:extLst>
        </p:spPr>
      </p:pic>
      <p:sp>
        <p:nvSpPr>
          <p:cNvPr id="2" name="Text Placeholder 1">
            <a:extLst>
              <a:ext uri="{FF2B5EF4-FFF2-40B4-BE49-F238E27FC236}">
                <a16:creationId xmlns:a16="http://schemas.microsoft.com/office/drawing/2014/main" id="{CEDDFFB3-4130-4CB2-B022-8D39C7F14D43}"/>
              </a:ext>
            </a:extLst>
          </p:cNvPr>
          <p:cNvSpPr>
            <a:spLocks noGrp="1"/>
          </p:cNvSpPr>
          <p:nvPr>
            <p:ph type="body" sz="quarter" idx="11"/>
          </p:nvPr>
        </p:nvSpPr>
        <p:spPr/>
        <p:txBody>
          <a:bodyPr/>
          <a:lstStyle/>
          <a:p>
            <a:r>
              <a:rPr lang="en-NZ" dirty="0"/>
              <a:t>Water &amp; transport Q &amp; A</a:t>
            </a:r>
          </a:p>
        </p:txBody>
      </p:sp>
      <p:sp>
        <p:nvSpPr>
          <p:cNvPr id="3" name="Content Placeholder 2">
            <a:extLst>
              <a:ext uri="{FF2B5EF4-FFF2-40B4-BE49-F238E27FC236}">
                <a16:creationId xmlns:a16="http://schemas.microsoft.com/office/drawing/2014/main" id="{A3368540-C268-445B-B302-CFA695D29776}"/>
              </a:ext>
            </a:extLst>
          </p:cNvPr>
          <p:cNvSpPr txBox="1">
            <a:spLocks/>
          </p:cNvSpPr>
          <p:nvPr/>
        </p:nvSpPr>
        <p:spPr>
          <a:xfrm>
            <a:off x="5008199" y="0"/>
            <a:ext cx="4135802" cy="2251587"/>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13800" b="1" i="1" dirty="0">
                <a:solidFill>
                  <a:srgbClr val="6E920B"/>
                </a:solidFill>
                <a:latin typeface="Source Sans Pro Black" panose="020B0803030403020204" pitchFamily="34" charset="0"/>
                <a:ea typeface="Source Sans Pro Black" panose="020B0803030403020204" pitchFamily="34" charset="0"/>
                <a:cs typeface="Arial" pitchFamily="34" charset="0"/>
              </a:rPr>
              <a:t>Q</a:t>
            </a:r>
            <a:r>
              <a:rPr lang="en-US" sz="4000" b="1" i="1" dirty="0">
                <a:solidFill>
                  <a:srgbClr val="6E920B"/>
                </a:solidFill>
                <a:latin typeface="Source Sans Pro Black" panose="020B0803030403020204" pitchFamily="34" charset="0"/>
                <a:ea typeface="Source Sans Pro Black" panose="020B0803030403020204" pitchFamily="34" charset="0"/>
                <a:cs typeface="Arial" pitchFamily="34" charset="0"/>
              </a:rPr>
              <a:t>&amp;  </a:t>
            </a:r>
            <a:r>
              <a:rPr lang="en-US" sz="13800" b="1" i="1" dirty="0">
                <a:solidFill>
                  <a:srgbClr val="6E920B"/>
                </a:solidFill>
                <a:latin typeface="Source Sans Pro Black" panose="020B0803030403020204" pitchFamily="34" charset="0"/>
                <a:ea typeface="Source Sans Pro Black" panose="020B0803030403020204" pitchFamily="34" charset="0"/>
                <a:cs typeface="Arial" pitchFamily="34" charset="0"/>
              </a:rPr>
              <a:t>A</a:t>
            </a:r>
            <a:endParaRPr lang="en-US" sz="2000" dirty="0">
              <a:cs typeface="Arial" pitchFamily="34" charset="0"/>
            </a:endParaRPr>
          </a:p>
          <a:p>
            <a:endParaRPr lang="en-US" dirty="0">
              <a:latin typeface="+mj-lt"/>
              <a:cs typeface="Arial" pitchFamily="34" charset="0"/>
            </a:endParaRPr>
          </a:p>
        </p:txBody>
      </p:sp>
    </p:spTree>
    <p:extLst>
      <p:ext uri="{BB962C8B-B14F-4D97-AF65-F5344CB8AC3E}">
        <p14:creationId xmlns:p14="http://schemas.microsoft.com/office/powerpoint/2010/main" val="1344401852"/>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586480" y="2722880"/>
            <a:ext cx="4871720" cy="1198880"/>
          </a:xfrm>
        </p:spPr>
        <p:txBody>
          <a:bodyPr>
            <a:normAutofit/>
          </a:bodyPr>
          <a:lstStyle/>
          <a:p>
            <a:r>
              <a:rPr lang="en-US" dirty="0">
                <a:latin typeface="+mj-lt"/>
                <a:ea typeface="Source Sans Pro" panose="020B0503030403020204" pitchFamily="34" charset="0"/>
              </a:rPr>
              <a:t>Border health in new Zealand</a:t>
            </a:r>
          </a:p>
        </p:txBody>
      </p:sp>
      <p:sp>
        <p:nvSpPr>
          <p:cNvPr id="3" name="Subtitle 2"/>
          <p:cNvSpPr>
            <a:spLocks noGrp="1"/>
          </p:cNvSpPr>
          <p:nvPr>
            <p:ph type="subTitle" idx="1"/>
          </p:nvPr>
        </p:nvSpPr>
        <p:spPr/>
        <p:txBody>
          <a:bodyPr/>
          <a:lstStyle/>
          <a:p>
            <a:r>
              <a:rPr lang="en-US" dirty="0">
                <a:latin typeface="+mj-lt"/>
              </a:rPr>
              <a:t>Stakeholder Presentation</a:t>
            </a:r>
          </a:p>
        </p:txBody>
      </p:sp>
      <p:pic>
        <p:nvPicPr>
          <p:cNvPr id="4" name="Picture 3">
            <a:extLst>
              <a:ext uri="{FF2B5EF4-FFF2-40B4-BE49-F238E27FC236}">
                <a16:creationId xmlns:a16="http://schemas.microsoft.com/office/drawing/2014/main" id="{60AFA552-66AF-4AFF-83E5-59D900B88C1D}"/>
              </a:ext>
            </a:extLst>
          </p:cNvPr>
          <p:cNvPicPr>
            <a:picLocks noChangeAspect="1"/>
          </p:cNvPicPr>
          <p:nvPr/>
        </p:nvPicPr>
        <p:blipFill>
          <a:blip r:embed="rId3"/>
          <a:stretch>
            <a:fillRect/>
          </a:stretch>
        </p:blipFill>
        <p:spPr>
          <a:xfrm>
            <a:off x="114300" y="3617650"/>
            <a:ext cx="2309304" cy="2309304"/>
          </a:xfrm>
          <a:prstGeom prst="rect">
            <a:avLst/>
          </a:prstGeom>
        </p:spPr>
      </p:pic>
      <p:pic>
        <p:nvPicPr>
          <p:cNvPr id="5" name="Picture 4">
            <a:extLst>
              <a:ext uri="{FF2B5EF4-FFF2-40B4-BE49-F238E27FC236}">
                <a16:creationId xmlns:a16="http://schemas.microsoft.com/office/drawing/2014/main" id="{580644D6-3F69-4E7F-BE66-D7A6FB298C91}"/>
              </a:ext>
            </a:extLst>
          </p:cNvPr>
          <p:cNvPicPr>
            <a:picLocks noChangeAspect="1"/>
          </p:cNvPicPr>
          <p:nvPr/>
        </p:nvPicPr>
        <p:blipFill>
          <a:blip r:embed="rId4"/>
          <a:stretch>
            <a:fillRect/>
          </a:stretch>
        </p:blipFill>
        <p:spPr>
          <a:xfrm>
            <a:off x="0" y="6248374"/>
            <a:ext cx="4804064" cy="634039"/>
          </a:xfrm>
          <a:prstGeom prst="rect">
            <a:avLst/>
          </a:prstGeom>
        </p:spPr>
      </p:pic>
    </p:spTree>
    <p:extLst>
      <p:ext uri="{BB962C8B-B14F-4D97-AF65-F5344CB8AC3E}">
        <p14:creationId xmlns:p14="http://schemas.microsoft.com/office/powerpoint/2010/main" val="23613210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Domains</a:t>
            </a:r>
          </a:p>
        </p:txBody>
      </p:sp>
      <p:sp>
        <p:nvSpPr>
          <p:cNvPr id="3" name="Content Placeholder 2"/>
          <p:cNvSpPr>
            <a:spLocks noGrp="1"/>
          </p:cNvSpPr>
          <p:nvPr>
            <p:ph sz="half" idx="1"/>
          </p:nvPr>
        </p:nvSpPr>
        <p:spPr>
          <a:xfrm>
            <a:off x="416561" y="1116574"/>
            <a:ext cx="5152032" cy="4539350"/>
          </a:xfrm>
        </p:spPr>
        <p:txBody>
          <a:bodyPr/>
          <a:lstStyle/>
          <a:p>
            <a:r>
              <a:rPr lang="en-US" dirty="0"/>
              <a:t>4 indicators covering NZ Border Health </a:t>
            </a:r>
          </a:p>
          <a:p>
            <a:endParaRPr lang="en-US" dirty="0">
              <a:latin typeface="+mj-lt"/>
            </a:endParaRPr>
          </a:p>
        </p:txBody>
      </p:sp>
      <p:sp>
        <p:nvSpPr>
          <p:cNvPr id="4" name="Content Placeholder 3"/>
          <p:cNvSpPr>
            <a:spLocks noGrp="1"/>
          </p:cNvSpPr>
          <p:nvPr>
            <p:ph sz="half" idx="2"/>
          </p:nvPr>
        </p:nvSpPr>
        <p:spPr/>
        <p:txBody>
          <a:bodyPr/>
          <a:lstStyle/>
          <a:p>
            <a:pPr>
              <a:buFont typeface="+mj-lt"/>
              <a:buAutoNum type="arabicPeriod"/>
            </a:pPr>
            <a:r>
              <a:rPr lang="en-US" dirty="0"/>
              <a:t>Mosquito-borne disease in New Zealand (</a:t>
            </a:r>
            <a:r>
              <a:rPr lang="en-US" sz="1200" dirty="0"/>
              <a:t>Formerly “Border Health in New Zealand”</a:t>
            </a:r>
            <a:r>
              <a:rPr lang="en-US" dirty="0"/>
              <a:t>)</a:t>
            </a:r>
            <a:br>
              <a:rPr lang="en-US" dirty="0"/>
            </a:br>
            <a:r>
              <a:rPr lang="en-US" dirty="0"/>
              <a:t>2019 data</a:t>
            </a:r>
          </a:p>
          <a:p>
            <a:pPr>
              <a:buFont typeface="+mj-lt"/>
              <a:buAutoNum type="arabicPeriod"/>
            </a:pPr>
            <a:endParaRPr lang="en-US" dirty="0"/>
          </a:p>
          <a:p>
            <a:pPr>
              <a:buFont typeface="+mj-lt"/>
              <a:buAutoNum type="arabicPeriod"/>
            </a:pPr>
            <a:r>
              <a:rPr lang="en-US" dirty="0"/>
              <a:t>Overseas infectious diseases of priority concern.</a:t>
            </a:r>
            <a:br>
              <a:rPr lang="en-US" dirty="0"/>
            </a:br>
            <a:r>
              <a:rPr lang="en-US" dirty="0"/>
              <a:t>2021 data</a:t>
            </a:r>
          </a:p>
          <a:p>
            <a:pPr>
              <a:buFont typeface="+mj-lt"/>
              <a:buAutoNum type="arabicPeriod"/>
            </a:pPr>
            <a:endParaRPr lang="en-US" dirty="0"/>
          </a:p>
          <a:p>
            <a:pPr>
              <a:buFont typeface="+mj-lt"/>
              <a:buAutoNum type="arabicPeriod"/>
            </a:pPr>
            <a:r>
              <a:rPr lang="en-US" dirty="0"/>
              <a:t>Exotic mosquito species established in NZ</a:t>
            </a:r>
            <a:br>
              <a:rPr lang="en-US" dirty="0"/>
            </a:br>
            <a:r>
              <a:rPr lang="en-US" dirty="0"/>
              <a:t>2020 data</a:t>
            </a:r>
          </a:p>
          <a:p>
            <a:pPr>
              <a:buFont typeface="+mj-lt"/>
              <a:buAutoNum type="arabicPeriod"/>
            </a:pPr>
            <a:endParaRPr lang="en-US" dirty="0"/>
          </a:p>
          <a:p>
            <a:pPr>
              <a:buFont typeface="+mj-lt"/>
              <a:buAutoNum type="arabicPeriod"/>
            </a:pPr>
            <a:r>
              <a:rPr lang="en-GB" dirty="0"/>
              <a:t>High-risk pests caught at the New Zealand border</a:t>
            </a:r>
            <a:br>
              <a:rPr lang="en-GB" dirty="0"/>
            </a:br>
            <a:r>
              <a:rPr lang="en-GB" dirty="0"/>
              <a:t>2020 data</a:t>
            </a:r>
            <a:endParaRPr lang="en-US" dirty="0"/>
          </a:p>
          <a:p>
            <a:pPr>
              <a:buFont typeface="+mj-lt"/>
              <a:buAutoNum type="arabicPeriod"/>
            </a:pPr>
            <a:endParaRPr lang="en-US" dirty="0"/>
          </a:p>
          <a:p>
            <a:endParaRPr lang="en-US" dirty="0">
              <a:latin typeface="+mj-lt"/>
            </a:endParaRPr>
          </a:p>
          <a:p>
            <a:endParaRPr lang="en-US" dirty="0">
              <a:latin typeface="+mj-lt"/>
            </a:endParaRPr>
          </a:p>
        </p:txBody>
      </p:sp>
      <p:sp>
        <p:nvSpPr>
          <p:cNvPr id="5" name="Text Placeholder 4"/>
          <p:cNvSpPr>
            <a:spLocks noGrp="1"/>
          </p:cNvSpPr>
          <p:nvPr>
            <p:ph type="body" sz="quarter" idx="10"/>
          </p:nvPr>
        </p:nvSpPr>
        <p:spPr>
          <a:xfrm>
            <a:off x="283199" y="6264000"/>
            <a:ext cx="4786313" cy="477838"/>
          </a:xfrm>
        </p:spPr>
        <p:txBody>
          <a:bodyPr/>
          <a:lstStyle/>
          <a:p>
            <a:r>
              <a:rPr lang="en-GB" dirty="0">
                <a:latin typeface="+mj-lt"/>
              </a:rPr>
              <a:t>Border health in new Zealand</a:t>
            </a:r>
            <a:endParaRPr lang="en-US" dirty="0">
              <a:latin typeface="+mj-lt"/>
            </a:endParaRPr>
          </a:p>
        </p:txBody>
      </p:sp>
      <p:pic>
        <p:nvPicPr>
          <p:cNvPr id="6" name="Picture 5">
            <a:extLst>
              <a:ext uri="{FF2B5EF4-FFF2-40B4-BE49-F238E27FC236}">
                <a16:creationId xmlns:a16="http://schemas.microsoft.com/office/drawing/2014/main" id="{8C42C140-98C8-45F1-9183-C8037DB92A47}"/>
              </a:ext>
            </a:extLst>
          </p:cNvPr>
          <p:cNvPicPr>
            <a:picLocks noChangeAspect="1"/>
          </p:cNvPicPr>
          <p:nvPr/>
        </p:nvPicPr>
        <p:blipFill>
          <a:blip r:embed="rId3"/>
          <a:stretch>
            <a:fillRect/>
          </a:stretch>
        </p:blipFill>
        <p:spPr>
          <a:xfrm>
            <a:off x="578167" y="1925294"/>
            <a:ext cx="4628051" cy="3874648"/>
          </a:xfrm>
          <a:prstGeom prst="rect">
            <a:avLst/>
          </a:prstGeom>
        </p:spPr>
      </p:pic>
      <p:pic>
        <p:nvPicPr>
          <p:cNvPr id="7" name="Picture 6">
            <a:extLst>
              <a:ext uri="{FF2B5EF4-FFF2-40B4-BE49-F238E27FC236}">
                <a16:creationId xmlns:a16="http://schemas.microsoft.com/office/drawing/2014/main" id="{A65F0EB5-35DC-48ED-9898-C114722827EA}"/>
              </a:ext>
            </a:extLst>
          </p:cNvPr>
          <p:cNvPicPr>
            <a:picLocks noChangeAspect="1"/>
          </p:cNvPicPr>
          <p:nvPr/>
        </p:nvPicPr>
        <p:blipFill>
          <a:blip r:embed="rId4"/>
          <a:stretch>
            <a:fillRect/>
          </a:stretch>
        </p:blipFill>
        <p:spPr>
          <a:xfrm>
            <a:off x="4198374" y="6248374"/>
            <a:ext cx="4804064" cy="634039"/>
          </a:xfrm>
          <a:prstGeom prst="rect">
            <a:avLst/>
          </a:prstGeom>
        </p:spPr>
      </p:pic>
    </p:spTree>
    <p:extLst>
      <p:ext uri="{BB962C8B-B14F-4D97-AF65-F5344CB8AC3E}">
        <p14:creationId xmlns:p14="http://schemas.microsoft.com/office/powerpoint/2010/main" val="25464202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FC363E13-FBB9-4E75-830B-796EB590B1D5}"/>
              </a:ext>
            </a:extLst>
          </p:cNvPr>
          <p:cNvSpPr>
            <a:spLocks noGrp="1"/>
          </p:cNvSpPr>
          <p:nvPr>
            <p:ph type="body" sz="quarter" idx="11"/>
          </p:nvPr>
        </p:nvSpPr>
        <p:spPr/>
        <p:txBody>
          <a:bodyPr/>
          <a:lstStyle/>
          <a:p>
            <a:r>
              <a:rPr lang="en-GB" dirty="0"/>
              <a:t>Border health in new Zealand</a:t>
            </a:r>
          </a:p>
          <a:p>
            <a:endParaRPr lang="en-NZ" dirty="0"/>
          </a:p>
        </p:txBody>
      </p:sp>
      <p:sp>
        <p:nvSpPr>
          <p:cNvPr id="4" name="Title 1">
            <a:extLst>
              <a:ext uri="{FF2B5EF4-FFF2-40B4-BE49-F238E27FC236}">
                <a16:creationId xmlns:a16="http://schemas.microsoft.com/office/drawing/2014/main" id="{772C9602-2F0F-4436-8979-DBC7FDEB5633}"/>
              </a:ext>
            </a:extLst>
          </p:cNvPr>
          <p:cNvSpPr txBox="1">
            <a:spLocks/>
          </p:cNvSpPr>
          <p:nvPr/>
        </p:nvSpPr>
        <p:spPr>
          <a:xfrm>
            <a:off x="416560" y="192133"/>
            <a:ext cx="1731836" cy="543708"/>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US" sz="2800" dirty="0">
                <a:solidFill>
                  <a:srgbClr val="6E920B"/>
                </a:solidFill>
              </a:rPr>
              <a:t>Covid-19</a:t>
            </a:r>
          </a:p>
        </p:txBody>
      </p:sp>
      <p:sp>
        <p:nvSpPr>
          <p:cNvPr id="6" name="TextBox 5">
            <a:extLst>
              <a:ext uri="{FF2B5EF4-FFF2-40B4-BE49-F238E27FC236}">
                <a16:creationId xmlns:a16="http://schemas.microsoft.com/office/drawing/2014/main" id="{786A0795-004B-4962-94D5-BB6F84A2F184}"/>
              </a:ext>
            </a:extLst>
          </p:cNvPr>
          <p:cNvSpPr txBox="1"/>
          <p:nvPr/>
        </p:nvSpPr>
        <p:spPr>
          <a:xfrm>
            <a:off x="2252709" y="3286503"/>
            <a:ext cx="4594194" cy="369332"/>
          </a:xfrm>
          <a:prstGeom prst="rect">
            <a:avLst/>
          </a:prstGeom>
          <a:noFill/>
        </p:spPr>
        <p:txBody>
          <a:bodyPr wrap="square">
            <a:spAutoFit/>
          </a:bodyPr>
          <a:lstStyle/>
          <a:p>
            <a:r>
              <a:rPr lang="en-NZ" dirty="0"/>
              <a:t> </a:t>
            </a:r>
          </a:p>
        </p:txBody>
      </p:sp>
      <p:pic>
        <p:nvPicPr>
          <p:cNvPr id="1026" name="Picture 2">
            <a:extLst>
              <a:ext uri="{FF2B5EF4-FFF2-40B4-BE49-F238E27FC236}">
                <a16:creationId xmlns:a16="http://schemas.microsoft.com/office/drawing/2014/main" id="{43F5214B-18BC-44A4-93CD-03820AA0BD9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8006" y="3461392"/>
            <a:ext cx="3891131" cy="2326563"/>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E80992B8-A9C9-4252-B144-B22B2E767BD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8006" y="985392"/>
            <a:ext cx="3891131" cy="2254674"/>
          </a:xfrm>
          <a:prstGeom prst="rect">
            <a:avLst/>
          </a:prstGeom>
          <a:noFill/>
          <a:extLst>
            <a:ext uri="{909E8E84-426E-40DD-AFC4-6F175D3DCCD1}">
              <a14:hiddenFill xmlns:a14="http://schemas.microsoft.com/office/drawing/2010/main">
                <a:solidFill>
                  <a:srgbClr val="FFFFFF"/>
                </a:solidFill>
              </a14:hiddenFill>
            </a:ext>
          </a:extLst>
        </p:spPr>
      </p:pic>
      <p:sp>
        <p:nvSpPr>
          <p:cNvPr id="8" name="TextBox 7">
            <a:extLst>
              <a:ext uri="{FF2B5EF4-FFF2-40B4-BE49-F238E27FC236}">
                <a16:creationId xmlns:a16="http://schemas.microsoft.com/office/drawing/2014/main" id="{D879797B-312C-45B3-ADBC-E9696D484EF5}"/>
              </a:ext>
            </a:extLst>
          </p:cNvPr>
          <p:cNvSpPr txBox="1"/>
          <p:nvPr/>
        </p:nvSpPr>
        <p:spPr>
          <a:xfrm>
            <a:off x="1282478" y="3321290"/>
            <a:ext cx="2508287" cy="369332"/>
          </a:xfrm>
          <a:prstGeom prst="rect">
            <a:avLst/>
          </a:prstGeom>
          <a:noFill/>
        </p:spPr>
        <p:txBody>
          <a:bodyPr wrap="square" rtlCol="0">
            <a:spAutoFit/>
          </a:bodyPr>
          <a:lstStyle/>
          <a:p>
            <a:r>
              <a:rPr lang="en-GB" b="1" dirty="0"/>
              <a:t>International Travel</a:t>
            </a:r>
            <a:endParaRPr lang="en-NZ" b="1" dirty="0"/>
          </a:p>
        </p:txBody>
      </p:sp>
      <p:sp>
        <p:nvSpPr>
          <p:cNvPr id="10" name="TextBox 9">
            <a:extLst>
              <a:ext uri="{FF2B5EF4-FFF2-40B4-BE49-F238E27FC236}">
                <a16:creationId xmlns:a16="http://schemas.microsoft.com/office/drawing/2014/main" id="{29FBBD84-A2D7-42A0-B77D-C6F3C3337794}"/>
              </a:ext>
            </a:extLst>
          </p:cNvPr>
          <p:cNvSpPr txBox="1"/>
          <p:nvPr/>
        </p:nvSpPr>
        <p:spPr>
          <a:xfrm>
            <a:off x="1937378" y="885636"/>
            <a:ext cx="1198486" cy="368818"/>
          </a:xfrm>
          <a:prstGeom prst="rect">
            <a:avLst/>
          </a:prstGeom>
          <a:noFill/>
        </p:spPr>
        <p:txBody>
          <a:bodyPr wrap="square" rtlCol="0">
            <a:spAutoFit/>
          </a:bodyPr>
          <a:lstStyle/>
          <a:p>
            <a:r>
              <a:rPr lang="en-GB" b="1" dirty="0"/>
              <a:t>Imports</a:t>
            </a:r>
            <a:endParaRPr lang="en-NZ" b="1" dirty="0"/>
          </a:p>
        </p:txBody>
      </p:sp>
      <p:cxnSp>
        <p:nvCxnSpPr>
          <p:cNvPr id="12" name="Straight Connector 11">
            <a:extLst>
              <a:ext uri="{FF2B5EF4-FFF2-40B4-BE49-F238E27FC236}">
                <a16:creationId xmlns:a16="http://schemas.microsoft.com/office/drawing/2014/main" id="{983109AB-55E0-4324-ACAB-EF56B9430749}"/>
              </a:ext>
            </a:extLst>
          </p:cNvPr>
          <p:cNvCxnSpPr/>
          <p:nvPr/>
        </p:nvCxnSpPr>
        <p:spPr>
          <a:xfrm>
            <a:off x="0" y="885636"/>
            <a:ext cx="9173752"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13" name="TextBox 12">
            <a:extLst>
              <a:ext uri="{FF2B5EF4-FFF2-40B4-BE49-F238E27FC236}">
                <a16:creationId xmlns:a16="http://schemas.microsoft.com/office/drawing/2014/main" id="{1878A4EF-B362-401E-A275-64BF944D1C52}"/>
              </a:ext>
            </a:extLst>
          </p:cNvPr>
          <p:cNvSpPr txBox="1"/>
          <p:nvPr/>
        </p:nvSpPr>
        <p:spPr>
          <a:xfrm>
            <a:off x="5353237" y="1289965"/>
            <a:ext cx="3417903" cy="2462213"/>
          </a:xfrm>
          <a:prstGeom prst="rect">
            <a:avLst/>
          </a:prstGeom>
          <a:noFill/>
        </p:spPr>
        <p:txBody>
          <a:bodyPr wrap="square" rtlCol="0">
            <a:spAutoFit/>
          </a:bodyPr>
          <a:lstStyle/>
          <a:p>
            <a:r>
              <a:rPr lang="en-GB" sz="1400" b="1" dirty="0">
                <a:solidFill>
                  <a:schemeClr val="accent6">
                    <a:lumMod val="50000"/>
                  </a:schemeClr>
                </a:solidFill>
              </a:rPr>
              <a:t>Changes due to Covid:</a:t>
            </a:r>
          </a:p>
          <a:p>
            <a:pPr marL="285750" indent="-285750">
              <a:buFont typeface="Arial" panose="020B0604020202020204" pitchFamily="34" charset="0"/>
              <a:buChar char="•"/>
            </a:pPr>
            <a:r>
              <a:rPr lang="en-GB" sz="1400" dirty="0">
                <a:solidFill>
                  <a:schemeClr val="accent6">
                    <a:lumMod val="50000"/>
                  </a:schemeClr>
                </a:solidFill>
              </a:rPr>
              <a:t>Imports remain relatively stable</a:t>
            </a:r>
          </a:p>
          <a:p>
            <a:endParaRPr lang="en-GB" sz="1400" dirty="0">
              <a:solidFill>
                <a:schemeClr val="accent6">
                  <a:lumMod val="50000"/>
                </a:schemeClr>
              </a:solidFill>
            </a:endParaRPr>
          </a:p>
          <a:p>
            <a:pPr marL="285750" indent="-285750">
              <a:buFont typeface="Arial" panose="020B0604020202020204" pitchFamily="34" charset="0"/>
              <a:buChar char="•"/>
            </a:pPr>
            <a:r>
              <a:rPr lang="en-GB" sz="1400" dirty="0">
                <a:solidFill>
                  <a:schemeClr val="accent6">
                    <a:lumMod val="50000"/>
                  </a:schemeClr>
                </a:solidFill>
              </a:rPr>
              <a:t>International travel has decreased by 98% </a:t>
            </a:r>
          </a:p>
          <a:p>
            <a:endParaRPr lang="en-GB" sz="1400" dirty="0">
              <a:solidFill>
                <a:schemeClr val="accent6">
                  <a:lumMod val="50000"/>
                </a:schemeClr>
              </a:solidFill>
            </a:endParaRPr>
          </a:p>
          <a:p>
            <a:pPr marL="285750" indent="-285750">
              <a:buFont typeface="Arial" panose="020B0604020202020204" pitchFamily="34" charset="0"/>
              <a:buChar char="•"/>
            </a:pPr>
            <a:r>
              <a:rPr lang="en-GB" sz="1400" dirty="0">
                <a:solidFill>
                  <a:schemeClr val="accent6">
                    <a:lumMod val="50000"/>
                  </a:schemeClr>
                </a:solidFill>
              </a:rPr>
              <a:t>Covid is the first PHEIC to enter NZ since 2009 (swine flu).</a:t>
            </a:r>
          </a:p>
          <a:p>
            <a:pPr marL="285750" indent="-285750">
              <a:buFont typeface="Arial" panose="020B0604020202020204" pitchFamily="34" charset="0"/>
              <a:buChar char="•"/>
            </a:pPr>
            <a:endParaRPr lang="en-GB" sz="1400" dirty="0">
              <a:solidFill>
                <a:schemeClr val="accent6">
                  <a:lumMod val="50000"/>
                </a:schemeClr>
              </a:solidFill>
            </a:endParaRPr>
          </a:p>
          <a:p>
            <a:endParaRPr lang="en-GB" sz="1400" dirty="0">
              <a:solidFill>
                <a:schemeClr val="accent6">
                  <a:lumMod val="50000"/>
                </a:schemeClr>
              </a:solidFill>
            </a:endParaRPr>
          </a:p>
          <a:p>
            <a:endParaRPr lang="en-NZ" sz="1400" dirty="0">
              <a:solidFill>
                <a:schemeClr val="accent6">
                  <a:lumMod val="50000"/>
                </a:schemeClr>
              </a:solidFill>
            </a:endParaRPr>
          </a:p>
        </p:txBody>
      </p:sp>
      <p:pic>
        <p:nvPicPr>
          <p:cNvPr id="11" name="Picture 10">
            <a:extLst>
              <a:ext uri="{FF2B5EF4-FFF2-40B4-BE49-F238E27FC236}">
                <a16:creationId xmlns:a16="http://schemas.microsoft.com/office/drawing/2014/main" id="{58CA4FE9-037B-4314-9925-98763FC989BF}"/>
              </a:ext>
            </a:extLst>
          </p:cNvPr>
          <p:cNvPicPr>
            <a:picLocks noChangeAspect="1"/>
          </p:cNvPicPr>
          <p:nvPr/>
        </p:nvPicPr>
        <p:blipFill>
          <a:blip r:embed="rId5"/>
          <a:stretch>
            <a:fillRect/>
          </a:stretch>
        </p:blipFill>
        <p:spPr>
          <a:xfrm>
            <a:off x="4198374" y="6248374"/>
            <a:ext cx="4804064" cy="634039"/>
          </a:xfrm>
          <a:prstGeom prst="rect">
            <a:avLst/>
          </a:prstGeom>
        </p:spPr>
      </p:pic>
    </p:spTree>
    <p:extLst>
      <p:ext uri="{BB962C8B-B14F-4D97-AF65-F5344CB8AC3E}">
        <p14:creationId xmlns:p14="http://schemas.microsoft.com/office/powerpoint/2010/main" val="3978462233"/>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DEA317B0-1009-467D-B369-757DE96826C4}"/>
              </a:ext>
            </a:extLst>
          </p:cNvPr>
          <p:cNvSpPr>
            <a:spLocks noGrp="1"/>
          </p:cNvSpPr>
          <p:nvPr>
            <p:ph type="body" sz="quarter" idx="11"/>
          </p:nvPr>
        </p:nvSpPr>
        <p:spPr/>
        <p:txBody>
          <a:bodyPr/>
          <a:lstStyle/>
          <a:p>
            <a:r>
              <a:rPr lang="en-GB" dirty="0"/>
              <a:t>Border health in new Zealand</a:t>
            </a:r>
          </a:p>
          <a:p>
            <a:endParaRPr lang="en-NZ" dirty="0"/>
          </a:p>
        </p:txBody>
      </p:sp>
      <p:sp>
        <p:nvSpPr>
          <p:cNvPr id="3" name="TextBox 2">
            <a:extLst>
              <a:ext uri="{FF2B5EF4-FFF2-40B4-BE49-F238E27FC236}">
                <a16:creationId xmlns:a16="http://schemas.microsoft.com/office/drawing/2014/main" id="{7017C9F1-D32B-4726-B90C-CF73847CC3F8}"/>
              </a:ext>
            </a:extLst>
          </p:cNvPr>
          <p:cNvSpPr txBox="1"/>
          <p:nvPr/>
        </p:nvSpPr>
        <p:spPr>
          <a:xfrm>
            <a:off x="284085" y="177553"/>
            <a:ext cx="5007006" cy="523220"/>
          </a:xfrm>
          <a:prstGeom prst="rect">
            <a:avLst/>
          </a:prstGeom>
          <a:noFill/>
        </p:spPr>
        <p:txBody>
          <a:bodyPr wrap="square" rtlCol="0">
            <a:spAutoFit/>
          </a:bodyPr>
          <a:lstStyle/>
          <a:p>
            <a:r>
              <a:rPr lang="en-GB" sz="2800" dirty="0">
                <a:solidFill>
                  <a:srgbClr val="6E920B"/>
                </a:solidFill>
              </a:rPr>
              <a:t>Border Health Domain Review</a:t>
            </a:r>
            <a:endParaRPr lang="en-NZ" sz="2800" dirty="0">
              <a:solidFill>
                <a:srgbClr val="6E920B"/>
              </a:solidFill>
            </a:endParaRPr>
          </a:p>
        </p:txBody>
      </p:sp>
      <p:cxnSp>
        <p:nvCxnSpPr>
          <p:cNvPr id="5" name="Straight Connector 4">
            <a:extLst>
              <a:ext uri="{FF2B5EF4-FFF2-40B4-BE49-F238E27FC236}">
                <a16:creationId xmlns:a16="http://schemas.microsoft.com/office/drawing/2014/main" id="{70FB40A8-5419-4282-BC2B-9A2F49D35CDB}"/>
              </a:ext>
            </a:extLst>
          </p:cNvPr>
          <p:cNvCxnSpPr/>
          <p:nvPr/>
        </p:nvCxnSpPr>
        <p:spPr>
          <a:xfrm>
            <a:off x="0" y="861133"/>
            <a:ext cx="9144000" cy="0"/>
          </a:xfrm>
          <a:prstGeom prst="line">
            <a:avLst/>
          </a:prstGeom>
          <a:ln w="6350"/>
        </p:spPr>
        <p:style>
          <a:lnRef idx="2">
            <a:schemeClr val="dk1"/>
          </a:lnRef>
          <a:fillRef idx="0">
            <a:schemeClr val="dk1"/>
          </a:fillRef>
          <a:effectRef idx="1">
            <a:schemeClr val="dk1"/>
          </a:effectRef>
          <a:fontRef idx="minor">
            <a:schemeClr val="tx1"/>
          </a:fontRef>
        </p:style>
      </p:cxnSp>
      <p:sp>
        <p:nvSpPr>
          <p:cNvPr id="6" name="TextBox 5">
            <a:extLst>
              <a:ext uri="{FF2B5EF4-FFF2-40B4-BE49-F238E27FC236}">
                <a16:creationId xmlns:a16="http://schemas.microsoft.com/office/drawing/2014/main" id="{B515BD2E-87B1-46DC-9774-A55F64F841E2}"/>
              </a:ext>
            </a:extLst>
          </p:cNvPr>
          <p:cNvSpPr txBox="1"/>
          <p:nvPr/>
        </p:nvSpPr>
        <p:spPr>
          <a:xfrm>
            <a:off x="4572000" y="2772374"/>
            <a:ext cx="4243526" cy="2862322"/>
          </a:xfrm>
          <a:prstGeom prst="rect">
            <a:avLst/>
          </a:prstGeom>
          <a:noFill/>
        </p:spPr>
        <p:txBody>
          <a:bodyPr wrap="square" rtlCol="0">
            <a:spAutoFit/>
          </a:bodyPr>
          <a:lstStyle/>
          <a:p>
            <a:r>
              <a:rPr lang="en-GB" sz="1400" dirty="0">
                <a:solidFill>
                  <a:schemeClr val="accent6">
                    <a:lumMod val="50000"/>
                  </a:schemeClr>
                </a:solidFill>
              </a:rPr>
              <a:t>Determine the scope of the domain</a:t>
            </a:r>
          </a:p>
          <a:p>
            <a:endParaRPr lang="en-GB" sz="1400" dirty="0">
              <a:solidFill>
                <a:schemeClr val="accent6">
                  <a:lumMod val="50000"/>
                </a:schemeClr>
              </a:solidFill>
            </a:endParaRPr>
          </a:p>
          <a:p>
            <a:pPr marL="342900" indent="-342900">
              <a:buFont typeface="+mj-lt"/>
              <a:buAutoNum type="arabicPeriod"/>
            </a:pPr>
            <a:r>
              <a:rPr lang="en-GB" sz="1400" dirty="0">
                <a:solidFill>
                  <a:schemeClr val="accent6">
                    <a:lumMod val="50000"/>
                  </a:schemeClr>
                </a:solidFill>
              </a:rPr>
              <a:t>What are the priority diseases at New Zealand's border?</a:t>
            </a:r>
            <a:br>
              <a:rPr lang="en-GB" sz="1400" dirty="0">
                <a:solidFill>
                  <a:schemeClr val="accent6">
                    <a:lumMod val="50000"/>
                  </a:schemeClr>
                </a:solidFill>
              </a:rPr>
            </a:br>
            <a:r>
              <a:rPr lang="en-GB" sz="1400" dirty="0">
                <a:solidFill>
                  <a:schemeClr val="accent6">
                    <a:lumMod val="50000"/>
                  </a:schemeClr>
                </a:solidFill>
              </a:rPr>
              <a:t>Currently exotic mosquito borne, respiratory and PHEIC diseases</a:t>
            </a:r>
          </a:p>
          <a:p>
            <a:pPr marL="342900" indent="-342900">
              <a:buFont typeface="+mj-lt"/>
              <a:buAutoNum type="arabicPeriod"/>
            </a:pPr>
            <a:endParaRPr lang="en-GB" sz="1400" dirty="0">
              <a:solidFill>
                <a:schemeClr val="accent6">
                  <a:lumMod val="50000"/>
                </a:schemeClr>
              </a:solidFill>
            </a:endParaRPr>
          </a:p>
          <a:p>
            <a:pPr marL="342900" indent="-342900">
              <a:buFont typeface="+mj-lt"/>
              <a:buAutoNum type="arabicPeriod"/>
            </a:pPr>
            <a:r>
              <a:rPr lang="en-GB" sz="1400" dirty="0">
                <a:solidFill>
                  <a:schemeClr val="accent6">
                    <a:lumMod val="50000"/>
                  </a:schemeClr>
                </a:solidFill>
              </a:rPr>
              <a:t>What data sources are available internationally (especially in the Asia-Pacific)?</a:t>
            </a:r>
          </a:p>
          <a:p>
            <a:pPr marL="342900" indent="-342900">
              <a:buFont typeface="+mj-lt"/>
              <a:buAutoNum type="arabicPeriod"/>
            </a:pPr>
            <a:endParaRPr lang="en-GB" dirty="0">
              <a:solidFill>
                <a:schemeClr val="accent6">
                  <a:lumMod val="50000"/>
                </a:schemeClr>
              </a:solidFill>
            </a:endParaRPr>
          </a:p>
          <a:p>
            <a:pPr marL="285750" indent="-285750">
              <a:buFont typeface="Arial" panose="020B0604020202020204" pitchFamily="34" charset="0"/>
              <a:buChar char="•"/>
            </a:pPr>
            <a:endParaRPr lang="en-GB" dirty="0"/>
          </a:p>
          <a:p>
            <a:pPr marL="285750" indent="-285750">
              <a:buFont typeface="Arial" panose="020B0604020202020204" pitchFamily="34" charset="0"/>
              <a:buChar char="•"/>
            </a:pPr>
            <a:endParaRPr lang="en-NZ" dirty="0"/>
          </a:p>
        </p:txBody>
      </p:sp>
      <p:pic>
        <p:nvPicPr>
          <p:cNvPr id="9" name="Picture 8">
            <a:extLst>
              <a:ext uri="{FF2B5EF4-FFF2-40B4-BE49-F238E27FC236}">
                <a16:creationId xmlns:a16="http://schemas.microsoft.com/office/drawing/2014/main" id="{2CE279DE-16C2-42B1-95D8-CBD87690132F}"/>
              </a:ext>
            </a:extLst>
          </p:cNvPr>
          <p:cNvPicPr>
            <a:picLocks noChangeAspect="1"/>
          </p:cNvPicPr>
          <p:nvPr/>
        </p:nvPicPr>
        <p:blipFill>
          <a:blip r:embed="rId3"/>
          <a:stretch>
            <a:fillRect/>
          </a:stretch>
        </p:blipFill>
        <p:spPr>
          <a:xfrm>
            <a:off x="0" y="1021494"/>
            <a:ext cx="9144000" cy="1400175"/>
          </a:xfrm>
          <a:prstGeom prst="rect">
            <a:avLst/>
          </a:prstGeom>
        </p:spPr>
      </p:pic>
      <p:sp>
        <p:nvSpPr>
          <p:cNvPr id="10" name="TextBox 9">
            <a:extLst>
              <a:ext uri="{FF2B5EF4-FFF2-40B4-BE49-F238E27FC236}">
                <a16:creationId xmlns:a16="http://schemas.microsoft.com/office/drawing/2014/main" id="{D06FEA4E-6B4D-41BC-9621-31421CA7A4A5}"/>
              </a:ext>
            </a:extLst>
          </p:cNvPr>
          <p:cNvSpPr txBox="1"/>
          <p:nvPr/>
        </p:nvSpPr>
        <p:spPr>
          <a:xfrm>
            <a:off x="0" y="2772373"/>
            <a:ext cx="4341181" cy="1384995"/>
          </a:xfrm>
          <a:prstGeom prst="rect">
            <a:avLst/>
          </a:prstGeom>
          <a:noFill/>
        </p:spPr>
        <p:txBody>
          <a:bodyPr wrap="square" rtlCol="0">
            <a:spAutoFit/>
          </a:bodyPr>
          <a:lstStyle/>
          <a:p>
            <a:pPr marL="285750" indent="-285750">
              <a:buFont typeface="Arial" panose="020B0604020202020204" pitchFamily="34" charset="0"/>
              <a:buChar char="•"/>
            </a:pPr>
            <a:r>
              <a:rPr lang="en-GB" sz="1400" dirty="0">
                <a:solidFill>
                  <a:schemeClr val="accent6">
                    <a:lumMod val="50000"/>
                  </a:schemeClr>
                </a:solidFill>
              </a:rPr>
              <a:t>Covid will not be the primary focus of the domain (</a:t>
            </a:r>
            <a:r>
              <a:rPr lang="en-GB" sz="1400" dirty="0" err="1">
                <a:solidFill>
                  <a:schemeClr val="accent6">
                    <a:lumMod val="50000"/>
                  </a:schemeClr>
                </a:solidFill>
              </a:rPr>
              <a:t>MoH</a:t>
            </a:r>
            <a:r>
              <a:rPr lang="en-GB" sz="1400" dirty="0">
                <a:solidFill>
                  <a:schemeClr val="accent6">
                    <a:lumMod val="50000"/>
                  </a:schemeClr>
                </a:solidFill>
              </a:rPr>
              <a:t>, </a:t>
            </a:r>
            <a:r>
              <a:rPr lang="en-GB" sz="1400" dirty="0" err="1">
                <a:solidFill>
                  <a:schemeClr val="accent6">
                    <a:lumMod val="50000"/>
                  </a:schemeClr>
                </a:solidFill>
              </a:rPr>
              <a:t>StatsNZ</a:t>
            </a:r>
            <a:r>
              <a:rPr lang="en-GB" sz="1400" dirty="0">
                <a:solidFill>
                  <a:schemeClr val="accent6">
                    <a:lumMod val="50000"/>
                  </a:schemeClr>
                </a:solidFill>
              </a:rPr>
              <a:t> &amp; ESR all cover the topic in detail).</a:t>
            </a:r>
          </a:p>
          <a:p>
            <a:pPr marL="285750" indent="-285750">
              <a:buFont typeface="Arial" panose="020B0604020202020204" pitchFamily="34" charset="0"/>
              <a:buChar char="•"/>
            </a:pPr>
            <a:endParaRPr lang="en-GB" sz="1400" dirty="0">
              <a:solidFill>
                <a:schemeClr val="accent6">
                  <a:lumMod val="50000"/>
                </a:schemeClr>
              </a:solidFill>
            </a:endParaRPr>
          </a:p>
          <a:p>
            <a:pPr marL="285750" indent="-285750">
              <a:buFont typeface="Arial" panose="020B0604020202020204" pitchFamily="34" charset="0"/>
              <a:buChar char="•"/>
            </a:pPr>
            <a:r>
              <a:rPr lang="en-GB" sz="1400" dirty="0">
                <a:solidFill>
                  <a:schemeClr val="accent6">
                    <a:lumMod val="50000"/>
                  </a:schemeClr>
                </a:solidFill>
              </a:rPr>
              <a:t>Evaluation of </a:t>
            </a:r>
            <a:r>
              <a:rPr lang="en-GB" sz="1400" dirty="0" err="1">
                <a:solidFill>
                  <a:schemeClr val="accent6">
                    <a:lumMod val="50000"/>
                  </a:schemeClr>
                </a:solidFill>
              </a:rPr>
              <a:t>StatsNZ</a:t>
            </a:r>
            <a:r>
              <a:rPr lang="en-GB" sz="1400" dirty="0">
                <a:solidFill>
                  <a:schemeClr val="accent6">
                    <a:lumMod val="50000"/>
                  </a:schemeClr>
                </a:solidFill>
              </a:rPr>
              <a:t> travel data.</a:t>
            </a:r>
          </a:p>
          <a:p>
            <a:pPr marL="285750" indent="-285750">
              <a:buFont typeface="Arial" panose="020B0604020202020204" pitchFamily="34" charset="0"/>
              <a:buChar char="•"/>
            </a:pPr>
            <a:endParaRPr lang="en-GB" sz="1400" dirty="0">
              <a:solidFill>
                <a:schemeClr val="accent6">
                  <a:lumMod val="50000"/>
                </a:schemeClr>
              </a:solidFill>
            </a:endParaRPr>
          </a:p>
          <a:p>
            <a:endParaRPr lang="en-NZ" sz="1400" dirty="0">
              <a:solidFill>
                <a:schemeClr val="accent6">
                  <a:lumMod val="50000"/>
                </a:schemeClr>
              </a:solidFill>
            </a:endParaRPr>
          </a:p>
        </p:txBody>
      </p:sp>
      <p:pic>
        <p:nvPicPr>
          <p:cNvPr id="8" name="Picture 7">
            <a:extLst>
              <a:ext uri="{FF2B5EF4-FFF2-40B4-BE49-F238E27FC236}">
                <a16:creationId xmlns:a16="http://schemas.microsoft.com/office/drawing/2014/main" id="{737F805E-916C-420B-AAC3-E3B70560B120}"/>
              </a:ext>
            </a:extLst>
          </p:cNvPr>
          <p:cNvPicPr>
            <a:picLocks noChangeAspect="1"/>
          </p:cNvPicPr>
          <p:nvPr/>
        </p:nvPicPr>
        <p:blipFill>
          <a:blip r:embed="rId4"/>
          <a:stretch>
            <a:fillRect/>
          </a:stretch>
        </p:blipFill>
        <p:spPr>
          <a:xfrm>
            <a:off x="4198374" y="6248374"/>
            <a:ext cx="4804064" cy="634039"/>
          </a:xfrm>
          <a:prstGeom prst="rect">
            <a:avLst/>
          </a:prstGeom>
        </p:spPr>
      </p:pic>
    </p:spTree>
    <p:extLst>
      <p:ext uri="{BB962C8B-B14F-4D97-AF65-F5344CB8AC3E}">
        <p14:creationId xmlns:p14="http://schemas.microsoft.com/office/powerpoint/2010/main" val="164427310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A9D57439-C5D2-4718-A5EB-47A1204B32CC}"/>
              </a:ext>
            </a:extLst>
          </p:cNvPr>
          <p:cNvSpPr>
            <a:spLocks noGrp="1"/>
          </p:cNvSpPr>
          <p:nvPr>
            <p:ph type="body" sz="quarter" idx="11"/>
          </p:nvPr>
        </p:nvSpPr>
        <p:spPr/>
        <p:txBody>
          <a:bodyPr/>
          <a:lstStyle/>
          <a:p>
            <a:r>
              <a:rPr lang="en-GB" dirty="0"/>
              <a:t>Border health in new Zealand</a:t>
            </a:r>
          </a:p>
          <a:p>
            <a:endParaRPr lang="en-NZ" dirty="0"/>
          </a:p>
        </p:txBody>
      </p:sp>
      <p:sp>
        <p:nvSpPr>
          <p:cNvPr id="4" name="TextBox 3">
            <a:extLst>
              <a:ext uri="{FF2B5EF4-FFF2-40B4-BE49-F238E27FC236}">
                <a16:creationId xmlns:a16="http://schemas.microsoft.com/office/drawing/2014/main" id="{E5AFD5D6-5F34-4CDC-B016-2E9D295E8D0D}"/>
              </a:ext>
            </a:extLst>
          </p:cNvPr>
          <p:cNvSpPr txBox="1"/>
          <p:nvPr/>
        </p:nvSpPr>
        <p:spPr>
          <a:xfrm>
            <a:off x="2252709" y="3286503"/>
            <a:ext cx="4594194" cy="369332"/>
          </a:xfrm>
          <a:prstGeom prst="rect">
            <a:avLst/>
          </a:prstGeom>
          <a:noFill/>
        </p:spPr>
        <p:txBody>
          <a:bodyPr wrap="square">
            <a:spAutoFit/>
          </a:bodyPr>
          <a:lstStyle/>
          <a:p>
            <a:r>
              <a:rPr lang="en-NZ" dirty="0"/>
              <a:t> </a:t>
            </a:r>
          </a:p>
        </p:txBody>
      </p:sp>
      <p:sp>
        <p:nvSpPr>
          <p:cNvPr id="8" name="TextBox 7">
            <a:extLst>
              <a:ext uri="{FF2B5EF4-FFF2-40B4-BE49-F238E27FC236}">
                <a16:creationId xmlns:a16="http://schemas.microsoft.com/office/drawing/2014/main" id="{BC1D9F51-1071-40BF-B656-3707B552C84D}"/>
              </a:ext>
            </a:extLst>
          </p:cNvPr>
          <p:cNvSpPr txBox="1"/>
          <p:nvPr/>
        </p:nvSpPr>
        <p:spPr>
          <a:xfrm>
            <a:off x="4572000" y="1582340"/>
            <a:ext cx="4668059" cy="3416320"/>
          </a:xfrm>
          <a:prstGeom prst="rect">
            <a:avLst/>
          </a:prstGeom>
          <a:noFill/>
        </p:spPr>
        <p:txBody>
          <a:bodyPr wrap="square">
            <a:spAutoFit/>
          </a:bodyPr>
          <a:lstStyle/>
          <a:p>
            <a:r>
              <a:rPr lang="mi-NZ" b="0" i="0" dirty="0">
                <a:solidFill>
                  <a:srgbClr val="000000"/>
                </a:solidFill>
                <a:effectLst/>
              </a:rPr>
              <a:t>Social Vulnerabilities:</a:t>
            </a:r>
            <a:endParaRPr lang="en-GB" b="0" i="0" dirty="0">
              <a:solidFill>
                <a:srgbClr val="000000"/>
              </a:solidFill>
              <a:effectLst/>
            </a:endParaRPr>
          </a:p>
          <a:p>
            <a:endParaRPr lang="en-GB" b="0" i="0" dirty="0">
              <a:solidFill>
                <a:schemeClr val="accent6">
                  <a:lumMod val="50000"/>
                </a:schemeClr>
              </a:solidFill>
              <a:effectLst/>
            </a:endParaRPr>
          </a:p>
          <a:p>
            <a:pPr marL="285750" indent="-285750">
              <a:buFont typeface="Arial" panose="020B0604020202020204" pitchFamily="34" charset="0"/>
              <a:buChar char="•"/>
            </a:pPr>
            <a:r>
              <a:rPr lang="en-GB" b="0" i="0" dirty="0">
                <a:solidFill>
                  <a:schemeClr val="accent6">
                    <a:lumMod val="50000"/>
                  </a:schemeClr>
                </a:solidFill>
                <a:effectLst/>
              </a:rPr>
              <a:t>Impact of crowded housing on disease spread​</a:t>
            </a:r>
          </a:p>
          <a:p>
            <a:endParaRPr lang="en-GB" b="0" i="0" dirty="0">
              <a:solidFill>
                <a:schemeClr val="accent6">
                  <a:lumMod val="50000"/>
                </a:schemeClr>
              </a:solidFill>
              <a:effectLst/>
            </a:endParaRPr>
          </a:p>
          <a:p>
            <a:r>
              <a:rPr lang="en-GB" b="0" i="0" dirty="0">
                <a:solidFill>
                  <a:schemeClr val="accent6">
                    <a:lumMod val="50000"/>
                  </a:schemeClr>
                </a:solidFill>
                <a:effectLst/>
              </a:rPr>
              <a:t>​</a:t>
            </a:r>
          </a:p>
          <a:p>
            <a:pPr marL="285750" indent="-285750">
              <a:buFont typeface="Arial" panose="020B0604020202020204" pitchFamily="34" charset="0"/>
              <a:buChar char="•"/>
            </a:pPr>
            <a:r>
              <a:rPr lang="en-GB" b="0" i="0" dirty="0">
                <a:solidFill>
                  <a:schemeClr val="accent6">
                    <a:lumMod val="50000"/>
                  </a:schemeClr>
                </a:solidFill>
                <a:effectLst/>
              </a:rPr>
              <a:t>Impact deprivation has on individuals abilities to respond to outbreaks​</a:t>
            </a:r>
          </a:p>
          <a:p>
            <a:endParaRPr lang="en-GB" b="0" i="0" dirty="0">
              <a:solidFill>
                <a:schemeClr val="accent6">
                  <a:lumMod val="50000"/>
                </a:schemeClr>
              </a:solidFill>
              <a:effectLst/>
            </a:endParaRPr>
          </a:p>
          <a:p>
            <a:endParaRPr lang="en-GB" b="0" i="0" dirty="0">
              <a:solidFill>
                <a:schemeClr val="accent6">
                  <a:lumMod val="50000"/>
                </a:schemeClr>
              </a:solidFill>
              <a:effectLst/>
            </a:endParaRPr>
          </a:p>
          <a:p>
            <a:pPr marL="285750" indent="-285750">
              <a:buFont typeface="Arial" panose="020B0604020202020204" pitchFamily="34" charset="0"/>
              <a:buChar char="•"/>
            </a:pPr>
            <a:r>
              <a:rPr lang="en-GB" b="0" i="0" dirty="0">
                <a:solidFill>
                  <a:schemeClr val="accent6">
                    <a:lumMod val="50000"/>
                  </a:schemeClr>
                </a:solidFill>
                <a:effectLst/>
              </a:rPr>
              <a:t>Risks related to New Zealand's aging population</a:t>
            </a:r>
            <a:endParaRPr lang="en-NZ" dirty="0">
              <a:solidFill>
                <a:schemeClr val="accent6">
                  <a:lumMod val="50000"/>
                </a:schemeClr>
              </a:solidFill>
            </a:endParaRPr>
          </a:p>
        </p:txBody>
      </p:sp>
      <p:sp>
        <p:nvSpPr>
          <p:cNvPr id="10" name="TextBox 9">
            <a:extLst>
              <a:ext uri="{FF2B5EF4-FFF2-40B4-BE49-F238E27FC236}">
                <a16:creationId xmlns:a16="http://schemas.microsoft.com/office/drawing/2014/main" id="{AE1B3974-4945-4D35-81EB-12BC181458FE}"/>
              </a:ext>
            </a:extLst>
          </p:cNvPr>
          <p:cNvSpPr txBox="1"/>
          <p:nvPr/>
        </p:nvSpPr>
        <p:spPr>
          <a:xfrm>
            <a:off x="213064" y="1582340"/>
            <a:ext cx="3781888" cy="2585323"/>
          </a:xfrm>
          <a:prstGeom prst="rect">
            <a:avLst/>
          </a:prstGeom>
          <a:noFill/>
        </p:spPr>
        <p:txBody>
          <a:bodyPr wrap="square">
            <a:spAutoFit/>
          </a:bodyPr>
          <a:lstStyle/>
          <a:p>
            <a:r>
              <a:rPr lang="en-GB" b="0" i="0" u="none" strike="noStrike" dirty="0">
                <a:solidFill>
                  <a:srgbClr val="000000"/>
                </a:solidFill>
                <a:effectLst/>
                <a:ea typeface="Microsoft Yi Baiti" panose="03000500000000000000" pitchFamily="66" charset="0"/>
              </a:rPr>
              <a:t>Climate Change: </a:t>
            </a:r>
            <a:r>
              <a:rPr lang="en-GB" b="0" i="0" dirty="0">
                <a:solidFill>
                  <a:srgbClr val="000000"/>
                </a:solidFill>
                <a:effectLst/>
                <a:ea typeface="Microsoft Yi Baiti" panose="03000500000000000000" pitchFamily="66" charset="0"/>
              </a:rPr>
              <a:t>​</a:t>
            </a:r>
            <a:br>
              <a:rPr lang="en-GB" b="0" i="0" dirty="0">
                <a:solidFill>
                  <a:srgbClr val="000000"/>
                </a:solidFill>
                <a:effectLst/>
                <a:ea typeface="Microsoft Yi Baiti" panose="03000500000000000000" pitchFamily="66" charset="0"/>
              </a:rPr>
            </a:br>
            <a:r>
              <a:rPr lang="en-GB" b="0" i="0" dirty="0">
                <a:solidFill>
                  <a:schemeClr val="accent6">
                    <a:lumMod val="50000"/>
                  </a:schemeClr>
                </a:solidFill>
                <a:effectLst/>
                <a:ea typeface="Microsoft Yi Baiti" panose="03000500000000000000" pitchFamily="66" charset="0"/>
              </a:rPr>
              <a:t>​</a:t>
            </a:r>
          </a:p>
          <a:p>
            <a:pPr marL="285750" indent="-285750">
              <a:buFont typeface="Arial" panose="020B0604020202020204" pitchFamily="34" charset="0"/>
              <a:buChar char="•"/>
            </a:pPr>
            <a:r>
              <a:rPr lang="en-GB" b="0" i="0" u="none" strike="noStrike" dirty="0">
                <a:solidFill>
                  <a:schemeClr val="accent6">
                    <a:lumMod val="50000"/>
                  </a:schemeClr>
                </a:solidFill>
                <a:effectLst/>
                <a:ea typeface="Microsoft Yi Baiti" panose="03000500000000000000" pitchFamily="66" charset="0"/>
              </a:rPr>
              <a:t>Projected migration of mosquitoes in NZ.</a:t>
            </a:r>
            <a:r>
              <a:rPr lang="en-GB" b="0" i="0" dirty="0">
                <a:solidFill>
                  <a:schemeClr val="accent6">
                    <a:lumMod val="50000"/>
                  </a:schemeClr>
                </a:solidFill>
                <a:effectLst/>
                <a:ea typeface="Microsoft Yi Baiti" panose="03000500000000000000" pitchFamily="66" charset="0"/>
              </a:rPr>
              <a:t>​</a:t>
            </a:r>
          </a:p>
          <a:p>
            <a:endParaRPr lang="en-GB" dirty="0">
              <a:solidFill>
                <a:schemeClr val="accent6">
                  <a:lumMod val="50000"/>
                </a:schemeClr>
              </a:solidFill>
              <a:ea typeface="Microsoft Yi Baiti" panose="03000500000000000000" pitchFamily="66" charset="0"/>
            </a:endParaRPr>
          </a:p>
          <a:p>
            <a:endParaRPr lang="en-GB" dirty="0">
              <a:solidFill>
                <a:schemeClr val="accent6">
                  <a:lumMod val="50000"/>
                </a:schemeClr>
              </a:solidFill>
              <a:ea typeface="Microsoft Yi Baiti" panose="03000500000000000000" pitchFamily="66" charset="0"/>
            </a:endParaRPr>
          </a:p>
          <a:p>
            <a:pPr marL="285750" indent="-285750">
              <a:buFont typeface="Arial" panose="020B0604020202020204" pitchFamily="34" charset="0"/>
              <a:buChar char="•"/>
            </a:pPr>
            <a:r>
              <a:rPr lang="en-GB" b="0" i="0" u="none" strike="noStrike" dirty="0">
                <a:solidFill>
                  <a:schemeClr val="accent6">
                    <a:lumMod val="50000"/>
                  </a:schemeClr>
                </a:solidFill>
                <a:effectLst/>
                <a:ea typeface="Microsoft Yi Baiti" panose="03000500000000000000" pitchFamily="66" charset="0"/>
              </a:rPr>
              <a:t>Climate conditions suitable for both mosquito breading and viral propagation.</a:t>
            </a:r>
            <a:endParaRPr lang="en-NZ" dirty="0">
              <a:solidFill>
                <a:schemeClr val="accent6">
                  <a:lumMod val="50000"/>
                </a:schemeClr>
              </a:solidFill>
              <a:ea typeface="Microsoft Yi Baiti" panose="03000500000000000000" pitchFamily="66" charset="0"/>
            </a:endParaRPr>
          </a:p>
        </p:txBody>
      </p:sp>
      <p:cxnSp>
        <p:nvCxnSpPr>
          <p:cNvPr id="12" name="Straight Connector 11">
            <a:extLst>
              <a:ext uri="{FF2B5EF4-FFF2-40B4-BE49-F238E27FC236}">
                <a16:creationId xmlns:a16="http://schemas.microsoft.com/office/drawing/2014/main" id="{F71EA334-0562-46C2-A463-E34E7CA6AE37}"/>
              </a:ext>
            </a:extLst>
          </p:cNvPr>
          <p:cNvCxnSpPr/>
          <p:nvPr/>
        </p:nvCxnSpPr>
        <p:spPr>
          <a:xfrm>
            <a:off x="0" y="994299"/>
            <a:ext cx="9144000" cy="0"/>
          </a:xfrm>
          <a:prstGeom prst="line">
            <a:avLst/>
          </a:prstGeom>
          <a:ln w="6350">
            <a:solidFill>
              <a:schemeClr val="tx1"/>
            </a:solidFill>
          </a:ln>
        </p:spPr>
        <p:style>
          <a:lnRef idx="2">
            <a:schemeClr val="accent1"/>
          </a:lnRef>
          <a:fillRef idx="0">
            <a:schemeClr val="accent1"/>
          </a:fillRef>
          <a:effectRef idx="1">
            <a:schemeClr val="accent1"/>
          </a:effectRef>
          <a:fontRef idx="minor">
            <a:schemeClr val="tx1"/>
          </a:fontRef>
        </p:style>
      </p:cxnSp>
      <p:sp>
        <p:nvSpPr>
          <p:cNvPr id="14" name="TextBox 13">
            <a:extLst>
              <a:ext uri="{FF2B5EF4-FFF2-40B4-BE49-F238E27FC236}">
                <a16:creationId xmlns:a16="http://schemas.microsoft.com/office/drawing/2014/main" id="{A79A1449-0AC4-4A7A-9A60-C8C1E725D75B}"/>
              </a:ext>
            </a:extLst>
          </p:cNvPr>
          <p:cNvSpPr txBox="1"/>
          <p:nvPr/>
        </p:nvSpPr>
        <p:spPr>
          <a:xfrm>
            <a:off x="415924" y="299164"/>
            <a:ext cx="5026087" cy="523220"/>
          </a:xfrm>
          <a:prstGeom prst="rect">
            <a:avLst/>
          </a:prstGeom>
          <a:noFill/>
        </p:spPr>
        <p:txBody>
          <a:bodyPr wrap="square" rtlCol="0">
            <a:spAutoFit/>
          </a:bodyPr>
          <a:lstStyle/>
          <a:p>
            <a:r>
              <a:rPr lang="en-GB" sz="2800" dirty="0">
                <a:solidFill>
                  <a:srgbClr val="6E920B"/>
                </a:solidFill>
                <a:latin typeface="+mj-lt"/>
              </a:rPr>
              <a:t>Crossover with EHI Domains</a:t>
            </a:r>
            <a:endParaRPr lang="en-NZ" sz="2800" dirty="0">
              <a:solidFill>
                <a:srgbClr val="6E920B"/>
              </a:solidFill>
              <a:latin typeface="+mj-lt"/>
            </a:endParaRPr>
          </a:p>
        </p:txBody>
      </p:sp>
      <p:pic>
        <p:nvPicPr>
          <p:cNvPr id="9" name="Picture 8">
            <a:extLst>
              <a:ext uri="{FF2B5EF4-FFF2-40B4-BE49-F238E27FC236}">
                <a16:creationId xmlns:a16="http://schemas.microsoft.com/office/drawing/2014/main" id="{276E3442-C053-45BF-BCB2-6070631A9265}"/>
              </a:ext>
            </a:extLst>
          </p:cNvPr>
          <p:cNvPicPr>
            <a:picLocks noChangeAspect="1"/>
          </p:cNvPicPr>
          <p:nvPr/>
        </p:nvPicPr>
        <p:blipFill>
          <a:blip r:embed="rId3"/>
          <a:stretch>
            <a:fillRect/>
          </a:stretch>
        </p:blipFill>
        <p:spPr>
          <a:xfrm>
            <a:off x="4198374" y="6248374"/>
            <a:ext cx="4804064" cy="634039"/>
          </a:xfrm>
          <a:prstGeom prst="rect">
            <a:avLst/>
          </a:prstGeom>
        </p:spPr>
      </p:pic>
    </p:spTree>
    <p:extLst>
      <p:ext uri="{BB962C8B-B14F-4D97-AF65-F5344CB8AC3E}">
        <p14:creationId xmlns:p14="http://schemas.microsoft.com/office/powerpoint/2010/main" val="414856330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t>Presented by Liam Kelly</a:t>
            </a:r>
            <a:endParaRPr lang="en-US" dirty="0">
              <a:latin typeface="+mj-lt"/>
            </a:endParaRPr>
          </a:p>
        </p:txBody>
      </p:sp>
      <p:sp>
        <p:nvSpPr>
          <p:cNvPr id="3" name="Text Placeholder 2"/>
          <p:cNvSpPr>
            <a:spLocks noGrp="1"/>
          </p:cNvSpPr>
          <p:nvPr>
            <p:ph type="body" sz="quarter" idx="11"/>
          </p:nvPr>
        </p:nvSpPr>
        <p:spPr/>
        <p:txBody>
          <a:bodyPr/>
          <a:lstStyle/>
          <a:p>
            <a:r>
              <a:rPr lang="en-US" dirty="0"/>
              <a:t>03/11/2021</a:t>
            </a:r>
            <a:endParaRPr lang="en-US" dirty="0">
              <a:latin typeface="+mj-lt"/>
            </a:endParaRPr>
          </a:p>
        </p:txBody>
      </p:sp>
      <p:sp>
        <p:nvSpPr>
          <p:cNvPr id="4" name="TextBox 3">
            <a:extLst>
              <a:ext uri="{FF2B5EF4-FFF2-40B4-BE49-F238E27FC236}">
                <a16:creationId xmlns:a16="http://schemas.microsoft.com/office/drawing/2014/main" id="{499CA29D-8E6F-42BA-A847-1F9825407EEF}"/>
              </a:ext>
            </a:extLst>
          </p:cNvPr>
          <p:cNvSpPr txBox="1"/>
          <p:nvPr/>
        </p:nvSpPr>
        <p:spPr>
          <a:xfrm>
            <a:off x="328474" y="1784412"/>
            <a:ext cx="8442664" cy="1200329"/>
          </a:xfrm>
          <a:prstGeom prst="rect">
            <a:avLst/>
          </a:prstGeom>
          <a:noFill/>
        </p:spPr>
        <p:txBody>
          <a:bodyPr wrap="square" rtlCol="0">
            <a:spAutoFit/>
          </a:bodyPr>
          <a:lstStyle/>
          <a:p>
            <a:r>
              <a:rPr lang="en-NZ" b="1" i="0" dirty="0">
                <a:solidFill>
                  <a:srgbClr val="6E920B"/>
                </a:solidFill>
                <a:effectLst/>
                <a:latin typeface="Times New Roman" panose="02020603050405020304" pitchFamily="18" charset="0"/>
              </a:rPr>
              <a:t> </a:t>
            </a:r>
            <a:r>
              <a:rPr lang="en-NZ" i="0" dirty="0">
                <a:solidFill>
                  <a:srgbClr val="6E920B"/>
                </a:solidFill>
                <a:effectLst/>
                <a:latin typeface="+mj-lt"/>
              </a:rPr>
              <a:t>If you have any questions about the domain, please feel free to contact us:</a:t>
            </a:r>
          </a:p>
          <a:p>
            <a:endParaRPr lang="en-NZ" b="1" dirty="0">
              <a:solidFill>
                <a:srgbClr val="6E920B"/>
              </a:solidFill>
              <a:latin typeface="+mj-lt"/>
            </a:endParaRPr>
          </a:p>
          <a:p>
            <a:r>
              <a:rPr lang="en-NZ" b="1" dirty="0">
                <a:latin typeface="+mj-lt"/>
              </a:rPr>
              <a:t>Email: </a:t>
            </a:r>
            <a:r>
              <a:rPr lang="en-NZ" b="1" dirty="0">
                <a:solidFill>
                  <a:srgbClr val="6E920B"/>
                </a:solidFill>
                <a:latin typeface="+mj-lt"/>
                <a:hlinkClick r:id="rId3"/>
              </a:rPr>
              <a:t>Lkelly1@massey.ac.nz</a:t>
            </a:r>
            <a:endParaRPr lang="en-NZ" b="1" dirty="0">
              <a:solidFill>
                <a:srgbClr val="6E920B"/>
              </a:solidFill>
              <a:latin typeface="+mj-lt"/>
            </a:endParaRPr>
          </a:p>
          <a:p>
            <a:r>
              <a:rPr lang="en-NZ" b="1" dirty="0"/>
              <a:t>EHI Email: </a:t>
            </a:r>
            <a:r>
              <a:rPr lang="en-NZ" b="1" i="0" u="none" strike="noStrike" dirty="0">
                <a:solidFill>
                  <a:srgbClr val="8BB220"/>
                </a:solidFill>
                <a:effectLst/>
                <a:latin typeface="+mj-lt"/>
                <a:hlinkClick r:id="rId4"/>
              </a:rPr>
              <a:t>ehinz@massey.ac.nz</a:t>
            </a:r>
            <a:endParaRPr lang="en-NZ" b="1" dirty="0">
              <a:solidFill>
                <a:srgbClr val="6E920B"/>
              </a:solidFill>
              <a:latin typeface="+mj-lt"/>
            </a:endParaRPr>
          </a:p>
        </p:txBody>
      </p:sp>
    </p:spTree>
    <p:extLst>
      <p:ext uri="{BB962C8B-B14F-4D97-AF65-F5344CB8AC3E}">
        <p14:creationId xmlns:p14="http://schemas.microsoft.com/office/powerpoint/2010/main" val="149968983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mj-lt"/>
                <a:ea typeface="Source Sans Pro" panose="020B0503030403020204" pitchFamily="34" charset="0"/>
              </a:rPr>
              <a:t>UV Exposur</a:t>
            </a:r>
            <a:r>
              <a:rPr lang="en-US" dirty="0"/>
              <a:t>e Domain</a:t>
            </a:r>
            <a:endParaRPr lang="en-US" dirty="0">
              <a:latin typeface="+mj-lt"/>
              <a:ea typeface="Source Sans Pro" panose="020B0503030403020204" pitchFamily="34" charset="0"/>
            </a:endParaRPr>
          </a:p>
        </p:txBody>
      </p:sp>
      <p:sp>
        <p:nvSpPr>
          <p:cNvPr id="3" name="Subtitle 2"/>
          <p:cNvSpPr>
            <a:spLocks noGrp="1"/>
          </p:cNvSpPr>
          <p:nvPr>
            <p:ph type="subTitle" idx="1"/>
          </p:nvPr>
        </p:nvSpPr>
        <p:spPr/>
        <p:txBody>
          <a:bodyPr/>
          <a:lstStyle/>
          <a:p>
            <a:r>
              <a:rPr lang="en-US" dirty="0">
                <a:latin typeface="+mj-lt"/>
              </a:rPr>
              <a:t>Stakeholder Presentation</a:t>
            </a:r>
          </a:p>
        </p:txBody>
      </p:sp>
      <p:pic>
        <p:nvPicPr>
          <p:cNvPr id="4" name="Picture 3">
            <a:extLst>
              <a:ext uri="{FF2B5EF4-FFF2-40B4-BE49-F238E27FC236}">
                <a16:creationId xmlns:a16="http://schemas.microsoft.com/office/drawing/2014/main" id="{680C5594-C7FB-451A-90D4-AB9B5CBA4833}"/>
              </a:ext>
            </a:extLst>
          </p:cNvPr>
          <p:cNvPicPr>
            <a:picLocks noChangeAspect="1"/>
          </p:cNvPicPr>
          <p:nvPr/>
        </p:nvPicPr>
        <p:blipFill>
          <a:blip r:embed="rId3"/>
          <a:stretch>
            <a:fillRect/>
          </a:stretch>
        </p:blipFill>
        <p:spPr>
          <a:xfrm>
            <a:off x="128494" y="3630968"/>
            <a:ext cx="3349786" cy="2229130"/>
          </a:xfrm>
          <a:prstGeom prst="rect">
            <a:avLst/>
          </a:prstGeom>
        </p:spPr>
      </p:pic>
      <p:pic>
        <p:nvPicPr>
          <p:cNvPr id="5" name="Picture 4">
            <a:extLst>
              <a:ext uri="{FF2B5EF4-FFF2-40B4-BE49-F238E27FC236}">
                <a16:creationId xmlns:a16="http://schemas.microsoft.com/office/drawing/2014/main" id="{7DBCAAD6-B722-40DA-9DB0-906907750631}"/>
              </a:ext>
            </a:extLst>
          </p:cNvPr>
          <p:cNvPicPr>
            <a:picLocks noChangeAspect="1"/>
          </p:cNvPicPr>
          <p:nvPr/>
        </p:nvPicPr>
        <p:blipFill>
          <a:blip r:embed="rId4"/>
          <a:stretch>
            <a:fillRect/>
          </a:stretch>
        </p:blipFill>
        <p:spPr>
          <a:xfrm>
            <a:off x="0" y="6248374"/>
            <a:ext cx="4804064" cy="634039"/>
          </a:xfrm>
          <a:prstGeom prst="rect">
            <a:avLst/>
          </a:prstGeom>
        </p:spPr>
      </p:pic>
    </p:spTree>
    <p:extLst>
      <p:ext uri="{BB962C8B-B14F-4D97-AF65-F5344CB8AC3E}">
        <p14:creationId xmlns:p14="http://schemas.microsoft.com/office/powerpoint/2010/main" val="215926779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domains</a:t>
            </a:r>
          </a:p>
        </p:txBody>
      </p:sp>
      <p:sp>
        <p:nvSpPr>
          <p:cNvPr id="3" name="Content Placeholder 2"/>
          <p:cNvSpPr>
            <a:spLocks noGrp="1"/>
          </p:cNvSpPr>
          <p:nvPr>
            <p:ph sz="half" idx="1"/>
          </p:nvPr>
        </p:nvSpPr>
        <p:spPr/>
        <p:txBody>
          <a:bodyPr/>
          <a:lstStyle/>
          <a:p>
            <a:r>
              <a:rPr lang="en-US" dirty="0">
                <a:latin typeface="+mj-lt"/>
              </a:rPr>
              <a:t>4 indicators covering UV</a:t>
            </a:r>
            <a:r>
              <a:rPr lang="en-US" dirty="0"/>
              <a:t> and its</a:t>
            </a:r>
            <a:r>
              <a:rPr lang="en-US" dirty="0">
                <a:latin typeface="+mj-lt"/>
              </a:rPr>
              <a:t> impact on health in NZ</a:t>
            </a:r>
          </a:p>
        </p:txBody>
      </p:sp>
      <p:sp>
        <p:nvSpPr>
          <p:cNvPr id="4" name="Content Placeholder 3"/>
          <p:cNvSpPr>
            <a:spLocks noGrp="1"/>
          </p:cNvSpPr>
          <p:nvPr>
            <p:ph sz="half" idx="2"/>
          </p:nvPr>
        </p:nvSpPr>
        <p:spPr/>
        <p:txBody>
          <a:bodyPr/>
          <a:lstStyle/>
          <a:p>
            <a:r>
              <a:rPr lang="en-US" dirty="0"/>
              <a:t>UV Levels</a:t>
            </a:r>
          </a:p>
          <a:p>
            <a:endParaRPr lang="en-US" dirty="0">
              <a:latin typeface="+mj-lt"/>
            </a:endParaRPr>
          </a:p>
          <a:p>
            <a:r>
              <a:rPr lang="en-US" dirty="0"/>
              <a:t>Melanoma (which covers both registrations and mortality)</a:t>
            </a:r>
          </a:p>
          <a:p>
            <a:pPr marL="0" indent="0">
              <a:buNone/>
            </a:pPr>
            <a:endParaRPr lang="en-US" dirty="0"/>
          </a:p>
          <a:p>
            <a:r>
              <a:rPr lang="en-US" dirty="0"/>
              <a:t>Non-Melanoma Skin Cancer Mortality</a:t>
            </a:r>
          </a:p>
          <a:p>
            <a:endParaRPr lang="en-US" dirty="0">
              <a:latin typeface="+mj-lt"/>
            </a:endParaRPr>
          </a:p>
          <a:p>
            <a:r>
              <a:rPr lang="en-US" dirty="0"/>
              <a:t>Vitamin-D Deficiency</a:t>
            </a:r>
            <a:endParaRPr lang="en-US" dirty="0">
              <a:latin typeface="+mj-lt"/>
            </a:endParaRPr>
          </a:p>
        </p:txBody>
      </p:sp>
      <p:sp>
        <p:nvSpPr>
          <p:cNvPr id="5" name="Text Placeholder 4"/>
          <p:cNvSpPr>
            <a:spLocks noGrp="1"/>
          </p:cNvSpPr>
          <p:nvPr>
            <p:ph type="body" sz="quarter" idx="10"/>
          </p:nvPr>
        </p:nvSpPr>
        <p:spPr/>
        <p:txBody>
          <a:bodyPr/>
          <a:lstStyle/>
          <a:p>
            <a:r>
              <a:rPr lang="en-US" dirty="0">
                <a:latin typeface="+mj-lt"/>
                <a:ea typeface="Source Sans Pro" panose="020B0503030403020204" pitchFamily="34" charset="0"/>
              </a:rPr>
              <a:t>UV Exposur</a:t>
            </a:r>
            <a:r>
              <a:rPr lang="en-US" dirty="0"/>
              <a:t>e Domain</a:t>
            </a:r>
            <a:endParaRPr lang="en-US" dirty="0">
              <a:latin typeface="+mj-lt"/>
            </a:endParaRPr>
          </a:p>
        </p:txBody>
      </p:sp>
      <p:pic>
        <p:nvPicPr>
          <p:cNvPr id="7" name="Picture 6" descr="Table, Excel&#10;&#10;Description automatically generated">
            <a:extLst>
              <a:ext uri="{FF2B5EF4-FFF2-40B4-BE49-F238E27FC236}">
                <a16:creationId xmlns:a16="http://schemas.microsoft.com/office/drawing/2014/main" id="{B5C61BAF-3B33-4536-B36D-9D3B0A61C0BF}"/>
              </a:ext>
            </a:extLst>
          </p:cNvPr>
          <p:cNvPicPr>
            <a:picLocks noChangeAspect="1"/>
          </p:cNvPicPr>
          <p:nvPr/>
        </p:nvPicPr>
        <p:blipFill>
          <a:blip r:embed="rId3"/>
          <a:stretch>
            <a:fillRect/>
          </a:stretch>
        </p:blipFill>
        <p:spPr>
          <a:xfrm>
            <a:off x="0" y="2422890"/>
            <a:ext cx="5548544" cy="1006110"/>
          </a:xfrm>
          <a:prstGeom prst="rect">
            <a:avLst/>
          </a:prstGeom>
        </p:spPr>
      </p:pic>
      <p:pic>
        <p:nvPicPr>
          <p:cNvPr id="8" name="Picture 7" descr="Chart&#10;&#10;Description automatically generated">
            <a:extLst>
              <a:ext uri="{FF2B5EF4-FFF2-40B4-BE49-F238E27FC236}">
                <a16:creationId xmlns:a16="http://schemas.microsoft.com/office/drawing/2014/main" id="{A324CC70-51C4-4673-9D55-83BF2C080708}"/>
              </a:ext>
            </a:extLst>
          </p:cNvPr>
          <p:cNvPicPr>
            <a:picLocks noChangeAspect="1"/>
          </p:cNvPicPr>
          <p:nvPr/>
        </p:nvPicPr>
        <p:blipFill>
          <a:blip r:embed="rId4"/>
          <a:stretch>
            <a:fillRect/>
          </a:stretch>
        </p:blipFill>
        <p:spPr>
          <a:xfrm>
            <a:off x="379834" y="3488817"/>
            <a:ext cx="4788876" cy="2171445"/>
          </a:xfrm>
          <a:prstGeom prst="rect">
            <a:avLst/>
          </a:prstGeom>
        </p:spPr>
      </p:pic>
      <p:pic>
        <p:nvPicPr>
          <p:cNvPr id="9" name="Picture 8">
            <a:extLst>
              <a:ext uri="{FF2B5EF4-FFF2-40B4-BE49-F238E27FC236}">
                <a16:creationId xmlns:a16="http://schemas.microsoft.com/office/drawing/2014/main" id="{46E174EA-1BC0-4207-BC00-E3B16B4564ED}"/>
              </a:ext>
            </a:extLst>
          </p:cNvPr>
          <p:cNvPicPr>
            <a:picLocks noChangeAspect="1"/>
          </p:cNvPicPr>
          <p:nvPr/>
        </p:nvPicPr>
        <p:blipFill>
          <a:blip r:embed="rId5"/>
          <a:stretch>
            <a:fillRect/>
          </a:stretch>
        </p:blipFill>
        <p:spPr>
          <a:xfrm>
            <a:off x="4198374" y="6248374"/>
            <a:ext cx="4804064" cy="634039"/>
          </a:xfrm>
          <a:prstGeom prst="rect">
            <a:avLst/>
          </a:prstGeom>
        </p:spPr>
      </p:pic>
    </p:spTree>
    <p:extLst>
      <p:ext uri="{BB962C8B-B14F-4D97-AF65-F5344CB8AC3E}">
        <p14:creationId xmlns:p14="http://schemas.microsoft.com/office/powerpoint/2010/main" val="1203098253"/>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5" name="矩形 8">
            <a:extLst>
              <a:ext uri="{FF2B5EF4-FFF2-40B4-BE49-F238E27FC236}">
                <a16:creationId xmlns:a16="http://schemas.microsoft.com/office/drawing/2014/main" id="{390A1AA7-5959-4255-AA54-488B46A591C8}"/>
              </a:ext>
            </a:extLst>
          </p:cNvPr>
          <p:cNvSpPr/>
          <p:nvPr/>
        </p:nvSpPr>
        <p:spPr>
          <a:xfrm flipH="1">
            <a:off x="1340174" y="1701904"/>
            <a:ext cx="7243693" cy="3454193"/>
          </a:xfrm>
          <a:custGeom>
            <a:avLst/>
            <a:gdLst>
              <a:gd name="connsiteX0" fmla="*/ 0 w 7510085"/>
              <a:gd name="connsiteY0" fmla="*/ 0 h 4597321"/>
              <a:gd name="connsiteX1" fmla="*/ 7510085 w 7510085"/>
              <a:gd name="connsiteY1" fmla="*/ 0 h 4597321"/>
              <a:gd name="connsiteX2" fmla="*/ 7510085 w 7510085"/>
              <a:gd name="connsiteY2" fmla="*/ 4597321 h 4597321"/>
              <a:gd name="connsiteX3" fmla="*/ 0 w 7510085"/>
              <a:gd name="connsiteY3" fmla="*/ 4597321 h 4597321"/>
              <a:gd name="connsiteX4" fmla="*/ 0 w 7510085"/>
              <a:gd name="connsiteY4" fmla="*/ 0 h 4597321"/>
              <a:gd name="connsiteX0" fmla="*/ 0 w 7510085"/>
              <a:gd name="connsiteY0" fmla="*/ 8270 h 4605591"/>
              <a:gd name="connsiteX1" fmla="*/ 357343 w 7510085"/>
              <a:gd name="connsiteY1" fmla="*/ 0 h 4605591"/>
              <a:gd name="connsiteX2" fmla="*/ 7510085 w 7510085"/>
              <a:gd name="connsiteY2" fmla="*/ 8270 h 4605591"/>
              <a:gd name="connsiteX3" fmla="*/ 7510085 w 7510085"/>
              <a:gd name="connsiteY3" fmla="*/ 4605591 h 4605591"/>
              <a:gd name="connsiteX4" fmla="*/ 0 w 7510085"/>
              <a:gd name="connsiteY4" fmla="*/ 4605591 h 4605591"/>
              <a:gd name="connsiteX5" fmla="*/ 0 w 7510085"/>
              <a:gd name="connsiteY5" fmla="*/ 8270 h 4605591"/>
              <a:gd name="connsiteX0" fmla="*/ 0 w 7510085"/>
              <a:gd name="connsiteY0" fmla="*/ 297519 h 4605591"/>
              <a:gd name="connsiteX1" fmla="*/ 357343 w 7510085"/>
              <a:gd name="connsiteY1" fmla="*/ 0 h 4605591"/>
              <a:gd name="connsiteX2" fmla="*/ 7510085 w 7510085"/>
              <a:gd name="connsiteY2" fmla="*/ 8270 h 4605591"/>
              <a:gd name="connsiteX3" fmla="*/ 7510085 w 7510085"/>
              <a:gd name="connsiteY3" fmla="*/ 4605591 h 4605591"/>
              <a:gd name="connsiteX4" fmla="*/ 0 w 7510085"/>
              <a:gd name="connsiteY4" fmla="*/ 4605591 h 4605591"/>
              <a:gd name="connsiteX5" fmla="*/ 0 w 7510085"/>
              <a:gd name="connsiteY5" fmla="*/ 297519 h 4605591"/>
              <a:gd name="connsiteX0" fmla="*/ 0 w 7510085"/>
              <a:gd name="connsiteY0" fmla="*/ 297519 h 4605591"/>
              <a:gd name="connsiteX1" fmla="*/ 357343 w 7510085"/>
              <a:gd name="connsiteY1" fmla="*/ 0 h 4605591"/>
              <a:gd name="connsiteX2" fmla="*/ 7510085 w 7510085"/>
              <a:gd name="connsiteY2" fmla="*/ 8270 h 4605591"/>
              <a:gd name="connsiteX3" fmla="*/ 7510085 w 7510085"/>
              <a:gd name="connsiteY3" fmla="*/ 4605591 h 4605591"/>
              <a:gd name="connsiteX4" fmla="*/ 4002113 w 7510085"/>
              <a:gd name="connsiteY4" fmla="*/ 4605435 h 4605591"/>
              <a:gd name="connsiteX5" fmla="*/ 0 w 7510085"/>
              <a:gd name="connsiteY5" fmla="*/ 4605591 h 4605591"/>
              <a:gd name="connsiteX6" fmla="*/ 0 w 7510085"/>
              <a:gd name="connsiteY6" fmla="*/ 297519 h 4605591"/>
              <a:gd name="connsiteX0" fmla="*/ 0 w 7510085"/>
              <a:gd name="connsiteY0" fmla="*/ 297519 h 4605591"/>
              <a:gd name="connsiteX1" fmla="*/ 357343 w 7510085"/>
              <a:gd name="connsiteY1" fmla="*/ 0 h 4605591"/>
              <a:gd name="connsiteX2" fmla="*/ 7510085 w 7510085"/>
              <a:gd name="connsiteY2" fmla="*/ 8270 h 4605591"/>
              <a:gd name="connsiteX3" fmla="*/ 7510085 w 7510085"/>
              <a:gd name="connsiteY3" fmla="*/ 4605591 h 4605591"/>
              <a:gd name="connsiteX4" fmla="*/ 4468838 w 7510085"/>
              <a:gd name="connsiteY4" fmla="*/ 4605435 h 4605591"/>
              <a:gd name="connsiteX5" fmla="*/ 4002113 w 7510085"/>
              <a:gd name="connsiteY5" fmla="*/ 4605435 h 4605591"/>
              <a:gd name="connsiteX6" fmla="*/ 0 w 7510085"/>
              <a:gd name="connsiteY6" fmla="*/ 4605591 h 4605591"/>
              <a:gd name="connsiteX7" fmla="*/ 0 w 7510085"/>
              <a:gd name="connsiteY7" fmla="*/ 297519 h 4605591"/>
              <a:gd name="connsiteX0" fmla="*/ 0 w 7510085"/>
              <a:gd name="connsiteY0" fmla="*/ 297519 h 4605591"/>
              <a:gd name="connsiteX1" fmla="*/ 357343 w 7510085"/>
              <a:gd name="connsiteY1" fmla="*/ 0 h 4605591"/>
              <a:gd name="connsiteX2" fmla="*/ 7510085 w 7510085"/>
              <a:gd name="connsiteY2" fmla="*/ 8270 h 4605591"/>
              <a:gd name="connsiteX3" fmla="*/ 7510085 w 7510085"/>
              <a:gd name="connsiteY3" fmla="*/ 4605591 h 4605591"/>
              <a:gd name="connsiteX4" fmla="*/ 4440263 w 7510085"/>
              <a:gd name="connsiteY4" fmla="*/ 4091085 h 4605591"/>
              <a:gd name="connsiteX5" fmla="*/ 4002113 w 7510085"/>
              <a:gd name="connsiteY5" fmla="*/ 4605435 h 4605591"/>
              <a:gd name="connsiteX6" fmla="*/ 0 w 7510085"/>
              <a:gd name="connsiteY6" fmla="*/ 4605591 h 4605591"/>
              <a:gd name="connsiteX7" fmla="*/ 0 w 7510085"/>
              <a:gd name="connsiteY7" fmla="*/ 297519 h 4605591"/>
              <a:gd name="connsiteX0" fmla="*/ 0 w 7510085"/>
              <a:gd name="connsiteY0" fmla="*/ 297519 h 4605591"/>
              <a:gd name="connsiteX1" fmla="*/ 357343 w 7510085"/>
              <a:gd name="connsiteY1" fmla="*/ 0 h 4605591"/>
              <a:gd name="connsiteX2" fmla="*/ 7510085 w 7510085"/>
              <a:gd name="connsiteY2" fmla="*/ 8270 h 4605591"/>
              <a:gd name="connsiteX3" fmla="*/ 7510085 w 7510085"/>
              <a:gd name="connsiteY3" fmla="*/ 4167441 h 4605591"/>
              <a:gd name="connsiteX4" fmla="*/ 4440263 w 7510085"/>
              <a:gd name="connsiteY4" fmla="*/ 4091085 h 4605591"/>
              <a:gd name="connsiteX5" fmla="*/ 4002113 w 7510085"/>
              <a:gd name="connsiteY5" fmla="*/ 4605435 h 4605591"/>
              <a:gd name="connsiteX6" fmla="*/ 0 w 7510085"/>
              <a:gd name="connsiteY6" fmla="*/ 4605591 h 4605591"/>
              <a:gd name="connsiteX7" fmla="*/ 0 w 7510085"/>
              <a:gd name="connsiteY7" fmla="*/ 297519 h 4605591"/>
              <a:gd name="connsiteX0" fmla="*/ 0 w 7510085"/>
              <a:gd name="connsiteY0" fmla="*/ 297519 h 4605591"/>
              <a:gd name="connsiteX1" fmla="*/ 357343 w 7510085"/>
              <a:gd name="connsiteY1" fmla="*/ 0 h 4605591"/>
              <a:gd name="connsiteX2" fmla="*/ 7510085 w 7510085"/>
              <a:gd name="connsiteY2" fmla="*/ 8270 h 4605591"/>
              <a:gd name="connsiteX3" fmla="*/ 7510085 w 7510085"/>
              <a:gd name="connsiteY3" fmla="*/ 4102127 h 4605591"/>
              <a:gd name="connsiteX4" fmla="*/ 4440263 w 7510085"/>
              <a:gd name="connsiteY4" fmla="*/ 4091085 h 4605591"/>
              <a:gd name="connsiteX5" fmla="*/ 4002113 w 7510085"/>
              <a:gd name="connsiteY5" fmla="*/ 4605435 h 4605591"/>
              <a:gd name="connsiteX6" fmla="*/ 0 w 7510085"/>
              <a:gd name="connsiteY6" fmla="*/ 4605591 h 4605591"/>
              <a:gd name="connsiteX7" fmla="*/ 0 w 7510085"/>
              <a:gd name="connsiteY7" fmla="*/ 297519 h 4605591"/>
              <a:gd name="connsiteX0" fmla="*/ 0 w 7519415"/>
              <a:gd name="connsiteY0" fmla="*/ 297519 h 4605591"/>
              <a:gd name="connsiteX1" fmla="*/ 357343 w 7519415"/>
              <a:gd name="connsiteY1" fmla="*/ 0 h 4605591"/>
              <a:gd name="connsiteX2" fmla="*/ 7510085 w 7519415"/>
              <a:gd name="connsiteY2" fmla="*/ 8270 h 4605591"/>
              <a:gd name="connsiteX3" fmla="*/ 7519415 w 7519415"/>
              <a:gd name="connsiteY3" fmla="*/ 4092796 h 4605591"/>
              <a:gd name="connsiteX4" fmla="*/ 4440263 w 7519415"/>
              <a:gd name="connsiteY4" fmla="*/ 4091085 h 4605591"/>
              <a:gd name="connsiteX5" fmla="*/ 4002113 w 7519415"/>
              <a:gd name="connsiteY5" fmla="*/ 4605435 h 4605591"/>
              <a:gd name="connsiteX6" fmla="*/ 0 w 7519415"/>
              <a:gd name="connsiteY6" fmla="*/ 4605591 h 4605591"/>
              <a:gd name="connsiteX7" fmla="*/ 0 w 7519415"/>
              <a:gd name="connsiteY7" fmla="*/ 297519 h 4605591"/>
              <a:gd name="connsiteX0" fmla="*/ 0 w 9079146"/>
              <a:gd name="connsiteY0" fmla="*/ 297519 h 4605591"/>
              <a:gd name="connsiteX1" fmla="*/ 357343 w 9079146"/>
              <a:gd name="connsiteY1" fmla="*/ 0 h 4605591"/>
              <a:gd name="connsiteX2" fmla="*/ 9079146 w 9079146"/>
              <a:gd name="connsiteY2" fmla="*/ 8270 h 4605591"/>
              <a:gd name="connsiteX3" fmla="*/ 7519415 w 9079146"/>
              <a:gd name="connsiteY3" fmla="*/ 4092796 h 4605591"/>
              <a:gd name="connsiteX4" fmla="*/ 4440263 w 9079146"/>
              <a:gd name="connsiteY4" fmla="*/ 4091085 h 4605591"/>
              <a:gd name="connsiteX5" fmla="*/ 4002113 w 9079146"/>
              <a:gd name="connsiteY5" fmla="*/ 4605435 h 4605591"/>
              <a:gd name="connsiteX6" fmla="*/ 0 w 9079146"/>
              <a:gd name="connsiteY6" fmla="*/ 4605591 h 4605591"/>
              <a:gd name="connsiteX7" fmla="*/ 0 w 9079146"/>
              <a:gd name="connsiteY7" fmla="*/ 297519 h 460559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9079146" h="4605591">
                <a:moveTo>
                  <a:pt x="0" y="297519"/>
                </a:moveTo>
                <a:lnTo>
                  <a:pt x="357343" y="0"/>
                </a:lnTo>
                <a:lnTo>
                  <a:pt x="9079146" y="8270"/>
                </a:lnTo>
                <a:lnTo>
                  <a:pt x="7519415" y="4092796"/>
                </a:lnTo>
                <a:lnTo>
                  <a:pt x="4440263" y="4091085"/>
                </a:lnTo>
                <a:lnTo>
                  <a:pt x="4002113" y="4605435"/>
                </a:lnTo>
                <a:lnTo>
                  <a:pt x="0" y="4605591"/>
                </a:lnTo>
                <a:lnTo>
                  <a:pt x="0" y="297519"/>
                </a:lnTo>
                <a:close/>
              </a:path>
            </a:pathLst>
          </a:custGeom>
          <a:ln/>
        </p:spPr>
        <p:style>
          <a:lnRef idx="2">
            <a:schemeClr val="accent2"/>
          </a:lnRef>
          <a:fillRef idx="1">
            <a:schemeClr val="lt1"/>
          </a:fillRef>
          <a:effectRef idx="0">
            <a:schemeClr val="accent2"/>
          </a:effectRef>
          <a:fontRef idx="minor">
            <a:schemeClr val="dk1"/>
          </a:fontRef>
        </p:style>
        <p:txBody>
          <a:bodyPr rtlCol="0" anchor="ctr"/>
          <a:lstStyle/>
          <a:p>
            <a:pPr algn="ctr" defTabSz="342900">
              <a:defRPr/>
            </a:pPr>
            <a:endParaRPr lang="zh-CN" altLang="en-US" sz="1350" kern="0">
              <a:solidFill>
                <a:prstClr val="white"/>
              </a:solidFill>
              <a:latin typeface="字魂105号-简雅黑" panose="00000500000000000000" pitchFamily="2" charset="-122"/>
              <a:ea typeface="字魂105号-简雅黑" panose="00000500000000000000" pitchFamily="2" charset="-122"/>
            </a:endParaRPr>
          </a:p>
        </p:txBody>
      </p:sp>
      <p:sp>
        <p:nvSpPr>
          <p:cNvPr id="126" name="任意多边形 36">
            <a:extLst>
              <a:ext uri="{FF2B5EF4-FFF2-40B4-BE49-F238E27FC236}">
                <a16:creationId xmlns:a16="http://schemas.microsoft.com/office/drawing/2014/main" id="{93896AFF-6D5C-4682-94F9-8D66D9923E44}"/>
              </a:ext>
            </a:extLst>
          </p:cNvPr>
          <p:cNvSpPr/>
          <p:nvPr/>
        </p:nvSpPr>
        <p:spPr>
          <a:xfrm flipH="1">
            <a:off x="7911276" y="1687806"/>
            <a:ext cx="595313" cy="409575"/>
          </a:xfrm>
          <a:custGeom>
            <a:avLst/>
            <a:gdLst>
              <a:gd name="connsiteX0" fmla="*/ 793750 w 793750"/>
              <a:gd name="connsiteY0" fmla="*/ 0 h 546100"/>
              <a:gd name="connsiteX1" fmla="*/ 374650 w 793750"/>
              <a:gd name="connsiteY1" fmla="*/ 0 h 546100"/>
              <a:gd name="connsiteX2" fmla="*/ 0 w 793750"/>
              <a:gd name="connsiteY2" fmla="*/ 311150 h 546100"/>
              <a:gd name="connsiteX3" fmla="*/ 6350 w 793750"/>
              <a:gd name="connsiteY3" fmla="*/ 546100 h 546100"/>
            </a:gdLst>
            <a:ahLst/>
            <a:cxnLst>
              <a:cxn ang="0">
                <a:pos x="connsiteX0" y="connsiteY0"/>
              </a:cxn>
              <a:cxn ang="0">
                <a:pos x="connsiteX1" y="connsiteY1"/>
              </a:cxn>
              <a:cxn ang="0">
                <a:pos x="connsiteX2" y="connsiteY2"/>
              </a:cxn>
              <a:cxn ang="0">
                <a:pos x="connsiteX3" y="connsiteY3"/>
              </a:cxn>
            </a:cxnLst>
            <a:rect l="l" t="t" r="r" b="b"/>
            <a:pathLst>
              <a:path w="793750" h="546100">
                <a:moveTo>
                  <a:pt x="793750" y="0"/>
                </a:moveTo>
                <a:lnTo>
                  <a:pt x="374650" y="0"/>
                </a:lnTo>
                <a:lnTo>
                  <a:pt x="0" y="311150"/>
                </a:lnTo>
                <a:lnTo>
                  <a:pt x="6350" y="546100"/>
                </a:lnTo>
              </a:path>
            </a:pathLst>
          </a:custGeom>
          <a:ln/>
        </p:spPr>
        <p:style>
          <a:lnRef idx="1">
            <a:schemeClr val="accent1"/>
          </a:lnRef>
          <a:fillRef idx="0">
            <a:schemeClr val="accent1"/>
          </a:fillRef>
          <a:effectRef idx="0">
            <a:schemeClr val="accent1"/>
          </a:effectRef>
          <a:fontRef idx="minor">
            <a:schemeClr val="tx1"/>
          </a:fontRef>
        </p:style>
        <p:txBody>
          <a:bodyPr rtlCol="0" anchor="ctr"/>
          <a:lstStyle/>
          <a:p>
            <a:pPr algn="ctr" defTabSz="342900">
              <a:defRPr/>
            </a:pPr>
            <a:endParaRPr lang="zh-CN" altLang="en-US" sz="1350" kern="0">
              <a:solidFill>
                <a:prstClr val="white"/>
              </a:solidFill>
              <a:latin typeface="字魂105号-简雅黑" panose="00000500000000000000" pitchFamily="2" charset="-122"/>
              <a:ea typeface="字魂105号-简雅黑" panose="00000500000000000000" pitchFamily="2" charset="-122"/>
            </a:endParaRPr>
          </a:p>
        </p:txBody>
      </p:sp>
      <p:grpSp>
        <p:nvGrpSpPr>
          <p:cNvPr id="129" name="组合 128">
            <a:extLst>
              <a:ext uri="{FF2B5EF4-FFF2-40B4-BE49-F238E27FC236}">
                <a16:creationId xmlns:a16="http://schemas.microsoft.com/office/drawing/2014/main" id="{8846A624-FDA2-40D7-BC32-8A9E1C0078DD}"/>
              </a:ext>
            </a:extLst>
          </p:cNvPr>
          <p:cNvGrpSpPr/>
          <p:nvPr/>
        </p:nvGrpSpPr>
        <p:grpSpPr>
          <a:xfrm rot="16200000" flipH="1">
            <a:off x="5881734" y="4297336"/>
            <a:ext cx="272375" cy="1293779"/>
            <a:chOff x="1652588" y="1227138"/>
            <a:chExt cx="139700" cy="663575"/>
          </a:xfrm>
          <a:solidFill>
            <a:schemeClr val="bg2">
              <a:lumMod val="90000"/>
              <a:alpha val="12000"/>
            </a:schemeClr>
          </a:solidFill>
        </p:grpSpPr>
        <p:sp>
          <p:nvSpPr>
            <p:cNvPr id="130" name="Freeform 7">
              <a:extLst>
                <a:ext uri="{FF2B5EF4-FFF2-40B4-BE49-F238E27FC236}">
                  <a16:creationId xmlns:a16="http://schemas.microsoft.com/office/drawing/2014/main" id="{6E6071EF-7545-4921-91C2-F062F8C651BB}"/>
                </a:ext>
              </a:extLst>
            </p:cNvPr>
            <p:cNvSpPr>
              <a:spLocks/>
            </p:cNvSpPr>
            <p:nvPr/>
          </p:nvSpPr>
          <p:spPr bwMode="auto">
            <a:xfrm>
              <a:off x="1652588" y="1227138"/>
              <a:ext cx="139700" cy="234950"/>
            </a:xfrm>
            <a:custGeom>
              <a:avLst/>
              <a:gdLst>
                <a:gd name="T0" fmla="*/ 88 w 88"/>
                <a:gd name="T1" fmla="*/ 148 h 148"/>
                <a:gd name="T2" fmla="*/ 0 w 88"/>
                <a:gd name="T3" fmla="*/ 63 h 148"/>
                <a:gd name="T4" fmla="*/ 0 w 88"/>
                <a:gd name="T5" fmla="*/ 0 h 148"/>
                <a:gd name="T6" fmla="*/ 88 w 88"/>
                <a:gd name="T7" fmla="*/ 84 h 148"/>
                <a:gd name="T8" fmla="*/ 88 w 88"/>
                <a:gd name="T9" fmla="*/ 148 h 148"/>
              </a:gdLst>
              <a:ahLst/>
              <a:cxnLst>
                <a:cxn ang="0">
                  <a:pos x="T0" y="T1"/>
                </a:cxn>
                <a:cxn ang="0">
                  <a:pos x="T2" y="T3"/>
                </a:cxn>
                <a:cxn ang="0">
                  <a:pos x="T4" y="T5"/>
                </a:cxn>
                <a:cxn ang="0">
                  <a:pos x="T6" y="T7"/>
                </a:cxn>
                <a:cxn ang="0">
                  <a:pos x="T8" y="T9"/>
                </a:cxn>
              </a:cxnLst>
              <a:rect l="0" t="0" r="r" b="b"/>
              <a:pathLst>
                <a:path w="88" h="148">
                  <a:moveTo>
                    <a:pt x="88" y="148"/>
                  </a:moveTo>
                  <a:lnTo>
                    <a:pt x="0" y="63"/>
                  </a:lnTo>
                  <a:lnTo>
                    <a:pt x="0" y="0"/>
                  </a:lnTo>
                  <a:lnTo>
                    <a:pt x="88" y="84"/>
                  </a:lnTo>
                  <a:lnTo>
                    <a:pt x="88" y="148"/>
                  </a:lnTo>
                  <a:close/>
                </a:path>
              </a:pathLst>
            </a:custGeom>
            <a:grpFill/>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t" anchorCtr="0" compatLnSpc="1">
              <a:prstTxWarp prst="textNoShape">
                <a:avLst/>
              </a:prstTxWarp>
            </a:bodyPr>
            <a:lstStyle/>
            <a:p>
              <a:pPr defTabSz="342900">
                <a:defRPr/>
              </a:pPr>
              <a:endParaRPr lang="zh-CN" altLang="en-US" sz="1350" kern="0">
                <a:solidFill>
                  <a:prstClr val="black"/>
                </a:solidFill>
                <a:latin typeface="字魂105号-简雅黑" panose="00000500000000000000" pitchFamily="2" charset="-122"/>
                <a:ea typeface="字魂105号-简雅黑" panose="00000500000000000000" pitchFamily="2" charset="-122"/>
              </a:endParaRPr>
            </a:p>
          </p:txBody>
        </p:sp>
        <p:sp>
          <p:nvSpPr>
            <p:cNvPr id="131" name="Freeform 8">
              <a:extLst>
                <a:ext uri="{FF2B5EF4-FFF2-40B4-BE49-F238E27FC236}">
                  <a16:creationId xmlns:a16="http://schemas.microsoft.com/office/drawing/2014/main" id="{9E130C57-A6AF-45AF-B4DE-09487DA8A9E8}"/>
                </a:ext>
              </a:extLst>
            </p:cNvPr>
            <p:cNvSpPr>
              <a:spLocks/>
            </p:cNvSpPr>
            <p:nvPr/>
          </p:nvSpPr>
          <p:spPr bwMode="auto">
            <a:xfrm>
              <a:off x="1652588" y="1370013"/>
              <a:ext cx="139700" cy="234950"/>
            </a:xfrm>
            <a:custGeom>
              <a:avLst/>
              <a:gdLst>
                <a:gd name="T0" fmla="*/ 88 w 88"/>
                <a:gd name="T1" fmla="*/ 148 h 148"/>
                <a:gd name="T2" fmla="*/ 0 w 88"/>
                <a:gd name="T3" fmla="*/ 64 h 148"/>
                <a:gd name="T4" fmla="*/ 0 w 88"/>
                <a:gd name="T5" fmla="*/ 0 h 148"/>
                <a:gd name="T6" fmla="*/ 88 w 88"/>
                <a:gd name="T7" fmla="*/ 85 h 148"/>
                <a:gd name="T8" fmla="*/ 88 w 88"/>
                <a:gd name="T9" fmla="*/ 148 h 148"/>
              </a:gdLst>
              <a:ahLst/>
              <a:cxnLst>
                <a:cxn ang="0">
                  <a:pos x="T0" y="T1"/>
                </a:cxn>
                <a:cxn ang="0">
                  <a:pos x="T2" y="T3"/>
                </a:cxn>
                <a:cxn ang="0">
                  <a:pos x="T4" y="T5"/>
                </a:cxn>
                <a:cxn ang="0">
                  <a:pos x="T6" y="T7"/>
                </a:cxn>
                <a:cxn ang="0">
                  <a:pos x="T8" y="T9"/>
                </a:cxn>
              </a:cxnLst>
              <a:rect l="0" t="0" r="r" b="b"/>
              <a:pathLst>
                <a:path w="88" h="148">
                  <a:moveTo>
                    <a:pt x="88" y="148"/>
                  </a:moveTo>
                  <a:lnTo>
                    <a:pt x="0" y="64"/>
                  </a:lnTo>
                  <a:lnTo>
                    <a:pt x="0" y="0"/>
                  </a:lnTo>
                  <a:lnTo>
                    <a:pt x="88" y="85"/>
                  </a:lnTo>
                  <a:lnTo>
                    <a:pt x="88" y="148"/>
                  </a:lnTo>
                  <a:close/>
                </a:path>
              </a:pathLst>
            </a:custGeom>
            <a:grpFill/>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t" anchorCtr="0" compatLnSpc="1">
              <a:prstTxWarp prst="textNoShape">
                <a:avLst/>
              </a:prstTxWarp>
            </a:bodyPr>
            <a:lstStyle/>
            <a:p>
              <a:pPr defTabSz="342900">
                <a:defRPr/>
              </a:pPr>
              <a:endParaRPr lang="zh-CN" altLang="en-US" sz="1350" kern="0">
                <a:solidFill>
                  <a:prstClr val="black"/>
                </a:solidFill>
                <a:latin typeface="字魂105号-简雅黑" panose="00000500000000000000" pitchFamily="2" charset="-122"/>
                <a:ea typeface="字魂105号-简雅黑" panose="00000500000000000000" pitchFamily="2" charset="-122"/>
              </a:endParaRPr>
            </a:p>
          </p:txBody>
        </p:sp>
        <p:sp>
          <p:nvSpPr>
            <p:cNvPr id="132" name="Freeform 9">
              <a:extLst>
                <a:ext uri="{FF2B5EF4-FFF2-40B4-BE49-F238E27FC236}">
                  <a16:creationId xmlns:a16="http://schemas.microsoft.com/office/drawing/2014/main" id="{CDB24762-6488-4181-AAE3-D27912521BE5}"/>
                </a:ext>
              </a:extLst>
            </p:cNvPr>
            <p:cNvSpPr>
              <a:spLocks/>
            </p:cNvSpPr>
            <p:nvPr/>
          </p:nvSpPr>
          <p:spPr bwMode="auto">
            <a:xfrm>
              <a:off x="1652588" y="1512888"/>
              <a:ext cx="139700" cy="236538"/>
            </a:xfrm>
            <a:custGeom>
              <a:avLst/>
              <a:gdLst>
                <a:gd name="T0" fmla="*/ 88 w 88"/>
                <a:gd name="T1" fmla="*/ 149 h 149"/>
                <a:gd name="T2" fmla="*/ 0 w 88"/>
                <a:gd name="T3" fmla="*/ 63 h 149"/>
                <a:gd name="T4" fmla="*/ 0 w 88"/>
                <a:gd name="T5" fmla="*/ 0 h 149"/>
                <a:gd name="T6" fmla="*/ 88 w 88"/>
                <a:gd name="T7" fmla="*/ 85 h 149"/>
                <a:gd name="T8" fmla="*/ 88 w 88"/>
                <a:gd name="T9" fmla="*/ 149 h 149"/>
              </a:gdLst>
              <a:ahLst/>
              <a:cxnLst>
                <a:cxn ang="0">
                  <a:pos x="T0" y="T1"/>
                </a:cxn>
                <a:cxn ang="0">
                  <a:pos x="T2" y="T3"/>
                </a:cxn>
                <a:cxn ang="0">
                  <a:pos x="T4" y="T5"/>
                </a:cxn>
                <a:cxn ang="0">
                  <a:pos x="T6" y="T7"/>
                </a:cxn>
                <a:cxn ang="0">
                  <a:pos x="T8" y="T9"/>
                </a:cxn>
              </a:cxnLst>
              <a:rect l="0" t="0" r="r" b="b"/>
              <a:pathLst>
                <a:path w="88" h="149">
                  <a:moveTo>
                    <a:pt x="88" y="149"/>
                  </a:moveTo>
                  <a:lnTo>
                    <a:pt x="0" y="63"/>
                  </a:lnTo>
                  <a:lnTo>
                    <a:pt x="0" y="0"/>
                  </a:lnTo>
                  <a:lnTo>
                    <a:pt x="88" y="85"/>
                  </a:lnTo>
                  <a:lnTo>
                    <a:pt x="88" y="149"/>
                  </a:lnTo>
                  <a:close/>
                </a:path>
              </a:pathLst>
            </a:custGeom>
            <a:grpFill/>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t" anchorCtr="0" compatLnSpc="1">
              <a:prstTxWarp prst="textNoShape">
                <a:avLst/>
              </a:prstTxWarp>
            </a:bodyPr>
            <a:lstStyle/>
            <a:p>
              <a:pPr defTabSz="342900">
                <a:defRPr/>
              </a:pPr>
              <a:endParaRPr lang="zh-CN" altLang="en-US" sz="1350" kern="0">
                <a:solidFill>
                  <a:prstClr val="black"/>
                </a:solidFill>
                <a:latin typeface="字魂105号-简雅黑" panose="00000500000000000000" pitchFamily="2" charset="-122"/>
                <a:ea typeface="字魂105号-简雅黑" panose="00000500000000000000" pitchFamily="2" charset="-122"/>
              </a:endParaRPr>
            </a:p>
          </p:txBody>
        </p:sp>
        <p:sp>
          <p:nvSpPr>
            <p:cNvPr id="133" name="Freeform 10">
              <a:extLst>
                <a:ext uri="{FF2B5EF4-FFF2-40B4-BE49-F238E27FC236}">
                  <a16:creationId xmlns:a16="http://schemas.microsoft.com/office/drawing/2014/main" id="{EFBF8CE2-F252-4DB7-9695-42CDAED3924E}"/>
                </a:ext>
              </a:extLst>
            </p:cNvPr>
            <p:cNvSpPr>
              <a:spLocks/>
            </p:cNvSpPr>
            <p:nvPr/>
          </p:nvSpPr>
          <p:spPr bwMode="auto">
            <a:xfrm>
              <a:off x="1652588" y="1655763"/>
              <a:ext cx="139700" cy="234950"/>
            </a:xfrm>
            <a:custGeom>
              <a:avLst/>
              <a:gdLst>
                <a:gd name="T0" fmla="*/ 88 w 88"/>
                <a:gd name="T1" fmla="*/ 148 h 148"/>
                <a:gd name="T2" fmla="*/ 0 w 88"/>
                <a:gd name="T3" fmla="*/ 64 h 148"/>
                <a:gd name="T4" fmla="*/ 0 w 88"/>
                <a:gd name="T5" fmla="*/ 0 h 148"/>
                <a:gd name="T6" fmla="*/ 88 w 88"/>
                <a:gd name="T7" fmla="*/ 85 h 148"/>
                <a:gd name="T8" fmla="*/ 88 w 88"/>
                <a:gd name="T9" fmla="*/ 148 h 148"/>
              </a:gdLst>
              <a:ahLst/>
              <a:cxnLst>
                <a:cxn ang="0">
                  <a:pos x="T0" y="T1"/>
                </a:cxn>
                <a:cxn ang="0">
                  <a:pos x="T2" y="T3"/>
                </a:cxn>
                <a:cxn ang="0">
                  <a:pos x="T4" y="T5"/>
                </a:cxn>
                <a:cxn ang="0">
                  <a:pos x="T6" y="T7"/>
                </a:cxn>
                <a:cxn ang="0">
                  <a:pos x="T8" y="T9"/>
                </a:cxn>
              </a:cxnLst>
              <a:rect l="0" t="0" r="r" b="b"/>
              <a:pathLst>
                <a:path w="88" h="148">
                  <a:moveTo>
                    <a:pt x="88" y="148"/>
                  </a:moveTo>
                  <a:lnTo>
                    <a:pt x="0" y="64"/>
                  </a:lnTo>
                  <a:lnTo>
                    <a:pt x="0" y="0"/>
                  </a:lnTo>
                  <a:lnTo>
                    <a:pt x="88" y="85"/>
                  </a:lnTo>
                  <a:lnTo>
                    <a:pt x="88" y="148"/>
                  </a:lnTo>
                  <a:close/>
                </a:path>
              </a:pathLst>
            </a:custGeom>
            <a:grpFill/>
            <a:ln/>
          </p:spPr>
          <p:style>
            <a:lnRef idx="2">
              <a:schemeClr val="accent2"/>
            </a:lnRef>
            <a:fillRef idx="1">
              <a:schemeClr val="lt1"/>
            </a:fillRef>
            <a:effectRef idx="0">
              <a:schemeClr val="accent2"/>
            </a:effectRef>
            <a:fontRef idx="minor">
              <a:schemeClr val="dk1"/>
            </a:fontRef>
          </p:style>
          <p:txBody>
            <a:bodyPr vert="horz" wrap="square" lIns="68580" tIns="34290" rIns="68580" bIns="34290" numCol="1" anchor="t" anchorCtr="0" compatLnSpc="1">
              <a:prstTxWarp prst="textNoShape">
                <a:avLst/>
              </a:prstTxWarp>
            </a:bodyPr>
            <a:lstStyle/>
            <a:p>
              <a:pPr defTabSz="342900">
                <a:defRPr/>
              </a:pPr>
              <a:endParaRPr lang="zh-CN" altLang="en-US" sz="1350" kern="0">
                <a:solidFill>
                  <a:prstClr val="black"/>
                </a:solidFill>
                <a:latin typeface="字魂105号-简雅黑" panose="00000500000000000000" pitchFamily="2" charset="-122"/>
                <a:ea typeface="字魂105号-简雅黑" panose="00000500000000000000" pitchFamily="2" charset="-122"/>
              </a:endParaRPr>
            </a:p>
          </p:txBody>
        </p:sp>
      </p:grpSp>
      <p:sp>
        <p:nvSpPr>
          <p:cNvPr id="144" name="矩形 3">
            <a:extLst>
              <a:ext uri="{FF2B5EF4-FFF2-40B4-BE49-F238E27FC236}">
                <a16:creationId xmlns:a16="http://schemas.microsoft.com/office/drawing/2014/main" id="{282C771A-A6A8-43FC-ADD2-589533802AC8}"/>
              </a:ext>
            </a:extLst>
          </p:cNvPr>
          <p:cNvSpPr/>
          <p:nvPr/>
        </p:nvSpPr>
        <p:spPr>
          <a:xfrm>
            <a:off x="1222079" y="1396676"/>
            <a:ext cx="1531215" cy="4171041"/>
          </a:xfrm>
          <a:custGeom>
            <a:avLst/>
            <a:gdLst>
              <a:gd name="connsiteX0" fmla="*/ 0 w 2349673"/>
              <a:gd name="connsiteY0" fmla="*/ 0 h 4395515"/>
              <a:gd name="connsiteX1" fmla="*/ 2349673 w 2349673"/>
              <a:gd name="connsiteY1" fmla="*/ 0 h 4395515"/>
              <a:gd name="connsiteX2" fmla="*/ 2349673 w 2349673"/>
              <a:gd name="connsiteY2" fmla="*/ 4395515 h 4395515"/>
              <a:gd name="connsiteX3" fmla="*/ 0 w 2349673"/>
              <a:gd name="connsiteY3" fmla="*/ 4395515 h 4395515"/>
              <a:gd name="connsiteX4" fmla="*/ 0 w 2349673"/>
              <a:gd name="connsiteY4" fmla="*/ 0 h 4395515"/>
              <a:gd name="connsiteX0" fmla="*/ 0 w 2349673"/>
              <a:gd name="connsiteY0" fmla="*/ 388620 h 4784135"/>
              <a:gd name="connsiteX1" fmla="*/ 2349673 w 2349673"/>
              <a:gd name="connsiteY1" fmla="*/ 0 h 4784135"/>
              <a:gd name="connsiteX2" fmla="*/ 2349673 w 2349673"/>
              <a:gd name="connsiteY2" fmla="*/ 4784135 h 4784135"/>
              <a:gd name="connsiteX3" fmla="*/ 0 w 2349673"/>
              <a:gd name="connsiteY3" fmla="*/ 4784135 h 4784135"/>
              <a:gd name="connsiteX4" fmla="*/ 0 w 2349673"/>
              <a:gd name="connsiteY4" fmla="*/ 388620 h 4784135"/>
              <a:gd name="connsiteX0" fmla="*/ 0 w 2388535"/>
              <a:gd name="connsiteY0" fmla="*/ 855345 h 4784135"/>
              <a:gd name="connsiteX1" fmla="*/ 2388535 w 2388535"/>
              <a:gd name="connsiteY1" fmla="*/ 0 h 4784135"/>
              <a:gd name="connsiteX2" fmla="*/ 2388535 w 2388535"/>
              <a:gd name="connsiteY2" fmla="*/ 4784135 h 4784135"/>
              <a:gd name="connsiteX3" fmla="*/ 38862 w 2388535"/>
              <a:gd name="connsiteY3" fmla="*/ 4784135 h 4784135"/>
              <a:gd name="connsiteX4" fmla="*/ 0 w 2388535"/>
              <a:gd name="connsiteY4" fmla="*/ 855345 h 478413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35" h="4784135">
                <a:moveTo>
                  <a:pt x="0" y="855345"/>
                </a:moveTo>
                <a:lnTo>
                  <a:pt x="2388535" y="0"/>
                </a:lnTo>
                <a:lnTo>
                  <a:pt x="2388535" y="4784135"/>
                </a:lnTo>
                <a:lnTo>
                  <a:pt x="38862" y="4784135"/>
                </a:lnTo>
                <a:lnTo>
                  <a:pt x="0" y="855345"/>
                </a:lnTo>
                <a:close/>
              </a:path>
            </a:pathLst>
          </a:custGeom>
          <a:solidFill>
            <a:schemeClr val="bg2"/>
          </a:solidFill>
          <a:ln w="12700" cap="flat" cmpd="sng" algn="ctr">
            <a:noFill/>
            <a:prstDash val="solid"/>
            <a:miter lim="800000"/>
          </a:ln>
          <a:effectLst/>
        </p:spPr>
        <p:txBody>
          <a:bodyPr rtlCol="0" anchor="ctr"/>
          <a:lstStyle/>
          <a:p>
            <a:pPr algn="ctr" defTabSz="342900">
              <a:defRPr/>
            </a:pPr>
            <a:endParaRPr lang="zh-CN" altLang="en-US" sz="1350" kern="0">
              <a:solidFill>
                <a:prstClr val="white"/>
              </a:solidFill>
              <a:latin typeface="字魂105号-简雅黑" panose="00000500000000000000" pitchFamily="2" charset="-122"/>
              <a:ea typeface="字魂105号-简雅黑" panose="00000500000000000000" pitchFamily="2" charset="-122"/>
            </a:endParaRPr>
          </a:p>
        </p:txBody>
      </p:sp>
      <p:sp>
        <p:nvSpPr>
          <p:cNvPr id="146" name="矩形 3">
            <a:extLst>
              <a:ext uri="{FF2B5EF4-FFF2-40B4-BE49-F238E27FC236}">
                <a16:creationId xmlns:a16="http://schemas.microsoft.com/office/drawing/2014/main" id="{47DCD7A9-D401-4704-93D4-BC0A331DDEE0}"/>
              </a:ext>
            </a:extLst>
          </p:cNvPr>
          <p:cNvSpPr/>
          <p:nvPr/>
        </p:nvSpPr>
        <p:spPr>
          <a:xfrm>
            <a:off x="766970" y="3826630"/>
            <a:ext cx="134992" cy="1410261"/>
          </a:xfrm>
          <a:custGeom>
            <a:avLst/>
            <a:gdLst>
              <a:gd name="connsiteX0" fmla="*/ 0 w 2349673"/>
              <a:gd name="connsiteY0" fmla="*/ 0 h 4395515"/>
              <a:gd name="connsiteX1" fmla="*/ 2349673 w 2349673"/>
              <a:gd name="connsiteY1" fmla="*/ 0 h 4395515"/>
              <a:gd name="connsiteX2" fmla="*/ 2349673 w 2349673"/>
              <a:gd name="connsiteY2" fmla="*/ 4395515 h 4395515"/>
              <a:gd name="connsiteX3" fmla="*/ 0 w 2349673"/>
              <a:gd name="connsiteY3" fmla="*/ 4395515 h 4395515"/>
              <a:gd name="connsiteX4" fmla="*/ 0 w 2349673"/>
              <a:gd name="connsiteY4" fmla="*/ 0 h 4395515"/>
              <a:gd name="connsiteX0" fmla="*/ 0 w 2349673"/>
              <a:gd name="connsiteY0" fmla="*/ 388620 h 4784135"/>
              <a:gd name="connsiteX1" fmla="*/ 2349673 w 2349673"/>
              <a:gd name="connsiteY1" fmla="*/ 0 h 4784135"/>
              <a:gd name="connsiteX2" fmla="*/ 2349673 w 2349673"/>
              <a:gd name="connsiteY2" fmla="*/ 4784135 h 4784135"/>
              <a:gd name="connsiteX3" fmla="*/ 0 w 2349673"/>
              <a:gd name="connsiteY3" fmla="*/ 4784135 h 4784135"/>
              <a:gd name="connsiteX4" fmla="*/ 0 w 2349673"/>
              <a:gd name="connsiteY4" fmla="*/ 388620 h 4784135"/>
              <a:gd name="connsiteX0" fmla="*/ 0 w 2388535"/>
              <a:gd name="connsiteY0" fmla="*/ 855345 h 4784135"/>
              <a:gd name="connsiteX1" fmla="*/ 2388535 w 2388535"/>
              <a:gd name="connsiteY1" fmla="*/ 0 h 4784135"/>
              <a:gd name="connsiteX2" fmla="*/ 2388535 w 2388535"/>
              <a:gd name="connsiteY2" fmla="*/ 4784135 h 4784135"/>
              <a:gd name="connsiteX3" fmla="*/ 38862 w 2388535"/>
              <a:gd name="connsiteY3" fmla="*/ 4784135 h 4784135"/>
              <a:gd name="connsiteX4" fmla="*/ 0 w 2388535"/>
              <a:gd name="connsiteY4" fmla="*/ 855345 h 4784135"/>
              <a:gd name="connsiteX0" fmla="*/ 0 w 2388535"/>
              <a:gd name="connsiteY0" fmla="*/ 394294 h 4323084"/>
              <a:gd name="connsiteX1" fmla="*/ 2265046 w 2388535"/>
              <a:gd name="connsiteY1" fmla="*/ 0 h 4323084"/>
              <a:gd name="connsiteX2" fmla="*/ 2388535 w 2388535"/>
              <a:gd name="connsiteY2" fmla="*/ 4323084 h 4323084"/>
              <a:gd name="connsiteX3" fmla="*/ 38862 w 2388535"/>
              <a:gd name="connsiteY3" fmla="*/ 4323084 h 4323084"/>
              <a:gd name="connsiteX4" fmla="*/ 0 w 2388535"/>
              <a:gd name="connsiteY4" fmla="*/ 394294 h 4323084"/>
              <a:gd name="connsiteX0" fmla="*/ 0 w 2388535"/>
              <a:gd name="connsiteY0" fmla="*/ 192079 h 4120869"/>
              <a:gd name="connsiteX1" fmla="*/ 2216068 w 2388535"/>
              <a:gd name="connsiteY1" fmla="*/ 0 h 4120869"/>
              <a:gd name="connsiteX2" fmla="*/ 2388535 w 2388535"/>
              <a:gd name="connsiteY2" fmla="*/ 4120869 h 4120869"/>
              <a:gd name="connsiteX3" fmla="*/ 38862 w 2388535"/>
              <a:gd name="connsiteY3" fmla="*/ 4120869 h 4120869"/>
              <a:gd name="connsiteX4" fmla="*/ 0 w 2388535"/>
              <a:gd name="connsiteY4" fmla="*/ 192079 h 412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35" h="4120869">
                <a:moveTo>
                  <a:pt x="0" y="192079"/>
                </a:moveTo>
                <a:lnTo>
                  <a:pt x="2216068" y="0"/>
                </a:lnTo>
                <a:lnTo>
                  <a:pt x="2388535" y="4120869"/>
                </a:lnTo>
                <a:lnTo>
                  <a:pt x="38862" y="4120869"/>
                </a:lnTo>
                <a:lnTo>
                  <a:pt x="0" y="192079"/>
                </a:lnTo>
                <a:close/>
              </a:path>
            </a:pathLst>
          </a:custGeom>
          <a:solidFill>
            <a:schemeClr val="tx2">
              <a:lumMod val="20000"/>
              <a:lumOff val="80000"/>
            </a:schemeClr>
          </a:solidFill>
          <a:ln w="12700" cap="flat" cmpd="sng" algn="ctr">
            <a:noFill/>
            <a:prstDash val="solid"/>
            <a:miter lim="800000"/>
          </a:ln>
          <a:effectLst/>
        </p:spPr>
        <p:txBody>
          <a:bodyPr rtlCol="0" anchor="ctr"/>
          <a:lstStyle/>
          <a:p>
            <a:pPr algn="ctr" defTabSz="342900">
              <a:defRPr/>
            </a:pPr>
            <a:endParaRPr lang="zh-CN" altLang="en-US" sz="1350" kern="0">
              <a:solidFill>
                <a:prstClr val="white"/>
              </a:solidFill>
              <a:latin typeface="字魂105号-简雅黑" panose="00000500000000000000" pitchFamily="2" charset="-122"/>
              <a:ea typeface="字魂105号-简雅黑" panose="00000500000000000000" pitchFamily="2" charset="-122"/>
            </a:endParaRPr>
          </a:p>
        </p:txBody>
      </p:sp>
      <p:sp>
        <p:nvSpPr>
          <p:cNvPr id="147" name="矩形 3">
            <a:extLst>
              <a:ext uri="{FF2B5EF4-FFF2-40B4-BE49-F238E27FC236}">
                <a16:creationId xmlns:a16="http://schemas.microsoft.com/office/drawing/2014/main" id="{FA097545-E617-49C7-8376-75A5AD6C1535}"/>
              </a:ext>
            </a:extLst>
          </p:cNvPr>
          <p:cNvSpPr/>
          <p:nvPr/>
        </p:nvSpPr>
        <p:spPr>
          <a:xfrm flipH="1">
            <a:off x="3377105" y="3792028"/>
            <a:ext cx="321246" cy="1479464"/>
          </a:xfrm>
          <a:custGeom>
            <a:avLst/>
            <a:gdLst>
              <a:gd name="connsiteX0" fmla="*/ 0 w 2349673"/>
              <a:gd name="connsiteY0" fmla="*/ 0 h 4395515"/>
              <a:gd name="connsiteX1" fmla="*/ 2349673 w 2349673"/>
              <a:gd name="connsiteY1" fmla="*/ 0 h 4395515"/>
              <a:gd name="connsiteX2" fmla="*/ 2349673 w 2349673"/>
              <a:gd name="connsiteY2" fmla="*/ 4395515 h 4395515"/>
              <a:gd name="connsiteX3" fmla="*/ 0 w 2349673"/>
              <a:gd name="connsiteY3" fmla="*/ 4395515 h 4395515"/>
              <a:gd name="connsiteX4" fmla="*/ 0 w 2349673"/>
              <a:gd name="connsiteY4" fmla="*/ 0 h 4395515"/>
              <a:gd name="connsiteX0" fmla="*/ 0 w 2349673"/>
              <a:gd name="connsiteY0" fmla="*/ 388620 h 4784135"/>
              <a:gd name="connsiteX1" fmla="*/ 2349673 w 2349673"/>
              <a:gd name="connsiteY1" fmla="*/ 0 h 4784135"/>
              <a:gd name="connsiteX2" fmla="*/ 2349673 w 2349673"/>
              <a:gd name="connsiteY2" fmla="*/ 4784135 h 4784135"/>
              <a:gd name="connsiteX3" fmla="*/ 0 w 2349673"/>
              <a:gd name="connsiteY3" fmla="*/ 4784135 h 4784135"/>
              <a:gd name="connsiteX4" fmla="*/ 0 w 2349673"/>
              <a:gd name="connsiteY4" fmla="*/ 388620 h 4784135"/>
              <a:gd name="connsiteX0" fmla="*/ 0 w 2388535"/>
              <a:gd name="connsiteY0" fmla="*/ 855345 h 4784135"/>
              <a:gd name="connsiteX1" fmla="*/ 2388535 w 2388535"/>
              <a:gd name="connsiteY1" fmla="*/ 0 h 4784135"/>
              <a:gd name="connsiteX2" fmla="*/ 2388535 w 2388535"/>
              <a:gd name="connsiteY2" fmla="*/ 4784135 h 4784135"/>
              <a:gd name="connsiteX3" fmla="*/ 38862 w 2388535"/>
              <a:gd name="connsiteY3" fmla="*/ 4784135 h 4784135"/>
              <a:gd name="connsiteX4" fmla="*/ 0 w 2388535"/>
              <a:gd name="connsiteY4" fmla="*/ 855345 h 4784135"/>
              <a:gd name="connsiteX0" fmla="*/ 0 w 2388535"/>
              <a:gd name="connsiteY0" fmla="*/ 394294 h 4323084"/>
              <a:gd name="connsiteX1" fmla="*/ 2265046 w 2388535"/>
              <a:gd name="connsiteY1" fmla="*/ 0 h 4323084"/>
              <a:gd name="connsiteX2" fmla="*/ 2388535 w 2388535"/>
              <a:gd name="connsiteY2" fmla="*/ 4323084 h 4323084"/>
              <a:gd name="connsiteX3" fmla="*/ 38862 w 2388535"/>
              <a:gd name="connsiteY3" fmla="*/ 4323084 h 4323084"/>
              <a:gd name="connsiteX4" fmla="*/ 0 w 2388535"/>
              <a:gd name="connsiteY4" fmla="*/ 394294 h 432308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35" h="4323084">
                <a:moveTo>
                  <a:pt x="0" y="394294"/>
                </a:moveTo>
                <a:lnTo>
                  <a:pt x="2265046" y="0"/>
                </a:lnTo>
                <a:lnTo>
                  <a:pt x="2388535" y="4323084"/>
                </a:lnTo>
                <a:lnTo>
                  <a:pt x="38862" y="4323084"/>
                </a:lnTo>
                <a:lnTo>
                  <a:pt x="0" y="394294"/>
                </a:lnTo>
                <a:close/>
              </a:path>
            </a:pathLst>
          </a:custGeom>
          <a:solidFill>
            <a:schemeClr val="bg2">
              <a:lumMod val="90000"/>
            </a:schemeClr>
          </a:solidFill>
          <a:ln w="12700" cap="flat" cmpd="sng" algn="ctr">
            <a:noFill/>
            <a:prstDash val="solid"/>
            <a:miter lim="800000"/>
          </a:ln>
          <a:effectLst/>
        </p:spPr>
        <p:txBody>
          <a:bodyPr rtlCol="0" anchor="ctr"/>
          <a:lstStyle/>
          <a:p>
            <a:pPr algn="ctr" defTabSz="342900">
              <a:defRPr/>
            </a:pPr>
            <a:endParaRPr lang="zh-CN" altLang="en-US" sz="1350" kern="0">
              <a:solidFill>
                <a:prstClr val="white"/>
              </a:solidFill>
              <a:latin typeface="字魂105号-简雅黑" panose="00000500000000000000" pitchFamily="2" charset="-122"/>
              <a:ea typeface="字魂105号-简雅黑" panose="00000500000000000000" pitchFamily="2" charset="-122"/>
            </a:endParaRPr>
          </a:p>
        </p:txBody>
      </p:sp>
      <p:cxnSp>
        <p:nvCxnSpPr>
          <p:cNvPr id="148" name="直接连接符 147">
            <a:extLst>
              <a:ext uri="{FF2B5EF4-FFF2-40B4-BE49-F238E27FC236}">
                <a16:creationId xmlns:a16="http://schemas.microsoft.com/office/drawing/2014/main" id="{EEAFC612-85E7-4BB6-AE10-35D5E1B004AB}"/>
              </a:ext>
            </a:extLst>
          </p:cNvPr>
          <p:cNvCxnSpPr/>
          <p:nvPr/>
        </p:nvCxnSpPr>
        <p:spPr>
          <a:xfrm flipV="1">
            <a:off x="3333725" y="3451620"/>
            <a:ext cx="0" cy="967780"/>
          </a:xfrm>
          <a:prstGeom prst="line">
            <a:avLst/>
          </a:prstGeom>
          <a:ln>
            <a:headEnd type="oval"/>
          </a:ln>
        </p:spPr>
        <p:style>
          <a:lnRef idx="1">
            <a:schemeClr val="accent2"/>
          </a:lnRef>
          <a:fillRef idx="0">
            <a:schemeClr val="accent2"/>
          </a:fillRef>
          <a:effectRef idx="0">
            <a:schemeClr val="accent2"/>
          </a:effectRef>
          <a:fontRef idx="minor">
            <a:schemeClr val="tx1"/>
          </a:fontRef>
        </p:style>
      </p:cxnSp>
      <p:sp>
        <p:nvSpPr>
          <p:cNvPr id="150" name="矩形 3">
            <a:extLst>
              <a:ext uri="{FF2B5EF4-FFF2-40B4-BE49-F238E27FC236}">
                <a16:creationId xmlns:a16="http://schemas.microsoft.com/office/drawing/2014/main" id="{E6218359-5790-422D-98D0-ADE4E54F2FE1}"/>
              </a:ext>
            </a:extLst>
          </p:cNvPr>
          <p:cNvSpPr/>
          <p:nvPr/>
        </p:nvSpPr>
        <p:spPr>
          <a:xfrm flipH="1">
            <a:off x="2710119" y="1943938"/>
            <a:ext cx="134992" cy="1410261"/>
          </a:xfrm>
          <a:custGeom>
            <a:avLst/>
            <a:gdLst>
              <a:gd name="connsiteX0" fmla="*/ 0 w 2349673"/>
              <a:gd name="connsiteY0" fmla="*/ 0 h 4395515"/>
              <a:gd name="connsiteX1" fmla="*/ 2349673 w 2349673"/>
              <a:gd name="connsiteY1" fmla="*/ 0 h 4395515"/>
              <a:gd name="connsiteX2" fmla="*/ 2349673 w 2349673"/>
              <a:gd name="connsiteY2" fmla="*/ 4395515 h 4395515"/>
              <a:gd name="connsiteX3" fmla="*/ 0 w 2349673"/>
              <a:gd name="connsiteY3" fmla="*/ 4395515 h 4395515"/>
              <a:gd name="connsiteX4" fmla="*/ 0 w 2349673"/>
              <a:gd name="connsiteY4" fmla="*/ 0 h 4395515"/>
              <a:gd name="connsiteX0" fmla="*/ 0 w 2349673"/>
              <a:gd name="connsiteY0" fmla="*/ 388620 h 4784135"/>
              <a:gd name="connsiteX1" fmla="*/ 2349673 w 2349673"/>
              <a:gd name="connsiteY1" fmla="*/ 0 h 4784135"/>
              <a:gd name="connsiteX2" fmla="*/ 2349673 w 2349673"/>
              <a:gd name="connsiteY2" fmla="*/ 4784135 h 4784135"/>
              <a:gd name="connsiteX3" fmla="*/ 0 w 2349673"/>
              <a:gd name="connsiteY3" fmla="*/ 4784135 h 4784135"/>
              <a:gd name="connsiteX4" fmla="*/ 0 w 2349673"/>
              <a:gd name="connsiteY4" fmla="*/ 388620 h 4784135"/>
              <a:gd name="connsiteX0" fmla="*/ 0 w 2388535"/>
              <a:gd name="connsiteY0" fmla="*/ 855345 h 4784135"/>
              <a:gd name="connsiteX1" fmla="*/ 2388535 w 2388535"/>
              <a:gd name="connsiteY1" fmla="*/ 0 h 4784135"/>
              <a:gd name="connsiteX2" fmla="*/ 2388535 w 2388535"/>
              <a:gd name="connsiteY2" fmla="*/ 4784135 h 4784135"/>
              <a:gd name="connsiteX3" fmla="*/ 38862 w 2388535"/>
              <a:gd name="connsiteY3" fmla="*/ 4784135 h 4784135"/>
              <a:gd name="connsiteX4" fmla="*/ 0 w 2388535"/>
              <a:gd name="connsiteY4" fmla="*/ 855345 h 4784135"/>
              <a:gd name="connsiteX0" fmla="*/ 0 w 2388535"/>
              <a:gd name="connsiteY0" fmla="*/ 394294 h 4323084"/>
              <a:gd name="connsiteX1" fmla="*/ 2265046 w 2388535"/>
              <a:gd name="connsiteY1" fmla="*/ 0 h 4323084"/>
              <a:gd name="connsiteX2" fmla="*/ 2388535 w 2388535"/>
              <a:gd name="connsiteY2" fmla="*/ 4323084 h 4323084"/>
              <a:gd name="connsiteX3" fmla="*/ 38862 w 2388535"/>
              <a:gd name="connsiteY3" fmla="*/ 4323084 h 4323084"/>
              <a:gd name="connsiteX4" fmla="*/ 0 w 2388535"/>
              <a:gd name="connsiteY4" fmla="*/ 394294 h 4323084"/>
              <a:gd name="connsiteX0" fmla="*/ 0 w 2388535"/>
              <a:gd name="connsiteY0" fmla="*/ 192079 h 4120869"/>
              <a:gd name="connsiteX1" fmla="*/ 2216068 w 2388535"/>
              <a:gd name="connsiteY1" fmla="*/ 0 h 4120869"/>
              <a:gd name="connsiteX2" fmla="*/ 2388535 w 2388535"/>
              <a:gd name="connsiteY2" fmla="*/ 4120869 h 4120869"/>
              <a:gd name="connsiteX3" fmla="*/ 38862 w 2388535"/>
              <a:gd name="connsiteY3" fmla="*/ 4120869 h 4120869"/>
              <a:gd name="connsiteX4" fmla="*/ 0 w 2388535"/>
              <a:gd name="connsiteY4" fmla="*/ 192079 h 412086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388535" h="4120869">
                <a:moveTo>
                  <a:pt x="0" y="192079"/>
                </a:moveTo>
                <a:lnTo>
                  <a:pt x="2216068" y="0"/>
                </a:lnTo>
                <a:lnTo>
                  <a:pt x="2388535" y="4120869"/>
                </a:lnTo>
                <a:lnTo>
                  <a:pt x="38862" y="4120869"/>
                </a:lnTo>
                <a:lnTo>
                  <a:pt x="0" y="192079"/>
                </a:lnTo>
                <a:close/>
              </a:path>
            </a:pathLst>
          </a:custGeom>
          <a:gradFill>
            <a:gsLst>
              <a:gs pos="100000">
                <a:sysClr val="window" lastClr="FFFFFF">
                  <a:alpha val="0"/>
                </a:sysClr>
              </a:gs>
              <a:gs pos="0">
                <a:sysClr val="window" lastClr="FFFFFF">
                  <a:alpha val="16000"/>
                </a:sysClr>
              </a:gs>
            </a:gsLst>
            <a:lin ang="5400000" scaled="0"/>
          </a:gradFill>
          <a:ln w="12700" cap="flat" cmpd="sng" algn="ctr">
            <a:noFill/>
            <a:prstDash val="solid"/>
            <a:miter lim="800000"/>
          </a:ln>
          <a:effectLst/>
        </p:spPr>
        <p:txBody>
          <a:bodyPr rtlCol="0" anchor="ctr"/>
          <a:lstStyle/>
          <a:p>
            <a:pPr algn="ctr" defTabSz="342900">
              <a:defRPr/>
            </a:pPr>
            <a:endParaRPr lang="zh-CN" altLang="en-US" sz="1350" kern="0">
              <a:solidFill>
                <a:prstClr val="white"/>
              </a:solidFill>
              <a:latin typeface="字魂105号-简雅黑" panose="00000500000000000000" pitchFamily="2" charset="-122"/>
              <a:ea typeface="字魂105号-简雅黑" panose="00000500000000000000" pitchFamily="2" charset="-122"/>
            </a:endParaRPr>
          </a:p>
        </p:txBody>
      </p:sp>
      <p:cxnSp>
        <p:nvCxnSpPr>
          <p:cNvPr id="151" name="直接连接符 150">
            <a:extLst>
              <a:ext uri="{FF2B5EF4-FFF2-40B4-BE49-F238E27FC236}">
                <a16:creationId xmlns:a16="http://schemas.microsoft.com/office/drawing/2014/main" id="{A354D9B3-94A1-4209-96C9-F1AFF8DB1C27}"/>
              </a:ext>
            </a:extLst>
          </p:cNvPr>
          <p:cNvCxnSpPr/>
          <p:nvPr/>
        </p:nvCxnSpPr>
        <p:spPr>
          <a:xfrm flipV="1">
            <a:off x="1684979" y="1686079"/>
            <a:ext cx="0" cy="967780"/>
          </a:xfrm>
          <a:prstGeom prst="line">
            <a:avLst/>
          </a:prstGeom>
          <a:ln>
            <a:headEnd type="oval"/>
          </a:ln>
        </p:spPr>
        <p:style>
          <a:lnRef idx="1">
            <a:schemeClr val="accent2"/>
          </a:lnRef>
          <a:fillRef idx="0">
            <a:schemeClr val="accent2"/>
          </a:fillRef>
          <a:effectRef idx="0">
            <a:schemeClr val="accent2"/>
          </a:effectRef>
          <a:fontRef idx="minor">
            <a:schemeClr val="tx1"/>
          </a:fontRef>
        </p:style>
      </p:cxnSp>
      <p:cxnSp>
        <p:nvCxnSpPr>
          <p:cNvPr id="152" name="直接连接符 151">
            <a:extLst>
              <a:ext uri="{FF2B5EF4-FFF2-40B4-BE49-F238E27FC236}">
                <a16:creationId xmlns:a16="http://schemas.microsoft.com/office/drawing/2014/main" id="{B59BDA2D-D0A6-4695-B409-8F1D2C4F3BA4}"/>
              </a:ext>
            </a:extLst>
          </p:cNvPr>
          <p:cNvCxnSpPr/>
          <p:nvPr/>
        </p:nvCxnSpPr>
        <p:spPr>
          <a:xfrm flipV="1">
            <a:off x="431406" y="3694452"/>
            <a:ext cx="0" cy="967780"/>
          </a:xfrm>
          <a:prstGeom prst="line">
            <a:avLst/>
          </a:prstGeom>
          <a:ln>
            <a:headEnd type="oval"/>
          </a:ln>
        </p:spPr>
        <p:style>
          <a:lnRef idx="1">
            <a:schemeClr val="accent1"/>
          </a:lnRef>
          <a:fillRef idx="0">
            <a:schemeClr val="accent1"/>
          </a:fillRef>
          <a:effectRef idx="0">
            <a:schemeClr val="accent1"/>
          </a:effectRef>
          <a:fontRef idx="minor">
            <a:schemeClr val="tx1"/>
          </a:fontRef>
        </p:style>
      </p:cxnSp>
      <p:grpSp>
        <p:nvGrpSpPr>
          <p:cNvPr id="159" name="组合 158">
            <a:extLst>
              <a:ext uri="{FF2B5EF4-FFF2-40B4-BE49-F238E27FC236}">
                <a16:creationId xmlns:a16="http://schemas.microsoft.com/office/drawing/2014/main" id="{47B52B16-94C5-4812-91BA-94F9A5EC592F}"/>
              </a:ext>
            </a:extLst>
          </p:cNvPr>
          <p:cNvGrpSpPr/>
          <p:nvPr/>
        </p:nvGrpSpPr>
        <p:grpSpPr>
          <a:xfrm>
            <a:off x="1070076" y="1188165"/>
            <a:ext cx="1305555" cy="3717742"/>
            <a:chOff x="608013" y="2074863"/>
            <a:chExt cx="1073150" cy="3055938"/>
          </a:xfrm>
        </p:grpSpPr>
        <p:sp>
          <p:nvSpPr>
            <p:cNvPr id="160" name="Freeform 6">
              <a:extLst>
                <a:ext uri="{FF2B5EF4-FFF2-40B4-BE49-F238E27FC236}">
                  <a16:creationId xmlns:a16="http://schemas.microsoft.com/office/drawing/2014/main" id="{198EA0C5-00F5-45D6-8297-87E52F681312}"/>
                </a:ext>
              </a:extLst>
            </p:cNvPr>
            <p:cNvSpPr>
              <a:spLocks/>
            </p:cNvSpPr>
            <p:nvPr/>
          </p:nvSpPr>
          <p:spPr bwMode="auto">
            <a:xfrm>
              <a:off x="608013" y="2074863"/>
              <a:ext cx="1073150" cy="3055938"/>
            </a:xfrm>
            <a:custGeom>
              <a:avLst/>
              <a:gdLst>
                <a:gd name="T0" fmla="*/ 0 w 676"/>
                <a:gd name="T1" fmla="*/ 1639 h 1925"/>
                <a:gd name="T2" fmla="*/ 0 w 676"/>
                <a:gd name="T3" fmla="*/ 303 h 1925"/>
                <a:gd name="T4" fmla="*/ 574 w 676"/>
                <a:gd name="T5" fmla="*/ 0 h 1925"/>
                <a:gd name="T6" fmla="*/ 676 w 676"/>
                <a:gd name="T7" fmla="*/ 102 h 1925"/>
                <a:gd name="T8" fmla="*/ 676 w 676"/>
                <a:gd name="T9" fmla="*/ 1798 h 1925"/>
                <a:gd name="T10" fmla="*/ 574 w 676"/>
                <a:gd name="T11" fmla="*/ 1925 h 1925"/>
                <a:gd name="T12" fmla="*/ 0 w 676"/>
                <a:gd name="T13" fmla="*/ 1639 h 1925"/>
              </a:gdLst>
              <a:ahLst/>
              <a:cxnLst>
                <a:cxn ang="0">
                  <a:pos x="T0" y="T1"/>
                </a:cxn>
                <a:cxn ang="0">
                  <a:pos x="T2" y="T3"/>
                </a:cxn>
                <a:cxn ang="0">
                  <a:pos x="T4" y="T5"/>
                </a:cxn>
                <a:cxn ang="0">
                  <a:pos x="T6" y="T7"/>
                </a:cxn>
                <a:cxn ang="0">
                  <a:pos x="T8" y="T9"/>
                </a:cxn>
                <a:cxn ang="0">
                  <a:pos x="T10" y="T11"/>
                </a:cxn>
                <a:cxn ang="0">
                  <a:pos x="T12" y="T13"/>
                </a:cxn>
              </a:cxnLst>
              <a:rect l="0" t="0" r="r" b="b"/>
              <a:pathLst>
                <a:path w="676" h="1925">
                  <a:moveTo>
                    <a:pt x="0" y="1639"/>
                  </a:moveTo>
                  <a:lnTo>
                    <a:pt x="0" y="303"/>
                  </a:lnTo>
                  <a:lnTo>
                    <a:pt x="574" y="0"/>
                  </a:lnTo>
                  <a:lnTo>
                    <a:pt x="676" y="102"/>
                  </a:lnTo>
                  <a:lnTo>
                    <a:pt x="676" y="1798"/>
                  </a:lnTo>
                  <a:lnTo>
                    <a:pt x="574" y="1925"/>
                  </a:lnTo>
                  <a:lnTo>
                    <a:pt x="0" y="1639"/>
                  </a:lnTo>
                  <a:close/>
                </a:path>
              </a:pathLst>
            </a:custGeom>
            <a:noFill/>
            <a:ln w="12700" cap="flat" cmpd="sng" algn="ctr">
              <a:solidFill>
                <a:schemeClr val="accent1">
                  <a:lumMod val="50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defRPr/>
              </a:pPr>
              <a:endParaRPr lang="zh-CN" altLang="en-US" sz="2400" kern="0">
                <a:solidFill>
                  <a:prstClr val="white"/>
                </a:solidFill>
                <a:latin typeface="字魂105号-简雅黑" panose="00000500000000000000" pitchFamily="2" charset="-122"/>
                <a:ea typeface="字魂105号-简雅黑" panose="00000500000000000000" pitchFamily="2" charset="-122"/>
              </a:endParaRPr>
            </a:p>
          </p:txBody>
        </p:sp>
        <p:sp>
          <p:nvSpPr>
            <p:cNvPr id="161" name="文本框 160">
              <a:extLst>
                <a:ext uri="{FF2B5EF4-FFF2-40B4-BE49-F238E27FC236}">
                  <a16:creationId xmlns:a16="http://schemas.microsoft.com/office/drawing/2014/main" id="{9CD94ED4-1F36-4D15-A78A-202CF3478DFA}"/>
                </a:ext>
              </a:extLst>
            </p:cNvPr>
            <p:cNvSpPr txBox="1"/>
            <p:nvPr/>
          </p:nvSpPr>
          <p:spPr>
            <a:xfrm>
              <a:off x="1106243" y="2402297"/>
              <a:ext cx="437268" cy="2432355"/>
            </a:xfrm>
            <a:prstGeom prst="rect">
              <a:avLst/>
            </a:prstGeom>
          </p:spPr>
          <p:txBody>
            <a:bodyPr vert="horz" lIns="68580" tIns="34290" rIns="68580" bIns="34290" rtlCol="0" anchor="b">
              <a:normAutofit fontScale="92500" lnSpcReduction="20000"/>
            </a:bodyPr>
            <a:lstStyle>
              <a:defPPr>
                <a:defRPr lang="zh-CN"/>
              </a:defPPr>
              <a:lvl1pPr>
                <a:lnSpc>
                  <a:spcPct val="90000"/>
                </a:lnSpc>
                <a:spcBef>
                  <a:spcPct val="0"/>
                </a:spcBef>
                <a:buNone/>
                <a:defRPr sz="7200" b="1">
                  <a:gradFill flip="none" rotWithShape="1">
                    <a:gsLst>
                      <a:gs pos="0">
                        <a:schemeClr val="accent1">
                          <a:lumMod val="5000"/>
                          <a:lumOff val="95000"/>
                        </a:schemeClr>
                      </a:gs>
                      <a:gs pos="100000">
                        <a:schemeClr val="bg1">
                          <a:alpha val="0"/>
                        </a:schemeClr>
                      </a:gs>
                    </a:gsLst>
                    <a:lin ang="0" scaled="1"/>
                    <a:tileRect/>
                  </a:gradFill>
                  <a:effectLst>
                    <a:outerShdw blurRad="60007" dist="310007" dir="7680000" sy="30000" kx="1300200" algn="ctr" rotWithShape="0">
                      <a:prstClr val="black">
                        <a:alpha val="32000"/>
                      </a:prstClr>
                    </a:outerShdw>
                  </a:effectLst>
                  <a:latin typeface="字魂105号-简雅黑" panose="00000500000000000000" pitchFamily="2" charset="-122"/>
                  <a:ea typeface="字魂105号-简雅黑" panose="00000500000000000000" pitchFamily="2" charset="-122"/>
                  <a:cs typeface="+mj-cs"/>
                </a:defRPr>
              </a:lvl1pPr>
            </a:lstStyle>
            <a:p>
              <a:r>
                <a:rPr lang="en-NZ" altLang="zh-CN" sz="4050" dirty="0">
                  <a:solidFill>
                    <a:schemeClr val="bg2">
                      <a:lumMod val="50000"/>
                    </a:schemeClr>
                  </a:solidFill>
                </a:rPr>
                <a:t>Content</a:t>
              </a:r>
              <a:endParaRPr lang="en-US" altLang="zh-CN" sz="4050" dirty="0">
                <a:solidFill>
                  <a:schemeClr val="bg2">
                    <a:lumMod val="50000"/>
                  </a:schemeClr>
                </a:solidFill>
              </a:endParaRPr>
            </a:p>
          </p:txBody>
        </p:sp>
        <p:cxnSp>
          <p:nvCxnSpPr>
            <p:cNvPr id="163" name="直接连接符 162">
              <a:extLst>
                <a:ext uri="{FF2B5EF4-FFF2-40B4-BE49-F238E27FC236}">
                  <a16:creationId xmlns:a16="http://schemas.microsoft.com/office/drawing/2014/main" id="{336076A3-7FF6-4903-B278-5CD3EF8F64B6}"/>
                </a:ext>
              </a:extLst>
            </p:cNvPr>
            <p:cNvCxnSpPr>
              <a:cxnSpLocks/>
            </p:cNvCxnSpPr>
            <p:nvPr/>
          </p:nvCxnSpPr>
          <p:spPr>
            <a:xfrm>
              <a:off x="1018532" y="2489129"/>
              <a:ext cx="0" cy="2174456"/>
            </a:xfrm>
            <a:prstGeom prst="line">
              <a:avLst/>
            </a:prstGeom>
            <a:ln/>
          </p:spPr>
          <p:style>
            <a:lnRef idx="1">
              <a:schemeClr val="accent2"/>
            </a:lnRef>
            <a:fillRef idx="0">
              <a:schemeClr val="accent2"/>
            </a:fillRef>
            <a:effectRef idx="0">
              <a:schemeClr val="accent2"/>
            </a:effectRef>
            <a:fontRef idx="minor">
              <a:schemeClr val="tx1"/>
            </a:fontRef>
          </p:style>
        </p:cxnSp>
        <p:cxnSp>
          <p:nvCxnSpPr>
            <p:cNvPr id="164" name="直接连接符 163">
              <a:extLst>
                <a:ext uri="{FF2B5EF4-FFF2-40B4-BE49-F238E27FC236}">
                  <a16:creationId xmlns:a16="http://schemas.microsoft.com/office/drawing/2014/main" id="{91FF2476-1BC4-4E99-BB66-F81686D96F8D}"/>
                </a:ext>
              </a:extLst>
            </p:cNvPr>
            <p:cNvCxnSpPr>
              <a:cxnSpLocks/>
            </p:cNvCxnSpPr>
            <p:nvPr/>
          </p:nvCxnSpPr>
          <p:spPr>
            <a:xfrm flipV="1">
              <a:off x="1402342" y="4175354"/>
              <a:ext cx="0" cy="770968"/>
            </a:xfrm>
            <a:prstGeom prst="line">
              <a:avLst/>
            </a:prstGeom>
            <a:noFill/>
            <a:ln w="6350" cap="flat" cmpd="sng" algn="ctr">
              <a:solidFill>
                <a:schemeClr val="bg2">
                  <a:lumMod val="90000"/>
                </a:schemeClr>
              </a:solidFill>
              <a:prstDash val="solid"/>
              <a:miter lim="800000"/>
            </a:ln>
            <a:effectLst/>
          </p:spPr>
        </p:cxnSp>
      </p:grpSp>
      <p:grpSp>
        <p:nvGrpSpPr>
          <p:cNvPr id="169" name="组合 168">
            <a:extLst>
              <a:ext uri="{FF2B5EF4-FFF2-40B4-BE49-F238E27FC236}">
                <a16:creationId xmlns:a16="http://schemas.microsoft.com/office/drawing/2014/main" id="{6A56AA9B-1D59-4EBB-8899-06BCB19FE059}"/>
              </a:ext>
            </a:extLst>
          </p:cNvPr>
          <p:cNvGrpSpPr/>
          <p:nvPr/>
        </p:nvGrpSpPr>
        <p:grpSpPr>
          <a:xfrm>
            <a:off x="4100139" y="1896872"/>
            <a:ext cx="4213175" cy="535668"/>
            <a:chOff x="5664075" y="1655200"/>
            <a:chExt cx="5617567" cy="714224"/>
          </a:xfrm>
        </p:grpSpPr>
        <p:grpSp>
          <p:nvGrpSpPr>
            <p:cNvPr id="165" name="组合 164">
              <a:extLst>
                <a:ext uri="{FF2B5EF4-FFF2-40B4-BE49-F238E27FC236}">
                  <a16:creationId xmlns:a16="http://schemas.microsoft.com/office/drawing/2014/main" id="{60D02E27-B7E8-478D-8B17-1689826C0B8C}"/>
                </a:ext>
              </a:extLst>
            </p:cNvPr>
            <p:cNvGrpSpPr/>
            <p:nvPr/>
          </p:nvGrpSpPr>
          <p:grpSpPr>
            <a:xfrm>
              <a:off x="5664075" y="1655200"/>
              <a:ext cx="5617567" cy="714224"/>
              <a:chOff x="9129359" y="3988404"/>
              <a:chExt cx="1784969" cy="391262"/>
            </a:xfrm>
          </p:grpSpPr>
          <p:sp>
            <p:nvSpPr>
              <p:cNvPr id="136" name="Freeform 9">
                <a:extLst>
                  <a:ext uri="{FF2B5EF4-FFF2-40B4-BE49-F238E27FC236}">
                    <a16:creationId xmlns:a16="http://schemas.microsoft.com/office/drawing/2014/main" id="{60D3987E-98C1-4110-9E56-4BC2355CFB70}"/>
                  </a:ext>
                </a:extLst>
              </p:cNvPr>
              <p:cNvSpPr>
                <a:spLocks/>
              </p:cNvSpPr>
              <p:nvPr/>
            </p:nvSpPr>
            <p:spPr bwMode="auto">
              <a:xfrm>
                <a:off x="9129359" y="3988404"/>
                <a:ext cx="1784969" cy="391262"/>
              </a:xfrm>
              <a:custGeom>
                <a:avLst/>
                <a:gdLst>
                  <a:gd name="T0" fmla="*/ 566 w 597"/>
                  <a:gd name="T1" fmla="*/ 0 h 120"/>
                  <a:gd name="T2" fmla="*/ 31 w 597"/>
                  <a:gd name="T3" fmla="*/ 0 h 120"/>
                  <a:gd name="T4" fmla="*/ 0 w 597"/>
                  <a:gd name="T5" fmla="*/ 60 h 120"/>
                  <a:gd name="T6" fmla="*/ 31 w 597"/>
                  <a:gd name="T7" fmla="*/ 120 h 120"/>
                  <a:gd name="T8" fmla="*/ 566 w 597"/>
                  <a:gd name="T9" fmla="*/ 120 h 120"/>
                  <a:gd name="T10" fmla="*/ 597 w 597"/>
                  <a:gd name="T11" fmla="*/ 60 h 120"/>
                  <a:gd name="T12" fmla="*/ 566 w 597"/>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597" h="120">
                    <a:moveTo>
                      <a:pt x="566" y="0"/>
                    </a:moveTo>
                    <a:lnTo>
                      <a:pt x="31" y="0"/>
                    </a:lnTo>
                    <a:lnTo>
                      <a:pt x="0" y="60"/>
                    </a:lnTo>
                    <a:lnTo>
                      <a:pt x="31" y="120"/>
                    </a:lnTo>
                    <a:lnTo>
                      <a:pt x="566" y="120"/>
                    </a:lnTo>
                    <a:lnTo>
                      <a:pt x="597" y="60"/>
                    </a:lnTo>
                    <a:lnTo>
                      <a:pt x="566" y="0"/>
                    </a:lnTo>
                    <a:close/>
                  </a:path>
                </a:pathLst>
              </a:custGeom>
              <a:solidFill>
                <a:schemeClr val="tx2">
                  <a:lumMod val="60000"/>
                  <a:lumOff val="40000"/>
                </a:schemeClr>
              </a:solidFill>
              <a:ln w="3175" cap="flat" cmpd="sng" algn="ctr">
                <a:solidFill>
                  <a:schemeClr val="tx2">
                    <a:lumMod val="40000"/>
                    <a:lumOff val="60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endParaRPr lang="zh-CN" altLang="en-US" sz="1350" kern="0">
                  <a:solidFill>
                    <a:prstClr val="white"/>
                  </a:solidFill>
                  <a:latin typeface="字魂105号-简雅黑" panose="00000500000000000000" pitchFamily="2" charset="-122"/>
                  <a:ea typeface="字魂105号-简雅黑" panose="00000500000000000000" pitchFamily="2" charset="-122"/>
                </a:endParaRPr>
              </a:p>
            </p:txBody>
          </p:sp>
          <p:sp>
            <p:nvSpPr>
              <p:cNvPr id="137" name="文本占位符 4">
                <a:extLst>
                  <a:ext uri="{FF2B5EF4-FFF2-40B4-BE49-F238E27FC236}">
                    <a16:creationId xmlns:a16="http://schemas.microsoft.com/office/drawing/2014/main" id="{61717B99-0957-4E31-B760-D0C444A77D31}"/>
                  </a:ext>
                </a:extLst>
              </p:cNvPr>
              <p:cNvSpPr txBox="1">
                <a:spLocks/>
              </p:cNvSpPr>
              <p:nvPr/>
            </p:nvSpPr>
            <p:spPr>
              <a:xfrm>
                <a:off x="9264591" y="4037995"/>
                <a:ext cx="1507012" cy="300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NZ" altLang="zh-CN" sz="2400" b="1" dirty="0">
                    <a:solidFill>
                      <a:prstClr val="white"/>
                    </a:solidFill>
                    <a:latin typeface="字魂105号-简雅黑" panose="00000500000000000000" pitchFamily="2" charset="-122"/>
                    <a:ea typeface="字魂105号-简雅黑" panose="00000500000000000000" pitchFamily="2" charset="-122"/>
                  </a:rPr>
                  <a:t>1.The current state</a:t>
                </a:r>
                <a:endParaRPr lang="zh-CN" altLang="en-US" sz="2400" b="1" dirty="0">
                  <a:solidFill>
                    <a:prstClr val="white"/>
                  </a:solidFill>
                  <a:latin typeface="字魂105号-简雅黑" panose="00000500000000000000" pitchFamily="2" charset="-122"/>
                  <a:ea typeface="字魂105号-简雅黑" panose="00000500000000000000" pitchFamily="2" charset="-122"/>
                </a:endParaRPr>
              </a:p>
            </p:txBody>
          </p:sp>
        </p:grpSp>
        <p:sp>
          <p:nvSpPr>
            <p:cNvPr id="167" name="燕尾形 129">
              <a:extLst>
                <a:ext uri="{FF2B5EF4-FFF2-40B4-BE49-F238E27FC236}">
                  <a16:creationId xmlns:a16="http://schemas.microsoft.com/office/drawing/2014/main" id="{45C1E380-59CB-4995-AB2A-266936C5E520}"/>
                </a:ext>
              </a:extLst>
            </p:cNvPr>
            <p:cNvSpPr/>
            <p:nvPr/>
          </p:nvSpPr>
          <p:spPr>
            <a:xfrm>
              <a:off x="10745591" y="1702347"/>
              <a:ext cx="301359" cy="615553"/>
            </a:xfrm>
            <a:prstGeom prst="chevron">
              <a:avLst>
                <a:gd name="adj" fmla="val 67105"/>
              </a:avLst>
            </a:prstGeom>
            <a:solidFill>
              <a:schemeClr val="bg2">
                <a:lumMod val="90000"/>
              </a:schemeClr>
            </a:solidFill>
          </p:spPr>
          <p:txBody>
            <a:bodyPr wrap="square" rtlCol="0">
              <a:spAutoFit/>
            </a:bodyPr>
            <a:lstStyle/>
            <a:p>
              <a:pPr defTabSz="342900"/>
              <a:endParaRPr lang="zh-CN" altLang="en-US" sz="2400" b="1">
                <a:gradFill>
                  <a:gsLst>
                    <a:gs pos="0">
                      <a:srgbClr val="26FAF5"/>
                    </a:gs>
                    <a:gs pos="100000">
                      <a:srgbClr val="014782"/>
                    </a:gs>
                  </a:gsLst>
                  <a:lin ang="4200000" scaled="0"/>
                </a:gradFill>
                <a:latin typeface="字魂105号-简雅黑" panose="00000500000000000000" pitchFamily="2" charset="-122"/>
                <a:ea typeface="字魂105号-简雅黑" panose="00000500000000000000" pitchFamily="2" charset="-122"/>
              </a:endParaRPr>
            </a:p>
          </p:txBody>
        </p:sp>
        <p:sp>
          <p:nvSpPr>
            <p:cNvPr id="168" name="燕尾形 131">
              <a:extLst>
                <a:ext uri="{FF2B5EF4-FFF2-40B4-BE49-F238E27FC236}">
                  <a16:creationId xmlns:a16="http://schemas.microsoft.com/office/drawing/2014/main" id="{CAC1AE22-7673-4BC1-AD5E-4FA66B89647F}"/>
                </a:ext>
              </a:extLst>
            </p:cNvPr>
            <p:cNvSpPr/>
            <p:nvPr/>
          </p:nvSpPr>
          <p:spPr>
            <a:xfrm rot="10800000">
              <a:off x="5950116" y="1704537"/>
              <a:ext cx="301359" cy="615553"/>
            </a:xfrm>
            <a:prstGeom prst="chevron">
              <a:avLst>
                <a:gd name="adj" fmla="val 67105"/>
              </a:avLst>
            </a:prstGeom>
            <a:solidFill>
              <a:schemeClr val="bg2">
                <a:lumMod val="90000"/>
              </a:schemeClr>
            </a:solidFill>
          </p:spPr>
          <p:txBody>
            <a:bodyPr wrap="square" rtlCol="0">
              <a:spAutoFit/>
            </a:bodyPr>
            <a:lstStyle/>
            <a:p>
              <a:pPr defTabSz="342900"/>
              <a:endParaRPr lang="zh-CN" altLang="en-US" sz="2400" b="1">
                <a:gradFill>
                  <a:gsLst>
                    <a:gs pos="0">
                      <a:srgbClr val="26FAF5"/>
                    </a:gs>
                    <a:gs pos="100000">
                      <a:srgbClr val="014782"/>
                    </a:gs>
                  </a:gsLst>
                  <a:lin ang="4200000" scaled="0"/>
                </a:gradFill>
                <a:latin typeface="字魂105号-简雅黑" panose="00000500000000000000" pitchFamily="2" charset="-122"/>
                <a:ea typeface="字魂105号-简雅黑" panose="00000500000000000000" pitchFamily="2" charset="-122"/>
              </a:endParaRPr>
            </a:p>
          </p:txBody>
        </p:sp>
      </p:grpSp>
      <p:grpSp>
        <p:nvGrpSpPr>
          <p:cNvPr id="47" name="组合 168">
            <a:extLst>
              <a:ext uri="{FF2B5EF4-FFF2-40B4-BE49-F238E27FC236}">
                <a16:creationId xmlns:a16="http://schemas.microsoft.com/office/drawing/2014/main" id="{6A56AA9B-1D59-4EBB-8899-06BCB19FE059}"/>
              </a:ext>
            </a:extLst>
          </p:cNvPr>
          <p:cNvGrpSpPr/>
          <p:nvPr/>
        </p:nvGrpSpPr>
        <p:grpSpPr>
          <a:xfrm>
            <a:off x="4036606" y="2763891"/>
            <a:ext cx="4469983" cy="1102493"/>
            <a:chOff x="5664075" y="1655200"/>
            <a:chExt cx="5617567" cy="1040382"/>
          </a:xfrm>
        </p:grpSpPr>
        <p:grpSp>
          <p:nvGrpSpPr>
            <p:cNvPr id="48" name="组合 164">
              <a:extLst>
                <a:ext uri="{FF2B5EF4-FFF2-40B4-BE49-F238E27FC236}">
                  <a16:creationId xmlns:a16="http://schemas.microsoft.com/office/drawing/2014/main" id="{60D02E27-B7E8-478D-8B17-1689826C0B8C}"/>
                </a:ext>
              </a:extLst>
            </p:cNvPr>
            <p:cNvGrpSpPr/>
            <p:nvPr/>
          </p:nvGrpSpPr>
          <p:grpSpPr>
            <a:xfrm>
              <a:off x="5664075" y="1655200"/>
              <a:ext cx="5617567" cy="1040382"/>
              <a:chOff x="9129359" y="3988404"/>
              <a:chExt cx="1784969" cy="569936"/>
            </a:xfrm>
          </p:grpSpPr>
          <p:sp>
            <p:nvSpPr>
              <p:cNvPr id="51" name="Freeform 9">
                <a:extLst>
                  <a:ext uri="{FF2B5EF4-FFF2-40B4-BE49-F238E27FC236}">
                    <a16:creationId xmlns:a16="http://schemas.microsoft.com/office/drawing/2014/main" id="{60D3987E-98C1-4110-9E56-4BC2355CFB70}"/>
                  </a:ext>
                </a:extLst>
              </p:cNvPr>
              <p:cNvSpPr>
                <a:spLocks/>
              </p:cNvSpPr>
              <p:nvPr/>
            </p:nvSpPr>
            <p:spPr bwMode="auto">
              <a:xfrm>
                <a:off x="9129359" y="3988404"/>
                <a:ext cx="1784969" cy="391262"/>
              </a:xfrm>
              <a:custGeom>
                <a:avLst/>
                <a:gdLst>
                  <a:gd name="T0" fmla="*/ 566 w 597"/>
                  <a:gd name="T1" fmla="*/ 0 h 120"/>
                  <a:gd name="T2" fmla="*/ 31 w 597"/>
                  <a:gd name="T3" fmla="*/ 0 h 120"/>
                  <a:gd name="T4" fmla="*/ 0 w 597"/>
                  <a:gd name="T5" fmla="*/ 60 h 120"/>
                  <a:gd name="T6" fmla="*/ 31 w 597"/>
                  <a:gd name="T7" fmla="*/ 120 h 120"/>
                  <a:gd name="T8" fmla="*/ 566 w 597"/>
                  <a:gd name="T9" fmla="*/ 120 h 120"/>
                  <a:gd name="T10" fmla="*/ 597 w 597"/>
                  <a:gd name="T11" fmla="*/ 60 h 120"/>
                  <a:gd name="T12" fmla="*/ 566 w 597"/>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597" h="120">
                    <a:moveTo>
                      <a:pt x="566" y="0"/>
                    </a:moveTo>
                    <a:lnTo>
                      <a:pt x="31" y="0"/>
                    </a:lnTo>
                    <a:lnTo>
                      <a:pt x="0" y="60"/>
                    </a:lnTo>
                    <a:lnTo>
                      <a:pt x="31" y="120"/>
                    </a:lnTo>
                    <a:lnTo>
                      <a:pt x="566" y="120"/>
                    </a:lnTo>
                    <a:lnTo>
                      <a:pt x="597" y="60"/>
                    </a:lnTo>
                    <a:lnTo>
                      <a:pt x="566" y="0"/>
                    </a:lnTo>
                    <a:close/>
                  </a:path>
                </a:pathLst>
              </a:custGeom>
              <a:solidFill>
                <a:schemeClr val="tx2">
                  <a:lumMod val="60000"/>
                  <a:lumOff val="40000"/>
                </a:schemeClr>
              </a:solidFill>
              <a:ln w="3175" cap="flat" cmpd="sng" algn="ctr">
                <a:solidFill>
                  <a:schemeClr val="tx2">
                    <a:lumMod val="40000"/>
                    <a:lumOff val="60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endParaRPr lang="zh-CN" altLang="en-US" sz="1350" kern="0">
                  <a:solidFill>
                    <a:prstClr val="white"/>
                  </a:solidFill>
                  <a:latin typeface="字魂105号-简雅黑" panose="00000500000000000000" pitchFamily="2" charset="-122"/>
                  <a:ea typeface="字魂105号-简雅黑" panose="00000500000000000000" pitchFamily="2" charset="-122"/>
                </a:endParaRPr>
              </a:p>
            </p:txBody>
          </p:sp>
          <p:sp>
            <p:nvSpPr>
              <p:cNvPr id="52" name="文本占位符 4">
                <a:extLst>
                  <a:ext uri="{FF2B5EF4-FFF2-40B4-BE49-F238E27FC236}">
                    <a16:creationId xmlns:a16="http://schemas.microsoft.com/office/drawing/2014/main" id="{61717B99-0957-4E31-B760-D0C444A77D31}"/>
                  </a:ext>
                </a:extLst>
              </p:cNvPr>
              <p:cNvSpPr txBox="1">
                <a:spLocks/>
              </p:cNvSpPr>
              <p:nvPr/>
            </p:nvSpPr>
            <p:spPr>
              <a:xfrm>
                <a:off x="9264591" y="4037994"/>
                <a:ext cx="1507012" cy="520346"/>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NZ" altLang="zh-CN" sz="2400" b="1" dirty="0">
                    <a:solidFill>
                      <a:prstClr val="white"/>
                    </a:solidFill>
                    <a:latin typeface="字魂105号-简雅黑" panose="00000500000000000000" pitchFamily="2" charset="-122"/>
                    <a:ea typeface="字魂105号-简雅黑" panose="00000500000000000000" pitchFamily="2" charset="-122"/>
                  </a:rPr>
                  <a:t>2.Changes in the HSDIRT tool</a:t>
                </a:r>
                <a:endParaRPr lang="zh-CN" altLang="en-US" sz="2400" b="1" dirty="0">
                  <a:solidFill>
                    <a:prstClr val="white"/>
                  </a:solidFill>
                  <a:latin typeface="字魂105号-简雅黑" panose="00000500000000000000" pitchFamily="2" charset="-122"/>
                  <a:ea typeface="字魂105号-简雅黑" panose="00000500000000000000" pitchFamily="2" charset="-122"/>
                </a:endParaRPr>
              </a:p>
            </p:txBody>
          </p:sp>
        </p:grpSp>
        <p:sp>
          <p:nvSpPr>
            <p:cNvPr id="49" name="燕尾形 129">
              <a:extLst>
                <a:ext uri="{FF2B5EF4-FFF2-40B4-BE49-F238E27FC236}">
                  <a16:creationId xmlns:a16="http://schemas.microsoft.com/office/drawing/2014/main" id="{45C1E380-59CB-4995-AB2A-266936C5E520}"/>
                </a:ext>
              </a:extLst>
            </p:cNvPr>
            <p:cNvSpPr/>
            <p:nvPr/>
          </p:nvSpPr>
          <p:spPr>
            <a:xfrm>
              <a:off x="10745591" y="1702347"/>
              <a:ext cx="301359" cy="615553"/>
            </a:xfrm>
            <a:prstGeom prst="chevron">
              <a:avLst>
                <a:gd name="adj" fmla="val 67105"/>
              </a:avLst>
            </a:prstGeom>
            <a:solidFill>
              <a:schemeClr val="bg2">
                <a:lumMod val="90000"/>
              </a:schemeClr>
            </a:solidFill>
          </p:spPr>
          <p:txBody>
            <a:bodyPr wrap="square" rtlCol="0">
              <a:spAutoFit/>
            </a:bodyPr>
            <a:lstStyle/>
            <a:p>
              <a:pPr defTabSz="342900"/>
              <a:endParaRPr lang="zh-CN" altLang="en-US" sz="2400" b="1">
                <a:gradFill>
                  <a:gsLst>
                    <a:gs pos="0">
                      <a:srgbClr val="26FAF5"/>
                    </a:gs>
                    <a:gs pos="100000">
                      <a:srgbClr val="014782"/>
                    </a:gs>
                  </a:gsLst>
                  <a:lin ang="4200000" scaled="0"/>
                </a:gradFill>
                <a:latin typeface="字魂105号-简雅黑" panose="00000500000000000000" pitchFamily="2" charset="-122"/>
                <a:ea typeface="字魂105号-简雅黑" panose="00000500000000000000" pitchFamily="2" charset="-122"/>
              </a:endParaRPr>
            </a:p>
          </p:txBody>
        </p:sp>
        <p:sp>
          <p:nvSpPr>
            <p:cNvPr id="50" name="燕尾形 131">
              <a:extLst>
                <a:ext uri="{FF2B5EF4-FFF2-40B4-BE49-F238E27FC236}">
                  <a16:creationId xmlns:a16="http://schemas.microsoft.com/office/drawing/2014/main" id="{CAC1AE22-7673-4BC1-AD5E-4FA66B89647F}"/>
                </a:ext>
              </a:extLst>
            </p:cNvPr>
            <p:cNvSpPr/>
            <p:nvPr/>
          </p:nvSpPr>
          <p:spPr>
            <a:xfrm rot="10800000">
              <a:off x="5950116" y="1704537"/>
              <a:ext cx="301359" cy="615553"/>
            </a:xfrm>
            <a:prstGeom prst="chevron">
              <a:avLst>
                <a:gd name="adj" fmla="val 67105"/>
              </a:avLst>
            </a:prstGeom>
            <a:solidFill>
              <a:schemeClr val="bg2">
                <a:lumMod val="90000"/>
              </a:schemeClr>
            </a:solidFill>
          </p:spPr>
          <p:txBody>
            <a:bodyPr wrap="square" rtlCol="0">
              <a:spAutoFit/>
            </a:bodyPr>
            <a:lstStyle/>
            <a:p>
              <a:pPr defTabSz="342900"/>
              <a:endParaRPr lang="zh-CN" altLang="en-US" sz="2400" b="1">
                <a:gradFill>
                  <a:gsLst>
                    <a:gs pos="0">
                      <a:srgbClr val="26FAF5"/>
                    </a:gs>
                    <a:gs pos="100000">
                      <a:srgbClr val="014782"/>
                    </a:gs>
                  </a:gsLst>
                  <a:lin ang="4200000" scaled="0"/>
                </a:gradFill>
                <a:latin typeface="字魂105号-简雅黑" panose="00000500000000000000" pitchFamily="2" charset="-122"/>
                <a:ea typeface="字魂105号-简雅黑" panose="00000500000000000000" pitchFamily="2" charset="-122"/>
              </a:endParaRPr>
            </a:p>
          </p:txBody>
        </p:sp>
      </p:grpSp>
      <p:grpSp>
        <p:nvGrpSpPr>
          <p:cNvPr id="53" name="组合 168">
            <a:extLst>
              <a:ext uri="{FF2B5EF4-FFF2-40B4-BE49-F238E27FC236}">
                <a16:creationId xmlns:a16="http://schemas.microsoft.com/office/drawing/2014/main" id="{6A56AA9B-1D59-4EBB-8899-06BCB19FE059}"/>
              </a:ext>
            </a:extLst>
          </p:cNvPr>
          <p:cNvGrpSpPr/>
          <p:nvPr/>
        </p:nvGrpSpPr>
        <p:grpSpPr>
          <a:xfrm>
            <a:off x="4122659" y="3876909"/>
            <a:ext cx="4213175" cy="535668"/>
            <a:chOff x="5664075" y="1655200"/>
            <a:chExt cx="5617567" cy="714224"/>
          </a:xfrm>
        </p:grpSpPr>
        <p:grpSp>
          <p:nvGrpSpPr>
            <p:cNvPr id="54" name="组合 164">
              <a:extLst>
                <a:ext uri="{FF2B5EF4-FFF2-40B4-BE49-F238E27FC236}">
                  <a16:creationId xmlns:a16="http://schemas.microsoft.com/office/drawing/2014/main" id="{60D02E27-B7E8-478D-8B17-1689826C0B8C}"/>
                </a:ext>
              </a:extLst>
            </p:cNvPr>
            <p:cNvGrpSpPr/>
            <p:nvPr/>
          </p:nvGrpSpPr>
          <p:grpSpPr>
            <a:xfrm>
              <a:off x="5664075" y="1655200"/>
              <a:ext cx="5617567" cy="714224"/>
              <a:chOff x="9129359" y="3988404"/>
              <a:chExt cx="1784969" cy="391262"/>
            </a:xfrm>
          </p:grpSpPr>
          <p:sp>
            <p:nvSpPr>
              <p:cNvPr id="57" name="Freeform 9">
                <a:extLst>
                  <a:ext uri="{FF2B5EF4-FFF2-40B4-BE49-F238E27FC236}">
                    <a16:creationId xmlns:a16="http://schemas.microsoft.com/office/drawing/2014/main" id="{60D3987E-98C1-4110-9E56-4BC2355CFB70}"/>
                  </a:ext>
                </a:extLst>
              </p:cNvPr>
              <p:cNvSpPr>
                <a:spLocks/>
              </p:cNvSpPr>
              <p:nvPr/>
            </p:nvSpPr>
            <p:spPr bwMode="auto">
              <a:xfrm>
                <a:off x="9129359" y="3988404"/>
                <a:ext cx="1784969" cy="391262"/>
              </a:xfrm>
              <a:custGeom>
                <a:avLst/>
                <a:gdLst>
                  <a:gd name="T0" fmla="*/ 566 w 597"/>
                  <a:gd name="T1" fmla="*/ 0 h 120"/>
                  <a:gd name="T2" fmla="*/ 31 w 597"/>
                  <a:gd name="T3" fmla="*/ 0 h 120"/>
                  <a:gd name="T4" fmla="*/ 0 w 597"/>
                  <a:gd name="T5" fmla="*/ 60 h 120"/>
                  <a:gd name="T6" fmla="*/ 31 w 597"/>
                  <a:gd name="T7" fmla="*/ 120 h 120"/>
                  <a:gd name="T8" fmla="*/ 566 w 597"/>
                  <a:gd name="T9" fmla="*/ 120 h 120"/>
                  <a:gd name="T10" fmla="*/ 597 w 597"/>
                  <a:gd name="T11" fmla="*/ 60 h 120"/>
                  <a:gd name="T12" fmla="*/ 566 w 597"/>
                  <a:gd name="T13" fmla="*/ 0 h 120"/>
                </a:gdLst>
                <a:ahLst/>
                <a:cxnLst>
                  <a:cxn ang="0">
                    <a:pos x="T0" y="T1"/>
                  </a:cxn>
                  <a:cxn ang="0">
                    <a:pos x="T2" y="T3"/>
                  </a:cxn>
                  <a:cxn ang="0">
                    <a:pos x="T4" y="T5"/>
                  </a:cxn>
                  <a:cxn ang="0">
                    <a:pos x="T6" y="T7"/>
                  </a:cxn>
                  <a:cxn ang="0">
                    <a:pos x="T8" y="T9"/>
                  </a:cxn>
                  <a:cxn ang="0">
                    <a:pos x="T10" y="T11"/>
                  </a:cxn>
                  <a:cxn ang="0">
                    <a:pos x="T12" y="T13"/>
                  </a:cxn>
                </a:cxnLst>
                <a:rect l="0" t="0" r="r" b="b"/>
                <a:pathLst>
                  <a:path w="597" h="120">
                    <a:moveTo>
                      <a:pt x="566" y="0"/>
                    </a:moveTo>
                    <a:lnTo>
                      <a:pt x="31" y="0"/>
                    </a:lnTo>
                    <a:lnTo>
                      <a:pt x="0" y="60"/>
                    </a:lnTo>
                    <a:lnTo>
                      <a:pt x="31" y="120"/>
                    </a:lnTo>
                    <a:lnTo>
                      <a:pt x="566" y="120"/>
                    </a:lnTo>
                    <a:lnTo>
                      <a:pt x="597" y="60"/>
                    </a:lnTo>
                    <a:lnTo>
                      <a:pt x="566" y="0"/>
                    </a:lnTo>
                    <a:close/>
                  </a:path>
                </a:pathLst>
              </a:custGeom>
              <a:solidFill>
                <a:schemeClr val="tx2">
                  <a:lumMod val="60000"/>
                  <a:lumOff val="40000"/>
                </a:schemeClr>
              </a:solidFill>
              <a:ln w="3175" cap="flat" cmpd="sng" algn="ctr">
                <a:solidFill>
                  <a:schemeClr val="tx2">
                    <a:lumMod val="40000"/>
                    <a:lumOff val="60000"/>
                  </a:schemeClr>
                </a:solidFill>
                <a:prstDash val="solid"/>
                <a:miter lim="800000"/>
              </a:ln>
              <a:effectLst/>
            </p:spPr>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342900">
                  <a:defRPr/>
                </a:pPr>
                <a:endParaRPr lang="zh-CN" altLang="en-US" sz="1350" kern="0">
                  <a:solidFill>
                    <a:prstClr val="white"/>
                  </a:solidFill>
                  <a:latin typeface="字魂105号-简雅黑" panose="00000500000000000000" pitchFamily="2" charset="-122"/>
                  <a:ea typeface="字魂105号-简雅黑" panose="00000500000000000000" pitchFamily="2" charset="-122"/>
                </a:endParaRPr>
              </a:p>
            </p:txBody>
          </p:sp>
          <p:sp>
            <p:nvSpPr>
              <p:cNvPr id="58" name="文本占位符 4">
                <a:extLst>
                  <a:ext uri="{FF2B5EF4-FFF2-40B4-BE49-F238E27FC236}">
                    <a16:creationId xmlns:a16="http://schemas.microsoft.com/office/drawing/2014/main" id="{61717B99-0957-4E31-B760-D0C444A77D31}"/>
                  </a:ext>
                </a:extLst>
              </p:cNvPr>
              <p:cNvSpPr txBox="1">
                <a:spLocks/>
              </p:cNvSpPr>
              <p:nvPr/>
            </p:nvSpPr>
            <p:spPr>
              <a:xfrm>
                <a:off x="9264591" y="4037995"/>
                <a:ext cx="1507012" cy="300794"/>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n-NZ" altLang="zh-CN" sz="2400" b="1" dirty="0">
                    <a:solidFill>
                      <a:prstClr val="white"/>
                    </a:solidFill>
                    <a:latin typeface="字魂105号-简雅黑" panose="00000500000000000000" pitchFamily="2" charset="-122"/>
                    <a:ea typeface="字魂105号-简雅黑" panose="00000500000000000000" pitchFamily="2" charset="-122"/>
                  </a:rPr>
                  <a:t>3. Future plans </a:t>
                </a:r>
                <a:endParaRPr lang="zh-CN" altLang="en-US" sz="2400" b="1" dirty="0">
                  <a:solidFill>
                    <a:prstClr val="white"/>
                  </a:solidFill>
                  <a:latin typeface="字魂105号-简雅黑" panose="00000500000000000000" pitchFamily="2" charset="-122"/>
                  <a:ea typeface="字魂105号-简雅黑" panose="00000500000000000000" pitchFamily="2" charset="-122"/>
                </a:endParaRPr>
              </a:p>
            </p:txBody>
          </p:sp>
        </p:grpSp>
        <p:sp>
          <p:nvSpPr>
            <p:cNvPr id="55" name="燕尾形 129">
              <a:extLst>
                <a:ext uri="{FF2B5EF4-FFF2-40B4-BE49-F238E27FC236}">
                  <a16:creationId xmlns:a16="http://schemas.microsoft.com/office/drawing/2014/main" id="{45C1E380-59CB-4995-AB2A-266936C5E520}"/>
                </a:ext>
              </a:extLst>
            </p:cNvPr>
            <p:cNvSpPr/>
            <p:nvPr/>
          </p:nvSpPr>
          <p:spPr>
            <a:xfrm>
              <a:off x="10745591" y="1702347"/>
              <a:ext cx="301359" cy="615553"/>
            </a:xfrm>
            <a:prstGeom prst="chevron">
              <a:avLst>
                <a:gd name="adj" fmla="val 67105"/>
              </a:avLst>
            </a:prstGeom>
            <a:solidFill>
              <a:schemeClr val="bg2">
                <a:lumMod val="90000"/>
              </a:schemeClr>
            </a:solidFill>
          </p:spPr>
          <p:txBody>
            <a:bodyPr wrap="square" rtlCol="0">
              <a:spAutoFit/>
            </a:bodyPr>
            <a:lstStyle/>
            <a:p>
              <a:pPr defTabSz="342900"/>
              <a:endParaRPr lang="zh-CN" altLang="en-US" sz="2400" b="1">
                <a:gradFill>
                  <a:gsLst>
                    <a:gs pos="0">
                      <a:srgbClr val="26FAF5"/>
                    </a:gs>
                    <a:gs pos="100000">
                      <a:srgbClr val="014782"/>
                    </a:gs>
                  </a:gsLst>
                  <a:lin ang="4200000" scaled="0"/>
                </a:gradFill>
                <a:latin typeface="字魂105号-简雅黑" panose="00000500000000000000" pitchFamily="2" charset="-122"/>
                <a:ea typeface="字魂105号-简雅黑" panose="00000500000000000000" pitchFamily="2" charset="-122"/>
              </a:endParaRPr>
            </a:p>
          </p:txBody>
        </p:sp>
        <p:sp>
          <p:nvSpPr>
            <p:cNvPr id="56" name="燕尾形 131">
              <a:extLst>
                <a:ext uri="{FF2B5EF4-FFF2-40B4-BE49-F238E27FC236}">
                  <a16:creationId xmlns:a16="http://schemas.microsoft.com/office/drawing/2014/main" id="{CAC1AE22-7673-4BC1-AD5E-4FA66B89647F}"/>
                </a:ext>
              </a:extLst>
            </p:cNvPr>
            <p:cNvSpPr/>
            <p:nvPr/>
          </p:nvSpPr>
          <p:spPr>
            <a:xfrm rot="10800000">
              <a:off x="5950116" y="1704537"/>
              <a:ext cx="301359" cy="615553"/>
            </a:xfrm>
            <a:prstGeom prst="chevron">
              <a:avLst>
                <a:gd name="adj" fmla="val 67105"/>
              </a:avLst>
            </a:prstGeom>
            <a:solidFill>
              <a:schemeClr val="bg2">
                <a:lumMod val="90000"/>
              </a:schemeClr>
            </a:solidFill>
          </p:spPr>
          <p:txBody>
            <a:bodyPr wrap="square" rtlCol="0">
              <a:spAutoFit/>
            </a:bodyPr>
            <a:lstStyle/>
            <a:p>
              <a:pPr defTabSz="342900"/>
              <a:endParaRPr lang="zh-CN" altLang="en-US" sz="2400" b="1">
                <a:gradFill>
                  <a:gsLst>
                    <a:gs pos="0">
                      <a:srgbClr val="26FAF5"/>
                    </a:gs>
                    <a:gs pos="100000">
                      <a:srgbClr val="014782"/>
                    </a:gs>
                  </a:gsLst>
                  <a:lin ang="4200000" scaled="0"/>
                </a:gradFill>
                <a:latin typeface="字魂105号-简雅黑" panose="00000500000000000000" pitchFamily="2" charset="-122"/>
                <a:ea typeface="字魂105号-简雅黑" panose="00000500000000000000" pitchFamily="2" charset="-122"/>
              </a:endParaRPr>
            </a:p>
          </p:txBody>
        </p:sp>
      </p:grpSp>
      <p:sp>
        <p:nvSpPr>
          <p:cNvPr id="3" name="Rectangle 2"/>
          <p:cNvSpPr/>
          <p:nvPr/>
        </p:nvSpPr>
        <p:spPr>
          <a:xfrm>
            <a:off x="491614" y="6087225"/>
            <a:ext cx="4572001" cy="646331"/>
          </a:xfrm>
          <a:prstGeom prst="rect">
            <a:avLst/>
          </a:prstGeom>
        </p:spPr>
        <p:txBody>
          <a:bodyPr>
            <a:spAutoFit/>
          </a:bodyPr>
          <a:lstStyle/>
          <a:p>
            <a:r>
              <a:rPr lang="en-NZ" altLang="zh-CN" dirty="0">
                <a:solidFill>
                  <a:schemeClr val="bg2">
                    <a:lumMod val="75000"/>
                  </a:schemeClr>
                </a:solidFill>
                <a:latin typeface="微软雅黑" panose="020B0503020204020204" charset="-122"/>
                <a:ea typeface="微软雅黑" panose="020B0503020204020204" charset="-122"/>
              </a:rPr>
              <a:t>HAZARDOUS SUBSTANCES SURVEILLANCE SYSTEM (HSSS)</a:t>
            </a:r>
            <a:endParaRPr lang="zh-CN" altLang="en-US" dirty="0">
              <a:solidFill>
                <a:schemeClr val="bg2">
                  <a:lumMod val="75000"/>
                </a:schemeClr>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4232370073"/>
      </p:ext>
    </p:extLst>
  </p:cSld>
  <p:clrMapOvr>
    <a:masterClrMapping/>
  </p:clrMapOvr>
  <mc:AlternateContent xmlns:mc="http://schemas.openxmlformats.org/markup-compatibility/2006" xmlns:p14="http://schemas.microsoft.com/office/powerpoint/2010/main">
    <mc:Choice Requires="p14">
      <p:transition spd="slow" p14:dur="1500" advClick="0" advTm="3000">
        <p:random/>
      </p:transition>
    </mc:Choice>
    <mc:Fallback xmlns="">
      <p:transition spd="slow" advClick="0" advTm="3000">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4" presetClass="entr" presetSubtype="10" fill="hold" grpId="0" nodeType="after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randombar(horizontal)">
                                      <p:cBhvr>
                                        <p:cTn id="7" dur="500"/>
                                        <p:tgtEl>
                                          <p:spTgt spid="125"/>
                                        </p:tgtEl>
                                      </p:cBhvr>
                                    </p:animEffect>
                                  </p:childTnLst>
                                </p:cTn>
                              </p:par>
                              <p:par>
                                <p:cTn id="8" presetID="14" presetClass="entr" presetSubtype="10" fill="hold" grpId="0"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randombar(horizontal)">
                                      <p:cBhvr>
                                        <p:cTn id="10" dur="500"/>
                                        <p:tgtEl>
                                          <p:spTgt spid="126"/>
                                        </p:tgtEl>
                                      </p:cBhvr>
                                    </p:animEffect>
                                  </p:childTnLst>
                                </p:cTn>
                              </p:par>
                              <p:par>
                                <p:cTn id="11" presetID="14" presetClass="entr" presetSubtype="10" fill="hold" nodeType="withEffect">
                                  <p:stCondLst>
                                    <p:cond delay="0"/>
                                  </p:stCondLst>
                                  <p:childTnLst>
                                    <p:set>
                                      <p:cBhvr>
                                        <p:cTn id="12" dur="1" fill="hold">
                                          <p:stCondLst>
                                            <p:cond delay="0"/>
                                          </p:stCondLst>
                                        </p:cTn>
                                        <p:tgtEl>
                                          <p:spTgt spid="129"/>
                                        </p:tgtEl>
                                        <p:attrNameLst>
                                          <p:attrName>style.visibility</p:attrName>
                                        </p:attrNameLst>
                                      </p:cBhvr>
                                      <p:to>
                                        <p:strVal val="visible"/>
                                      </p:to>
                                    </p:set>
                                    <p:animEffect transition="in" filter="randombar(horizontal)">
                                      <p:cBhvr>
                                        <p:cTn id="13" dur="500"/>
                                        <p:tgtEl>
                                          <p:spTgt spid="129"/>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144"/>
                                        </p:tgtEl>
                                        <p:attrNameLst>
                                          <p:attrName>style.visibility</p:attrName>
                                        </p:attrNameLst>
                                      </p:cBhvr>
                                      <p:to>
                                        <p:strVal val="visible"/>
                                      </p:to>
                                    </p:set>
                                    <p:animEffect transition="in" filter="randombar(horizontal)">
                                      <p:cBhvr>
                                        <p:cTn id="16" dur="500"/>
                                        <p:tgtEl>
                                          <p:spTgt spid="144"/>
                                        </p:tgtEl>
                                      </p:cBhvr>
                                    </p:animEffect>
                                  </p:childTnLst>
                                </p:cTn>
                              </p:par>
                              <p:par>
                                <p:cTn id="17" presetID="14" presetClass="entr" presetSubtype="10" fill="hold" grpId="0" nodeType="withEffect">
                                  <p:stCondLst>
                                    <p:cond delay="0"/>
                                  </p:stCondLst>
                                  <p:childTnLst>
                                    <p:set>
                                      <p:cBhvr>
                                        <p:cTn id="18" dur="1" fill="hold">
                                          <p:stCondLst>
                                            <p:cond delay="0"/>
                                          </p:stCondLst>
                                        </p:cTn>
                                        <p:tgtEl>
                                          <p:spTgt spid="146"/>
                                        </p:tgtEl>
                                        <p:attrNameLst>
                                          <p:attrName>style.visibility</p:attrName>
                                        </p:attrNameLst>
                                      </p:cBhvr>
                                      <p:to>
                                        <p:strVal val="visible"/>
                                      </p:to>
                                    </p:set>
                                    <p:animEffect transition="in" filter="randombar(horizontal)">
                                      <p:cBhvr>
                                        <p:cTn id="19" dur="500"/>
                                        <p:tgtEl>
                                          <p:spTgt spid="146"/>
                                        </p:tgtEl>
                                      </p:cBhvr>
                                    </p:animEffect>
                                  </p:childTnLst>
                                </p:cTn>
                              </p:par>
                              <p:par>
                                <p:cTn id="20" presetID="14" presetClass="entr" presetSubtype="10" fill="hold" grpId="0" nodeType="withEffect">
                                  <p:stCondLst>
                                    <p:cond delay="0"/>
                                  </p:stCondLst>
                                  <p:childTnLst>
                                    <p:set>
                                      <p:cBhvr>
                                        <p:cTn id="21" dur="1" fill="hold">
                                          <p:stCondLst>
                                            <p:cond delay="0"/>
                                          </p:stCondLst>
                                        </p:cTn>
                                        <p:tgtEl>
                                          <p:spTgt spid="147"/>
                                        </p:tgtEl>
                                        <p:attrNameLst>
                                          <p:attrName>style.visibility</p:attrName>
                                        </p:attrNameLst>
                                      </p:cBhvr>
                                      <p:to>
                                        <p:strVal val="visible"/>
                                      </p:to>
                                    </p:set>
                                    <p:animEffect transition="in" filter="randombar(horizontal)">
                                      <p:cBhvr>
                                        <p:cTn id="22" dur="500"/>
                                        <p:tgtEl>
                                          <p:spTgt spid="147"/>
                                        </p:tgtEl>
                                      </p:cBhvr>
                                    </p:animEffect>
                                  </p:childTnLst>
                                </p:cTn>
                              </p:par>
                              <p:par>
                                <p:cTn id="23" presetID="14" presetClass="entr" presetSubtype="10" fill="hold" nodeType="withEffect">
                                  <p:stCondLst>
                                    <p:cond delay="0"/>
                                  </p:stCondLst>
                                  <p:childTnLst>
                                    <p:set>
                                      <p:cBhvr>
                                        <p:cTn id="24" dur="1" fill="hold">
                                          <p:stCondLst>
                                            <p:cond delay="0"/>
                                          </p:stCondLst>
                                        </p:cTn>
                                        <p:tgtEl>
                                          <p:spTgt spid="148"/>
                                        </p:tgtEl>
                                        <p:attrNameLst>
                                          <p:attrName>style.visibility</p:attrName>
                                        </p:attrNameLst>
                                      </p:cBhvr>
                                      <p:to>
                                        <p:strVal val="visible"/>
                                      </p:to>
                                    </p:set>
                                    <p:animEffect transition="in" filter="randombar(horizontal)">
                                      <p:cBhvr>
                                        <p:cTn id="25" dur="500"/>
                                        <p:tgtEl>
                                          <p:spTgt spid="148"/>
                                        </p:tgtEl>
                                      </p:cBhvr>
                                    </p:animEffect>
                                  </p:childTnLst>
                                </p:cTn>
                              </p:par>
                              <p:par>
                                <p:cTn id="26" presetID="14" presetClass="entr" presetSubtype="10" fill="hold" grpId="0" nodeType="withEffect">
                                  <p:stCondLst>
                                    <p:cond delay="0"/>
                                  </p:stCondLst>
                                  <p:childTnLst>
                                    <p:set>
                                      <p:cBhvr>
                                        <p:cTn id="27" dur="1" fill="hold">
                                          <p:stCondLst>
                                            <p:cond delay="0"/>
                                          </p:stCondLst>
                                        </p:cTn>
                                        <p:tgtEl>
                                          <p:spTgt spid="150"/>
                                        </p:tgtEl>
                                        <p:attrNameLst>
                                          <p:attrName>style.visibility</p:attrName>
                                        </p:attrNameLst>
                                      </p:cBhvr>
                                      <p:to>
                                        <p:strVal val="visible"/>
                                      </p:to>
                                    </p:set>
                                    <p:animEffect transition="in" filter="randombar(horizontal)">
                                      <p:cBhvr>
                                        <p:cTn id="28" dur="500"/>
                                        <p:tgtEl>
                                          <p:spTgt spid="150"/>
                                        </p:tgtEl>
                                      </p:cBhvr>
                                    </p:animEffect>
                                  </p:childTnLst>
                                </p:cTn>
                              </p:par>
                              <p:par>
                                <p:cTn id="29" presetID="14" presetClass="entr" presetSubtype="10" fill="hold" nodeType="withEffect">
                                  <p:stCondLst>
                                    <p:cond delay="0"/>
                                  </p:stCondLst>
                                  <p:childTnLst>
                                    <p:set>
                                      <p:cBhvr>
                                        <p:cTn id="30" dur="1" fill="hold">
                                          <p:stCondLst>
                                            <p:cond delay="0"/>
                                          </p:stCondLst>
                                        </p:cTn>
                                        <p:tgtEl>
                                          <p:spTgt spid="151"/>
                                        </p:tgtEl>
                                        <p:attrNameLst>
                                          <p:attrName>style.visibility</p:attrName>
                                        </p:attrNameLst>
                                      </p:cBhvr>
                                      <p:to>
                                        <p:strVal val="visible"/>
                                      </p:to>
                                    </p:set>
                                    <p:animEffect transition="in" filter="randombar(horizontal)">
                                      <p:cBhvr>
                                        <p:cTn id="31" dur="500"/>
                                        <p:tgtEl>
                                          <p:spTgt spid="151"/>
                                        </p:tgtEl>
                                      </p:cBhvr>
                                    </p:animEffect>
                                  </p:childTnLst>
                                </p:cTn>
                              </p:par>
                              <p:par>
                                <p:cTn id="32" presetID="14" presetClass="entr" presetSubtype="10" fill="hold" nodeType="withEffect">
                                  <p:stCondLst>
                                    <p:cond delay="0"/>
                                  </p:stCondLst>
                                  <p:childTnLst>
                                    <p:set>
                                      <p:cBhvr>
                                        <p:cTn id="33" dur="1" fill="hold">
                                          <p:stCondLst>
                                            <p:cond delay="0"/>
                                          </p:stCondLst>
                                        </p:cTn>
                                        <p:tgtEl>
                                          <p:spTgt spid="152"/>
                                        </p:tgtEl>
                                        <p:attrNameLst>
                                          <p:attrName>style.visibility</p:attrName>
                                        </p:attrNameLst>
                                      </p:cBhvr>
                                      <p:to>
                                        <p:strVal val="visible"/>
                                      </p:to>
                                    </p:set>
                                    <p:animEffect transition="in" filter="randombar(horizontal)">
                                      <p:cBhvr>
                                        <p:cTn id="34" dur="500"/>
                                        <p:tgtEl>
                                          <p:spTgt spid="152"/>
                                        </p:tgtEl>
                                      </p:cBhvr>
                                    </p:animEffect>
                                  </p:childTnLst>
                                </p:cTn>
                              </p:par>
                              <p:par>
                                <p:cTn id="35" presetID="14" presetClass="entr" presetSubtype="10" fill="hold" nodeType="withEffect">
                                  <p:stCondLst>
                                    <p:cond delay="0"/>
                                  </p:stCondLst>
                                  <p:childTnLst>
                                    <p:set>
                                      <p:cBhvr>
                                        <p:cTn id="36" dur="1" fill="hold">
                                          <p:stCondLst>
                                            <p:cond delay="0"/>
                                          </p:stCondLst>
                                        </p:cTn>
                                        <p:tgtEl>
                                          <p:spTgt spid="159"/>
                                        </p:tgtEl>
                                        <p:attrNameLst>
                                          <p:attrName>style.visibility</p:attrName>
                                        </p:attrNameLst>
                                      </p:cBhvr>
                                      <p:to>
                                        <p:strVal val="visible"/>
                                      </p:to>
                                    </p:set>
                                    <p:animEffect transition="in" filter="randombar(horizontal)">
                                      <p:cBhvr>
                                        <p:cTn id="37" dur="500"/>
                                        <p:tgtEl>
                                          <p:spTgt spid="159"/>
                                        </p:tgtEl>
                                      </p:cBhvr>
                                    </p:animEffect>
                                  </p:childTnLst>
                                </p:cTn>
                              </p:par>
                            </p:childTnLst>
                          </p:cTn>
                        </p:par>
                        <p:par>
                          <p:cTn id="38" fill="hold">
                            <p:stCondLst>
                              <p:cond delay="500"/>
                            </p:stCondLst>
                            <p:childTnLst>
                              <p:par>
                                <p:cTn id="39" presetID="42" presetClass="entr" presetSubtype="0" fill="hold" nodeType="afterEffect">
                                  <p:stCondLst>
                                    <p:cond delay="0"/>
                                  </p:stCondLst>
                                  <p:childTnLst>
                                    <p:set>
                                      <p:cBhvr>
                                        <p:cTn id="40" dur="1" fill="hold">
                                          <p:stCondLst>
                                            <p:cond delay="0"/>
                                          </p:stCondLst>
                                        </p:cTn>
                                        <p:tgtEl>
                                          <p:spTgt spid="169"/>
                                        </p:tgtEl>
                                        <p:attrNameLst>
                                          <p:attrName>style.visibility</p:attrName>
                                        </p:attrNameLst>
                                      </p:cBhvr>
                                      <p:to>
                                        <p:strVal val="visible"/>
                                      </p:to>
                                    </p:set>
                                    <p:animEffect transition="in" filter="fade">
                                      <p:cBhvr>
                                        <p:cTn id="41" dur="1000"/>
                                        <p:tgtEl>
                                          <p:spTgt spid="169"/>
                                        </p:tgtEl>
                                      </p:cBhvr>
                                    </p:animEffect>
                                    <p:anim calcmode="lin" valueType="num">
                                      <p:cBhvr>
                                        <p:cTn id="42" dur="1000" fill="hold"/>
                                        <p:tgtEl>
                                          <p:spTgt spid="169"/>
                                        </p:tgtEl>
                                        <p:attrNameLst>
                                          <p:attrName>ppt_x</p:attrName>
                                        </p:attrNameLst>
                                      </p:cBhvr>
                                      <p:tavLst>
                                        <p:tav tm="0">
                                          <p:val>
                                            <p:strVal val="#ppt_x"/>
                                          </p:val>
                                        </p:tav>
                                        <p:tav tm="100000">
                                          <p:val>
                                            <p:strVal val="#ppt_x"/>
                                          </p:val>
                                        </p:tav>
                                      </p:tavLst>
                                    </p:anim>
                                    <p:anim calcmode="lin" valueType="num">
                                      <p:cBhvr>
                                        <p:cTn id="43" dur="1000" fill="hold"/>
                                        <p:tgtEl>
                                          <p:spTgt spid="169"/>
                                        </p:tgtEl>
                                        <p:attrNameLst>
                                          <p:attrName>ppt_y</p:attrName>
                                        </p:attrNameLst>
                                      </p:cBhvr>
                                      <p:tavLst>
                                        <p:tav tm="0">
                                          <p:val>
                                            <p:strVal val="#ppt_y+.1"/>
                                          </p:val>
                                        </p:tav>
                                        <p:tav tm="100000">
                                          <p:val>
                                            <p:strVal val="#ppt_y"/>
                                          </p:val>
                                        </p:tav>
                                      </p:tavLst>
                                    </p:anim>
                                  </p:childTnLst>
                                </p:cTn>
                              </p:par>
                            </p:childTnLst>
                          </p:cTn>
                        </p:par>
                        <p:par>
                          <p:cTn id="44" fill="hold">
                            <p:stCondLst>
                              <p:cond delay="1500"/>
                            </p:stCondLst>
                            <p:childTnLst>
                              <p:par>
                                <p:cTn id="45" presetID="42" presetClass="entr" presetSubtype="0" fill="hold" nodeType="afterEffect">
                                  <p:stCondLst>
                                    <p:cond delay="0"/>
                                  </p:stCondLst>
                                  <p:childTnLst>
                                    <p:set>
                                      <p:cBhvr>
                                        <p:cTn id="46" dur="1" fill="hold">
                                          <p:stCondLst>
                                            <p:cond delay="0"/>
                                          </p:stCondLst>
                                        </p:cTn>
                                        <p:tgtEl>
                                          <p:spTgt spid="47"/>
                                        </p:tgtEl>
                                        <p:attrNameLst>
                                          <p:attrName>style.visibility</p:attrName>
                                        </p:attrNameLst>
                                      </p:cBhvr>
                                      <p:to>
                                        <p:strVal val="visible"/>
                                      </p:to>
                                    </p:set>
                                    <p:animEffect transition="in" filter="fade">
                                      <p:cBhvr>
                                        <p:cTn id="47" dur="1000"/>
                                        <p:tgtEl>
                                          <p:spTgt spid="47"/>
                                        </p:tgtEl>
                                      </p:cBhvr>
                                    </p:animEffect>
                                    <p:anim calcmode="lin" valueType="num">
                                      <p:cBhvr>
                                        <p:cTn id="48" dur="1000" fill="hold"/>
                                        <p:tgtEl>
                                          <p:spTgt spid="47"/>
                                        </p:tgtEl>
                                        <p:attrNameLst>
                                          <p:attrName>ppt_x</p:attrName>
                                        </p:attrNameLst>
                                      </p:cBhvr>
                                      <p:tavLst>
                                        <p:tav tm="0">
                                          <p:val>
                                            <p:strVal val="#ppt_x"/>
                                          </p:val>
                                        </p:tav>
                                        <p:tav tm="100000">
                                          <p:val>
                                            <p:strVal val="#ppt_x"/>
                                          </p:val>
                                        </p:tav>
                                      </p:tavLst>
                                    </p:anim>
                                    <p:anim calcmode="lin" valueType="num">
                                      <p:cBhvr>
                                        <p:cTn id="49" dur="1000" fill="hold"/>
                                        <p:tgtEl>
                                          <p:spTgt spid="47"/>
                                        </p:tgtEl>
                                        <p:attrNameLst>
                                          <p:attrName>ppt_y</p:attrName>
                                        </p:attrNameLst>
                                      </p:cBhvr>
                                      <p:tavLst>
                                        <p:tav tm="0">
                                          <p:val>
                                            <p:strVal val="#ppt_y+.1"/>
                                          </p:val>
                                        </p:tav>
                                        <p:tav tm="100000">
                                          <p:val>
                                            <p:strVal val="#ppt_y"/>
                                          </p:val>
                                        </p:tav>
                                      </p:tavLst>
                                    </p:anim>
                                  </p:childTnLst>
                                </p:cTn>
                              </p:par>
                            </p:childTnLst>
                          </p:cTn>
                        </p:par>
                        <p:par>
                          <p:cTn id="50" fill="hold">
                            <p:stCondLst>
                              <p:cond delay="2500"/>
                            </p:stCondLst>
                            <p:childTnLst>
                              <p:par>
                                <p:cTn id="51" presetID="42" presetClass="entr" presetSubtype="0" fill="hold" nodeType="afterEffect">
                                  <p:stCondLst>
                                    <p:cond delay="0"/>
                                  </p:stCondLst>
                                  <p:childTnLst>
                                    <p:set>
                                      <p:cBhvr>
                                        <p:cTn id="52" dur="1" fill="hold">
                                          <p:stCondLst>
                                            <p:cond delay="0"/>
                                          </p:stCondLst>
                                        </p:cTn>
                                        <p:tgtEl>
                                          <p:spTgt spid="53"/>
                                        </p:tgtEl>
                                        <p:attrNameLst>
                                          <p:attrName>style.visibility</p:attrName>
                                        </p:attrNameLst>
                                      </p:cBhvr>
                                      <p:to>
                                        <p:strVal val="visible"/>
                                      </p:to>
                                    </p:set>
                                    <p:animEffect transition="in" filter="fade">
                                      <p:cBhvr>
                                        <p:cTn id="53" dur="1000"/>
                                        <p:tgtEl>
                                          <p:spTgt spid="53"/>
                                        </p:tgtEl>
                                      </p:cBhvr>
                                    </p:animEffect>
                                    <p:anim calcmode="lin" valueType="num">
                                      <p:cBhvr>
                                        <p:cTn id="54" dur="1000" fill="hold"/>
                                        <p:tgtEl>
                                          <p:spTgt spid="53"/>
                                        </p:tgtEl>
                                        <p:attrNameLst>
                                          <p:attrName>ppt_x</p:attrName>
                                        </p:attrNameLst>
                                      </p:cBhvr>
                                      <p:tavLst>
                                        <p:tav tm="0">
                                          <p:val>
                                            <p:strVal val="#ppt_x"/>
                                          </p:val>
                                        </p:tav>
                                        <p:tav tm="100000">
                                          <p:val>
                                            <p:strVal val="#ppt_x"/>
                                          </p:val>
                                        </p:tav>
                                      </p:tavLst>
                                    </p:anim>
                                    <p:anim calcmode="lin" valueType="num">
                                      <p:cBhvr>
                                        <p:cTn id="55" dur="1000" fill="hold"/>
                                        <p:tgtEl>
                                          <p:spTgt spid="5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5" grpId="0" animBg="1"/>
      <p:bldP spid="126" grpId="0" animBg="1"/>
      <p:bldP spid="144" grpId="0" animBg="1"/>
      <p:bldP spid="146" grpId="0" animBg="1"/>
      <p:bldP spid="147" grpId="0" animBg="1"/>
      <p:bldP spid="150"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interests</a:t>
            </a:r>
          </a:p>
        </p:txBody>
      </p:sp>
      <p:sp>
        <p:nvSpPr>
          <p:cNvPr id="4" name="Content Placeholder 3"/>
          <p:cNvSpPr>
            <a:spLocks noGrp="1"/>
          </p:cNvSpPr>
          <p:nvPr>
            <p:ph sz="half" idx="2"/>
          </p:nvPr>
        </p:nvSpPr>
        <p:spPr>
          <a:xfrm>
            <a:off x="3667432" y="1515418"/>
            <a:ext cx="5254626" cy="3982720"/>
          </a:xfrm>
        </p:spPr>
        <p:txBody>
          <a:bodyPr/>
          <a:lstStyle/>
          <a:p>
            <a:pPr marL="0" indent="0">
              <a:buNone/>
            </a:pPr>
            <a:r>
              <a:rPr lang="en-US" sz="1600" b="1" dirty="0"/>
              <a:t>Vitamin D:</a:t>
            </a:r>
          </a:p>
          <a:p>
            <a:r>
              <a:rPr lang="en-US" dirty="0"/>
              <a:t>Current data from 2008/09 adult nutrition survey.</a:t>
            </a:r>
          </a:p>
          <a:p>
            <a:r>
              <a:rPr lang="en-US" dirty="0"/>
              <a:t>Estimates made for population based on 3099 blood samples taken across NZ.</a:t>
            </a:r>
          </a:p>
          <a:p>
            <a:r>
              <a:rPr lang="en-US" dirty="0"/>
              <a:t>If/when new data becomes available a factsheet may be produced.</a:t>
            </a:r>
          </a:p>
          <a:p>
            <a:endParaRPr lang="en-US" dirty="0"/>
          </a:p>
          <a:p>
            <a:endParaRPr lang="en-US" dirty="0"/>
          </a:p>
          <a:p>
            <a:pPr marL="0" indent="0">
              <a:buNone/>
            </a:pPr>
            <a:endParaRPr lang="en-US" dirty="0"/>
          </a:p>
          <a:p>
            <a:pPr marL="0" indent="0">
              <a:buNone/>
            </a:pPr>
            <a:r>
              <a:rPr lang="en-US" sz="1600" b="1" dirty="0"/>
              <a:t>UV Index:</a:t>
            </a:r>
          </a:p>
          <a:p>
            <a:r>
              <a:rPr lang="en-US" dirty="0"/>
              <a:t>Past presentations have used NIWA graphics to illustrate levels by time for different parts of the country.</a:t>
            </a:r>
          </a:p>
          <a:p>
            <a:r>
              <a:rPr lang="en-US" dirty="0"/>
              <a:t>Potential to map changes in a similar way to climate change if data is available.</a:t>
            </a:r>
          </a:p>
          <a:p>
            <a:r>
              <a:rPr lang="en-US" dirty="0"/>
              <a:t>Potential to link to climate change models in the future.</a:t>
            </a:r>
          </a:p>
          <a:p>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latin typeface="+mj-lt"/>
            </a:endParaRPr>
          </a:p>
          <a:p>
            <a:endParaRPr lang="en-US" dirty="0">
              <a:latin typeface="+mj-lt"/>
            </a:endParaRPr>
          </a:p>
        </p:txBody>
      </p:sp>
      <p:sp>
        <p:nvSpPr>
          <p:cNvPr id="5" name="Text Placeholder 4"/>
          <p:cNvSpPr>
            <a:spLocks noGrp="1"/>
          </p:cNvSpPr>
          <p:nvPr>
            <p:ph type="body" sz="quarter" idx="10"/>
          </p:nvPr>
        </p:nvSpPr>
        <p:spPr/>
        <p:txBody>
          <a:bodyPr/>
          <a:lstStyle/>
          <a:p>
            <a:r>
              <a:rPr lang="en-US" dirty="0">
                <a:latin typeface="+mj-lt"/>
                <a:ea typeface="Source Sans Pro" panose="020B0503030403020204" pitchFamily="34" charset="0"/>
              </a:rPr>
              <a:t>UV Exposur</a:t>
            </a:r>
            <a:r>
              <a:rPr lang="en-US" dirty="0"/>
              <a:t>e Domain</a:t>
            </a:r>
            <a:endParaRPr lang="en-US" dirty="0">
              <a:latin typeface="+mj-lt"/>
            </a:endParaRPr>
          </a:p>
        </p:txBody>
      </p:sp>
      <p:pic>
        <p:nvPicPr>
          <p:cNvPr id="3" name="Picture 2">
            <a:extLst>
              <a:ext uri="{FF2B5EF4-FFF2-40B4-BE49-F238E27FC236}">
                <a16:creationId xmlns:a16="http://schemas.microsoft.com/office/drawing/2014/main" id="{966E959D-4A4D-4994-944F-20D10A3051DF}"/>
              </a:ext>
            </a:extLst>
          </p:cNvPr>
          <p:cNvPicPr>
            <a:picLocks noChangeAspect="1"/>
          </p:cNvPicPr>
          <p:nvPr/>
        </p:nvPicPr>
        <p:blipFill>
          <a:blip r:embed="rId3"/>
          <a:stretch>
            <a:fillRect/>
          </a:stretch>
        </p:blipFill>
        <p:spPr>
          <a:xfrm>
            <a:off x="0" y="1515418"/>
            <a:ext cx="3748015" cy="2158511"/>
          </a:xfrm>
          <a:prstGeom prst="rect">
            <a:avLst/>
          </a:prstGeom>
        </p:spPr>
      </p:pic>
      <p:sp>
        <p:nvSpPr>
          <p:cNvPr id="7" name="TextBox 6">
            <a:extLst>
              <a:ext uri="{FF2B5EF4-FFF2-40B4-BE49-F238E27FC236}">
                <a16:creationId xmlns:a16="http://schemas.microsoft.com/office/drawing/2014/main" id="{D608A5A6-9B00-4E0E-B7B8-BFAA5A01920E}"/>
              </a:ext>
            </a:extLst>
          </p:cNvPr>
          <p:cNvSpPr txBox="1"/>
          <p:nvPr/>
        </p:nvSpPr>
        <p:spPr>
          <a:xfrm>
            <a:off x="122903" y="1270688"/>
            <a:ext cx="3421626" cy="276999"/>
          </a:xfrm>
          <a:prstGeom prst="rect">
            <a:avLst/>
          </a:prstGeom>
          <a:noFill/>
        </p:spPr>
        <p:txBody>
          <a:bodyPr wrap="square" rtlCol="0">
            <a:spAutoFit/>
          </a:bodyPr>
          <a:lstStyle/>
          <a:p>
            <a:r>
              <a:rPr lang="mi-NZ" sz="1200" b="1" dirty="0"/>
              <a:t>Estimated proportion of NZ deficient in 2008/09</a:t>
            </a:r>
            <a:endParaRPr lang="en-NZ" sz="1200" b="1" dirty="0"/>
          </a:p>
        </p:txBody>
      </p:sp>
      <p:pic>
        <p:nvPicPr>
          <p:cNvPr id="8" name="Picture 7">
            <a:extLst>
              <a:ext uri="{FF2B5EF4-FFF2-40B4-BE49-F238E27FC236}">
                <a16:creationId xmlns:a16="http://schemas.microsoft.com/office/drawing/2014/main" id="{E8051537-08AC-49C1-9EBA-B0DAEF98EEFC}"/>
              </a:ext>
            </a:extLst>
          </p:cNvPr>
          <p:cNvPicPr>
            <a:picLocks noChangeAspect="1"/>
          </p:cNvPicPr>
          <p:nvPr/>
        </p:nvPicPr>
        <p:blipFill>
          <a:blip r:embed="rId4"/>
          <a:stretch>
            <a:fillRect/>
          </a:stretch>
        </p:blipFill>
        <p:spPr>
          <a:xfrm>
            <a:off x="1" y="4129702"/>
            <a:ext cx="3667432" cy="1613166"/>
          </a:xfrm>
          <a:prstGeom prst="rect">
            <a:avLst/>
          </a:prstGeom>
        </p:spPr>
      </p:pic>
      <p:sp>
        <p:nvSpPr>
          <p:cNvPr id="9" name="TextBox 8">
            <a:extLst>
              <a:ext uri="{FF2B5EF4-FFF2-40B4-BE49-F238E27FC236}">
                <a16:creationId xmlns:a16="http://schemas.microsoft.com/office/drawing/2014/main" id="{E2F74580-EA91-4582-9CB8-CE7ABC43171D}"/>
              </a:ext>
            </a:extLst>
          </p:cNvPr>
          <p:cNvSpPr txBox="1"/>
          <p:nvPr/>
        </p:nvSpPr>
        <p:spPr>
          <a:xfrm>
            <a:off x="716258" y="3851161"/>
            <a:ext cx="2315497" cy="276999"/>
          </a:xfrm>
          <a:prstGeom prst="rect">
            <a:avLst/>
          </a:prstGeom>
          <a:noFill/>
        </p:spPr>
        <p:txBody>
          <a:bodyPr wrap="square" rtlCol="0">
            <a:spAutoFit/>
          </a:bodyPr>
          <a:lstStyle/>
          <a:p>
            <a:r>
              <a:rPr lang="mi-NZ" sz="1200" b="1" dirty="0"/>
              <a:t>SunSmart promotional material</a:t>
            </a:r>
            <a:endParaRPr lang="en-NZ" sz="1200" b="1" dirty="0"/>
          </a:p>
        </p:txBody>
      </p:sp>
      <p:pic>
        <p:nvPicPr>
          <p:cNvPr id="10" name="Picture 9">
            <a:extLst>
              <a:ext uri="{FF2B5EF4-FFF2-40B4-BE49-F238E27FC236}">
                <a16:creationId xmlns:a16="http://schemas.microsoft.com/office/drawing/2014/main" id="{E85936A5-32D6-40E4-B660-832E72BD3421}"/>
              </a:ext>
            </a:extLst>
          </p:cNvPr>
          <p:cNvPicPr>
            <a:picLocks noChangeAspect="1"/>
          </p:cNvPicPr>
          <p:nvPr/>
        </p:nvPicPr>
        <p:blipFill>
          <a:blip r:embed="rId5"/>
          <a:stretch>
            <a:fillRect/>
          </a:stretch>
        </p:blipFill>
        <p:spPr>
          <a:xfrm>
            <a:off x="4198374" y="6248374"/>
            <a:ext cx="4804064" cy="634039"/>
          </a:xfrm>
          <a:prstGeom prst="rect">
            <a:avLst/>
          </a:prstGeom>
        </p:spPr>
      </p:pic>
    </p:spTree>
    <p:extLst>
      <p:ext uri="{BB962C8B-B14F-4D97-AF65-F5344CB8AC3E}">
        <p14:creationId xmlns:p14="http://schemas.microsoft.com/office/powerpoint/2010/main" val="3055634763"/>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Future interests</a:t>
            </a:r>
          </a:p>
        </p:txBody>
      </p:sp>
      <p:sp>
        <p:nvSpPr>
          <p:cNvPr id="4" name="Content Placeholder 3"/>
          <p:cNvSpPr>
            <a:spLocks noGrp="1"/>
          </p:cNvSpPr>
          <p:nvPr>
            <p:ph sz="half" idx="2"/>
          </p:nvPr>
        </p:nvSpPr>
        <p:spPr>
          <a:xfrm>
            <a:off x="5821680" y="1928473"/>
            <a:ext cx="3100377" cy="2850004"/>
          </a:xfrm>
        </p:spPr>
        <p:txBody>
          <a:bodyPr/>
          <a:lstStyle/>
          <a:p>
            <a:r>
              <a:rPr lang="en-US" dirty="0"/>
              <a:t>We have tracked skin cancer from 2001 onwards using MoH mortality data.</a:t>
            </a:r>
          </a:p>
          <a:p>
            <a:pPr marL="0" indent="0">
              <a:buNone/>
            </a:pPr>
            <a:endParaRPr lang="en-US" dirty="0"/>
          </a:p>
          <a:p>
            <a:endParaRPr lang="en-US" dirty="0"/>
          </a:p>
          <a:p>
            <a:r>
              <a:rPr lang="en-US" dirty="0"/>
              <a:t>Potential to look at rates of other disorders such as cataracts. However that is dependent on the data available.</a:t>
            </a:r>
          </a:p>
          <a:p>
            <a:pPr marL="0" indent="0">
              <a:buNone/>
            </a:pPr>
            <a:endParaRPr lang="en-US" dirty="0"/>
          </a:p>
          <a:p>
            <a:pPr marL="0" indent="0">
              <a:buNone/>
            </a:pPr>
            <a:endParaRPr lang="en-US" dirty="0"/>
          </a:p>
          <a:p>
            <a:endParaRPr lang="en-US" dirty="0"/>
          </a:p>
          <a:p>
            <a:endParaRPr lang="en-US" dirty="0"/>
          </a:p>
          <a:p>
            <a:endParaRPr lang="en-US" dirty="0"/>
          </a:p>
          <a:p>
            <a:endParaRPr lang="en-US" dirty="0"/>
          </a:p>
          <a:p>
            <a:endParaRPr lang="en-US" dirty="0"/>
          </a:p>
          <a:p>
            <a:endParaRPr lang="en-US" dirty="0"/>
          </a:p>
          <a:p>
            <a:endParaRPr lang="en-US" dirty="0">
              <a:latin typeface="+mj-lt"/>
            </a:endParaRPr>
          </a:p>
          <a:p>
            <a:endParaRPr lang="en-US" dirty="0">
              <a:latin typeface="+mj-lt"/>
            </a:endParaRPr>
          </a:p>
        </p:txBody>
      </p:sp>
      <p:sp>
        <p:nvSpPr>
          <p:cNvPr id="5" name="Text Placeholder 4"/>
          <p:cNvSpPr>
            <a:spLocks noGrp="1"/>
          </p:cNvSpPr>
          <p:nvPr>
            <p:ph type="body" sz="quarter" idx="10"/>
          </p:nvPr>
        </p:nvSpPr>
        <p:spPr/>
        <p:txBody>
          <a:bodyPr/>
          <a:lstStyle/>
          <a:p>
            <a:r>
              <a:rPr lang="en-US" dirty="0">
                <a:latin typeface="+mj-lt"/>
                <a:ea typeface="Source Sans Pro" panose="020B0503030403020204" pitchFamily="34" charset="0"/>
              </a:rPr>
              <a:t>UV Exposur</a:t>
            </a:r>
            <a:r>
              <a:rPr lang="en-US" dirty="0"/>
              <a:t>e Domain</a:t>
            </a:r>
            <a:endParaRPr lang="en-US" dirty="0">
              <a:latin typeface="+mj-lt"/>
            </a:endParaRPr>
          </a:p>
        </p:txBody>
      </p:sp>
      <p:pic>
        <p:nvPicPr>
          <p:cNvPr id="3" name="Picture 2">
            <a:extLst>
              <a:ext uri="{FF2B5EF4-FFF2-40B4-BE49-F238E27FC236}">
                <a16:creationId xmlns:a16="http://schemas.microsoft.com/office/drawing/2014/main" id="{230F83C2-CEAA-409F-8318-3455E90BB9E2}"/>
              </a:ext>
            </a:extLst>
          </p:cNvPr>
          <p:cNvPicPr>
            <a:picLocks noChangeAspect="1"/>
          </p:cNvPicPr>
          <p:nvPr/>
        </p:nvPicPr>
        <p:blipFill>
          <a:blip r:embed="rId3"/>
          <a:stretch>
            <a:fillRect/>
          </a:stretch>
        </p:blipFill>
        <p:spPr>
          <a:xfrm>
            <a:off x="0" y="1738770"/>
            <a:ext cx="6017342" cy="2800552"/>
          </a:xfrm>
          <a:prstGeom prst="rect">
            <a:avLst/>
          </a:prstGeom>
        </p:spPr>
      </p:pic>
      <p:sp>
        <p:nvSpPr>
          <p:cNvPr id="7" name="TextBox 6">
            <a:extLst>
              <a:ext uri="{FF2B5EF4-FFF2-40B4-BE49-F238E27FC236}">
                <a16:creationId xmlns:a16="http://schemas.microsoft.com/office/drawing/2014/main" id="{83F306FF-A27D-442E-9F85-2BBC1ED11BA7}"/>
              </a:ext>
            </a:extLst>
          </p:cNvPr>
          <p:cNvSpPr txBox="1"/>
          <p:nvPr/>
        </p:nvSpPr>
        <p:spPr>
          <a:xfrm>
            <a:off x="221943" y="4539322"/>
            <a:ext cx="5431605" cy="523220"/>
          </a:xfrm>
          <a:prstGeom prst="rect">
            <a:avLst/>
          </a:prstGeom>
          <a:noFill/>
        </p:spPr>
        <p:txBody>
          <a:bodyPr wrap="square" rtlCol="0">
            <a:spAutoFit/>
          </a:bodyPr>
          <a:lstStyle/>
          <a:p>
            <a:r>
              <a:rPr lang="mi-NZ" sz="1400" dirty="0"/>
              <a:t>Both NMSC and melanoma mortality factsheets and data will be updated to 2018 data in the coming weeks</a:t>
            </a:r>
            <a:endParaRPr lang="en-NZ" sz="1400" dirty="0"/>
          </a:p>
        </p:txBody>
      </p:sp>
      <p:pic>
        <p:nvPicPr>
          <p:cNvPr id="8" name="Picture 7">
            <a:extLst>
              <a:ext uri="{FF2B5EF4-FFF2-40B4-BE49-F238E27FC236}">
                <a16:creationId xmlns:a16="http://schemas.microsoft.com/office/drawing/2014/main" id="{29FFD7F1-D9F3-47AB-A64A-1998152F0603}"/>
              </a:ext>
            </a:extLst>
          </p:cNvPr>
          <p:cNvPicPr>
            <a:picLocks noChangeAspect="1"/>
          </p:cNvPicPr>
          <p:nvPr/>
        </p:nvPicPr>
        <p:blipFill>
          <a:blip r:embed="rId4"/>
          <a:stretch>
            <a:fillRect/>
          </a:stretch>
        </p:blipFill>
        <p:spPr>
          <a:xfrm>
            <a:off x="4198374" y="6248374"/>
            <a:ext cx="4804064" cy="634039"/>
          </a:xfrm>
          <a:prstGeom prst="rect">
            <a:avLst/>
          </a:prstGeom>
        </p:spPr>
      </p:pic>
    </p:spTree>
    <p:extLst>
      <p:ext uri="{BB962C8B-B14F-4D97-AF65-F5344CB8AC3E}">
        <p14:creationId xmlns:p14="http://schemas.microsoft.com/office/powerpoint/2010/main" val="320053696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a:latin typeface="+mj-lt"/>
              </a:rPr>
              <a:t>Presented by Liam Kelly</a:t>
            </a:r>
          </a:p>
        </p:txBody>
      </p:sp>
      <p:sp>
        <p:nvSpPr>
          <p:cNvPr id="3" name="Text Placeholder 2"/>
          <p:cNvSpPr>
            <a:spLocks noGrp="1"/>
          </p:cNvSpPr>
          <p:nvPr>
            <p:ph type="body" sz="quarter" idx="11"/>
          </p:nvPr>
        </p:nvSpPr>
        <p:spPr/>
        <p:txBody>
          <a:bodyPr/>
          <a:lstStyle/>
          <a:p>
            <a:r>
              <a:rPr lang="en-US" dirty="0">
                <a:latin typeface="+mj-lt"/>
              </a:rPr>
              <a:t>03/11/2021</a:t>
            </a:r>
          </a:p>
        </p:txBody>
      </p:sp>
      <p:sp>
        <p:nvSpPr>
          <p:cNvPr id="4" name="TextBox 3">
            <a:extLst>
              <a:ext uri="{FF2B5EF4-FFF2-40B4-BE49-F238E27FC236}">
                <a16:creationId xmlns:a16="http://schemas.microsoft.com/office/drawing/2014/main" id="{7DA347B2-02DF-4BD9-96F9-84BF08B65BA1}"/>
              </a:ext>
            </a:extLst>
          </p:cNvPr>
          <p:cNvSpPr txBox="1"/>
          <p:nvPr/>
        </p:nvSpPr>
        <p:spPr>
          <a:xfrm>
            <a:off x="177553" y="1944210"/>
            <a:ext cx="8131946" cy="1477328"/>
          </a:xfrm>
          <a:prstGeom prst="rect">
            <a:avLst/>
          </a:prstGeom>
          <a:noFill/>
        </p:spPr>
        <p:txBody>
          <a:bodyPr wrap="square" rtlCol="0">
            <a:spAutoFit/>
          </a:bodyPr>
          <a:lstStyle/>
          <a:p>
            <a:r>
              <a:rPr lang="mi-NZ" dirty="0">
                <a:solidFill>
                  <a:srgbClr val="4B962B"/>
                </a:solidFill>
              </a:rPr>
              <a:t>Thank you for coming to the UV domain presentation, if there are any questions please feel free to email or call:</a:t>
            </a:r>
          </a:p>
          <a:p>
            <a:endParaRPr lang="mi-NZ" dirty="0"/>
          </a:p>
          <a:p>
            <a:r>
              <a:rPr lang="mi-NZ" dirty="0"/>
              <a:t>Email: </a:t>
            </a:r>
            <a:r>
              <a:rPr lang="mi-NZ" dirty="0">
                <a:hlinkClick r:id="rId3"/>
              </a:rPr>
              <a:t>Lkelly1@massey.ac.nz</a:t>
            </a:r>
            <a:endParaRPr lang="mi-NZ" dirty="0"/>
          </a:p>
          <a:p>
            <a:r>
              <a:rPr lang="mi-NZ" dirty="0"/>
              <a:t>EHI Email: </a:t>
            </a:r>
            <a:r>
              <a:rPr lang="en-NZ" b="0" i="0" u="none" strike="noStrike" dirty="0">
                <a:solidFill>
                  <a:srgbClr val="8BB220"/>
                </a:solidFill>
                <a:effectLst/>
                <a:latin typeface="Source Sans Pro" panose="020B0503030403020204" pitchFamily="34" charset="0"/>
                <a:hlinkClick r:id="rId4"/>
              </a:rPr>
              <a:t>ehinz@massey.ac.nz</a:t>
            </a:r>
            <a:endParaRPr lang="en-NZ" dirty="0"/>
          </a:p>
        </p:txBody>
      </p:sp>
    </p:spTree>
    <p:extLst>
      <p:ext uri="{BB962C8B-B14F-4D97-AF65-F5344CB8AC3E}">
        <p14:creationId xmlns:p14="http://schemas.microsoft.com/office/powerpoint/2010/main" val="265976594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mj-lt"/>
                <a:ea typeface="Source Sans Pro" panose="020B0503030403020204" pitchFamily="34" charset="0"/>
              </a:rPr>
              <a:t>ALCOHOL-RELATED HARM</a:t>
            </a:r>
          </a:p>
        </p:txBody>
      </p:sp>
      <p:sp>
        <p:nvSpPr>
          <p:cNvPr id="3" name="Subtitle 2"/>
          <p:cNvSpPr>
            <a:spLocks noGrp="1"/>
          </p:cNvSpPr>
          <p:nvPr>
            <p:ph type="subTitle" idx="1"/>
          </p:nvPr>
        </p:nvSpPr>
        <p:spPr/>
        <p:txBody>
          <a:bodyPr/>
          <a:lstStyle/>
          <a:p>
            <a:r>
              <a:rPr lang="en-US" dirty="0"/>
              <a:t>Kirstin Lindberg, Principal Analyst</a:t>
            </a:r>
          </a:p>
          <a:p>
            <a:r>
              <a:rPr lang="en-US" dirty="0"/>
              <a:t>k.lindberg@massey.ac.nz</a:t>
            </a:r>
          </a:p>
        </p:txBody>
      </p:sp>
      <p:pic>
        <p:nvPicPr>
          <p:cNvPr id="4" name="Picture 3">
            <a:extLst>
              <a:ext uri="{FF2B5EF4-FFF2-40B4-BE49-F238E27FC236}">
                <a16:creationId xmlns:a16="http://schemas.microsoft.com/office/drawing/2014/main" id="{6BCDE29F-393D-40F8-9C56-59A80FB3692D}"/>
              </a:ext>
            </a:extLst>
          </p:cNvPr>
          <p:cNvPicPr>
            <a:picLocks noChangeAspect="1"/>
          </p:cNvPicPr>
          <p:nvPr/>
        </p:nvPicPr>
        <p:blipFill>
          <a:blip r:embed="rId2"/>
          <a:stretch>
            <a:fillRect/>
          </a:stretch>
        </p:blipFill>
        <p:spPr>
          <a:xfrm>
            <a:off x="0" y="6248374"/>
            <a:ext cx="4804064" cy="634039"/>
          </a:xfrm>
          <a:prstGeom prst="rect">
            <a:avLst/>
          </a:prstGeom>
        </p:spPr>
      </p:pic>
    </p:spTree>
    <p:extLst>
      <p:ext uri="{BB962C8B-B14F-4D97-AF65-F5344CB8AC3E}">
        <p14:creationId xmlns:p14="http://schemas.microsoft.com/office/powerpoint/2010/main" val="17919239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Current indicators </a:t>
            </a:r>
          </a:p>
        </p:txBody>
      </p:sp>
      <p:sp>
        <p:nvSpPr>
          <p:cNvPr id="3" name="Content Placeholder 2"/>
          <p:cNvSpPr>
            <a:spLocks noGrp="1"/>
          </p:cNvSpPr>
          <p:nvPr>
            <p:ph sz="half" idx="1"/>
          </p:nvPr>
        </p:nvSpPr>
        <p:spPr>
          <a:xfrm>
            <a:off x="416561" y="1344402"/>
            <a:ext cx="8233169" cy="4375678"/>
          </a:xfrm>
        </p:spPr>
        <p:txBody>
          <a:bodyPr/>
          <a:lstStyle/>
          <a:p>
            <a:pPr marL="457200" indent="-457200">
              <a:buFont typeface="Arial" panose="020B0604020202020204" pitchFamily="34" charset="0"/>
              <a:buChar char="•"/>
            </a:pPr>
            <a:r>
              <a:rPr lang="en-US" dirty="0">
                <a:cs typeface="Arial" pitchFamily="34" charset="0"/>
              </a:rPr>
              <a:t>Harms</a:t>
            </a:r>
          </a:p>
          <a:p>
            <a:pPr marL="1200150" lvl="1" indent="-457200">
              <a:buFont typeface="Arial" pitchFamily="34" charset="0"/>
              <a:buChar char="•"/>
            </a:pPr>
            <a:r>
              <a:rPr lang="en-US" dirty="0" err="1">
                <a:cs typeface="Arial" pitchFamily="34" charset="0"/>
              </a:rPr>
              <a:t>Hospitalisations</a:t>
            </a:r>
            <a:r>
              <a:rPr lang="en-US" dirty="0">
                <a:cs typeface="Arial" pitchFamily="34" charset="0"/>
              </a:rPr>
              <a:t> wholly attributable to alcohol</a:t>
            </a:r>
          </a:p>
          <a:p>
            <a:pPr marL="1200150" lvl="1" indent="-457200">
              <a:buFont typeface="Arial" pitchFamily="34" charset="0"/>
              <a:buChar char="•"/>
            </a:pPr>
            <a:r>
              <a:rPr lang="en-US" dirty="0">
                <a:latin typeface="+mj-lt"/>
                <a:cs typeface="Arial" pitchFamily="34" charset="0"/>
              </a:rPr>
              <a:t>Mortality wholl</a:t>
            </a:r>
            <a:r>
              <a:rPr lang="en-US" dirty="0">
                <a:cs typeface="Arial" pitchFamily="34" charset="0"/>
              </a:rPr>
              <a:t>y attributable to alcohol *</a:t>
            </a:r>
          </a:p>
          <a:p>
            <a:pPr marL="1200150" lvl="1" indent="-457200">
              <a:buFont typeface="Arial" pitchFamily="34" charset="0"/>
              <a:buChar char="•"/>
            </a:pPr>
            <a:r>
              <a:rPr lang="en-US" dirty="0">
                <a:cs typeface="Arial" pitchFamily="34" charset="0"/>
              </a:rPr>
              <a:t>Alcohol-related crashes – ON HOLD </a:t>
            </a:r>
          </a:p>
          <a:p>
            <a:pPr marL="457200" indent="-457200">
              <a:buFont typeface="Arial" pitchFamily="34" charset="0"/>
              <a:buChar char="•"/>
            </a:pPr>
            <a:r>
              <a:rPr lang="en-US" dirty="0">
                <a:latin typeface="+mj-lt"/>
                <a:cs typeface="Arial" pitchFamily="34" charset="0"/>
              </a:rPr>
              <a:t>Alcohol use</a:t>
            </a:r>
          </a:p>
          <a:p>
            <a:pPr marL="1200150" lvl="1" indent="-457200">
              <a:buFont typeface="Arial" pitchFamily="34" charset="0"/>
              <a:buChar char="•"/>
            </a:pPr>
            <a:r>
              <a:rPr lang="en-US" dirty="0">
                <a:latin typeface="+mj-lt"/>
                <a:cs typeface="Arial" pitchFamily="34" charset="0"/>
              </a:rPr>
              <a:t>Hazardous drinking </a:t>
            </a:r>
          </a:p>
          <a:p>
            <a:pPr marL="1200150" lvl="1" indent="-457200">
              <a:buFont typeface="Arial" pitchFamily="34" charset="0"/>
              <a:buChar char="•"/>
            </a:pPr>
            <a:r>
              <a:rPr lang="en-US" dirty="0">
                <a:cs typeface="Arial" pitchFamily="34" charset="0"/>
              </a:rPr>
              <a:t>Heavy episodic drinking* </a:t>
            </a:r>
          </a:p>
          <a:p>
            <a:pPr marL="457200" indent="-457200">
              <a:buFont typeface="Arial" pitchFamily="34" charset="0"/>
              <a:buChar char="•"/>
            </a:pPr>
            <a:r>
              <a:rPr lang="en-US" dirty="0">
                <a:cs typeface="Arial" pitchFamily="34" charset="0"/>
              </a:rPr>
              <a:t>Alcohol environment </a:t>
            </a:r>
          </a:p>
          <a:p>
            <a:pPr marL="1200150" lvl="1" indent="-457200">
              <a:buFont typeface="Arial" pitchFamily="34" charset="0"/>
              <a:buChar char="•"/>
            </a:pPr>
            <a:r>
              <a:rPr lang="en-US" dirty="0">
                <a:cs typeface="Arial" pitchFamily="34" charset="0"/>
              </a:rPr>
              <a:t>Alcohol </a:t>
            </a:r>
            <a:r>
              <a:rPr lang="en-US" dirty="0" err="1">
                <a:cs typeface="Arial" pitchFamily="34" charset="0"/>
              </a:rPr>
              <a:t>licence</a:t>
            </a:r>
            <a:r>
              <a:rPr lang="en-US" dirty="0">
                <a:cs typeface="Arial" pitchFamily="34" charset="0"/>
              </a:rPr>
              <a:t> outlet density </a:t>
            </a:r>
          </a:p>
        </p:txBody>
      </p:sp>
      <p:sp>
        <p:nvSpPr>
          <p:cNvPr id="5" name="Text Placeholder 4"/>
          <p:cNvSpPr>
            <a:spLocks noGrp="1"/>
          </p:cNvSpPr>
          <p:nvPr>
            <p:ph type="body" sz="quarter" idx="10"/>
          </p:nvPr>
        </p:nvSpPr>
        <p:spPr/>
        <p:txBody>
          <a:bodyPr/>
          <a:lstStyle/>
          <a:p>
            <a:r>
              <a:rPr lang="en-US" dirty="0"/>
              <a:t>Alcohol-related harm indicators</a:t>
            </a:r>
            <a:endParaRPr lang="en-US" dirty="0">
              <a:latin typeface="+mj-lt"/>
            </a:endParaRPr>
          </a:p>
        </p:txBody>
      </p:sp>
      <p:pic>
        <p:nvPicPr>
          <p:cNvPr id="4" name="Picture 3">
            <a:extLst>
              <a:ext uri="{FF2B5EF4-FFF2-40B4-BE49-F238E27FC236}">
                <a16:creationId xmlns:a16="http://schemas.microsoft.com/office/drawing/2014/main" id="{C2FCF53D-7E4D-4D99-B6A6-F9079A01C193}"/>
              </a:ext>
            </a:extLst>
          </p:cNvPr>
          <p:cNvPicPr>
            <a:picLocks noChangeAspect="1"/>
          </p:cNvPicPr>
          <p:nvPr/>
        </p:nvPicPr>
        <p:blipFill>
          <a:blip r:embed="rId3"/>
          <a:stretch>
            <a:fillRect/>
          </a:stretch>
        </p:blipFill>
        <p:spPr>
          <a:xfrm>
            <a:off x="5337715" y="3169969"/>
            <a:ext cx="3748620" cy="2234052"/>
          </a:xfrm>
          <a:prstGeom prst="rect">
            <a:avLst/>
          </a:prstGeom>
        </p:spPr>
      </p:pic>
      <p:pic>
        <p:nvPicPr>
          <p:cNvPr id="6" name="Picture 5">
            <a:extLst>
              <a:ext uri="{FF2B5EF4-FFF2-40B4-BE49-F238E27FC236}">
                <a16:creationId xmlns:a16="http://schemas.microsoft.com/office/drawing/2014/main" id="{DEBB3CEF-4487-4C46-B199-F5432F86D165}"/>
              </a:ext>
            </a:extLst>
          </p:cNvPr>
          <p:cNvPicPr>
            <a:picLocks noChangeAspect="1"/>
          </p:cNvPicPr>
          <p:nvPr/>
        </p:nvPicPr>
        <p:blipFill>
          <a:blip r:embed="rId4"/>
          <a:stretch>
            <a:fillRect/>
          </a:stretch>
        </p:blipFill>
        <p:spPr>
          <a:xfrm>
            <a:off x="4198374" y="6248374"/>
            <a:ext cx="4804064" cy="634039"/>
          </a:xfrm>
          <a:prstGeom prst="rect">
            <a:avLst/>
          </a:prstGeom>
        </p:spPr>
      </p:pic>
    </p:spTree>
    <p:extLst>
      <p:ext uri="{BB962C8B-B14F-4D97-AF65-F5344CB8AC3E}">
        <p14:creationId xmlns:p14="http://schemas.microsoft.com/office/powerpoint/2010/main" val="21881859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6560" y="133187"/>
            <a:ext cx="7874000" cy="814164"/>
          </a:xfrm>
        </p:spPr>
        <p:txBody>
          <a:bodyPr/>
          <a:lstStyle/>
          <a:p>
            <a:r>
              <a:rPr lang="en-US" dirty="0"/>
              <a:t>Alcohol outlet LICENCE density – Access &amp; availability </a:t>
            </a:r>
          </a:p>
        </p:txBody>
      </p:sp>
      <p:sp>
        <p:nvSpPr>
          <p:cNvPr id="3" name="Content Placeholder 2"/>
          <p:cNvSpPr>
            <a:spLocks noGrp="1"/>
          </p:cNvSpPr>
          <p:nvPr>
            <p:ph sz="half" idx="1"/>
          </p:nvPr>
        </p:nvSpPr>
        <p:spPr>
          <a:xfrm>
            <a:off x="416561" y="1344402"/>
            <a:ext cx="8233169" cy="4375678"/>
          </a:xfrm>
        </p:spPr>
        <p:txBody>
          <a:bodyPr/>
          <a:lstStyle/>
          <a:p>
            <a:pPr marL="457200" indent="-457200">
              <a:buFont typeface="Arial" pitchFamily="34" charset="0"/>
              <a:buChar char="•"/>
            </a:pPr>
            <a:r>
              <a:rPr lang="en-US" dirty="0"/>
              <a:t>Updating with Dec 2019 data (pre-COVID19)</a:t>
            </a:r>
          </a:p>
          <a:p>
            <a:pPr marL="457200" indent="-457200">
              <a:buFont typeface="Arial" pitchFamily="34" charset="0"/>
              <a:buChar char="•"/>
            </a:pPr>
            <a:r>
              <a:rPr lang="en-US" dirty="0">
                <a:cs typeface="Arial" pitchFamily="34" charset="0"/>
              </a:rPr>
              <a:t>Can also produce density per child (0-14 years)</a:t>
            </a:r>
          </a:p>
          <a:p>
            <a:pPr marL="1200150" lvl="1" indent="-457200">
              <a:buFont typeface="Arial" pitchFamily="34" charset="0"/>
              <a:buChar char="•"/>
            </a:pPr>
            <a:r>
              <a:rPr lang="en-US" dirty="0">
                <a:cs typeface="Arial" pitchFamily="34" charset="0"/>
              </a:rPr>
              <a:t>Form of advertising exposure to children  </a:t>
            </a:r>
          </a:p>
          <a:p>
            <a:pPr marL="457200" indent="-457200">
              <a:buFont typeface="Arial" pitchFamily="34" charset="0"/>
              <a:buChar char="•"/>
            </a:pPr>
            <a:r>
              <a:rPr lang="en-US" dirty="0" err="1">
                <a:cs typeface="Arial" pitchFamily="34" charset="0"/>
              </a:rPr>
              <a:t>Prioritising</a:t>
            </a:r>
            <a:r>
              <a:rPr lang="en-US" dirty="0">
                <a:cs typeface="Arial" pitchFamily="34" charset="0"/>
              </a:rPr>
              <a:t> urban areas for analysis</a:t>
            </a:r>
          </a:p>
          <a:p>
            <a:pPr marL="457200" indent="-457200">
              <a:buFont typeface="Arial" pitchFamily="34" charset="0"/>
              <a:buChar char="•"/>
            </a:pPr>
            <a:r>
              <a:rPr lang="en-US" dirty="0">
                <a:latin typeface="+mj-lt"/>
                <a:cs typeface="Arial" pitchFamily="34" charset="0"/>
              </a:rPr>
              <a:t>Additional outputs</a:t>
            </a:r>
          </a:p>
          <a:p>
            <a:pPr marL="1200150" lvl="1" indent="-457200">
              <a:buFont typeface="Arial" pitchFamily="34" charset="0"/>
              <a:buChar char="•"/>
            </a:pPr>
            <a:r>
              <a:rPr lang="en-US" dirty="0">
                <a:latin typeface="+mj-lt"/>
                <a:cs typeface="Arial" pitchFamily="34" charset="0"/>
              </a:rPr>
              <a:t>Maps on request, natural breaks</a:t>
            </a:r>
          </a:p>
          <a:p>
            <a:pPr marL="1200150" lvl="1" indent="-457200">
              <a:buFont typeface="Arial" pitchFamily="34" charset="0"/>
              <a:buChar char="•"/>
            </a:pPr>
            <a:r>
              <a:rPr lang="en-US" dirty="0">
                <a:latin typeface="+mj-lt"/>
                <a:cs typeface="Arial" pitchFamily="34" charset="0"/>
              </a:rPr>
              <a:t>Spatial clustering in urban areas, </a:t>
            </a:r>
            <a:r>
              <a:rPr lang="en-US">
                <a:latin typeface="+mj-lt"/>
                <a:cs typeface="Arial" pitchFamily="34" charset="0"/>
              </a:rPr>
              <a:t>heat map </a:t>
            </a:r>
            <a:endParaRPr lang="en-US" dirty="0">
              <a:latin typeface="+mj-lt"/>
              <a:cs typeface="Arial" pitchFamily="34" charset="0"/>
            </a:endParaRPr>
          </a:p>
        </p:txBody>
      </p:sp>
      <p:sp>
        <p:nvSpPr>
          <p:cNvPr id="5" name="Text Placeholder 4"/>
          <p:cNvSpPr>
            <a:spLocks noGrp="1"/>
          </p:cNvSpPr>
          <p:nvPr>
            <p:ph type="body" sz="quarter" idx="10"/>
          </p:nvPr>
        </p:nvSpPr>
        <p:spPr/>
        <p:txBody>
          <a:bodyPr/>
          <a:lstStyle/>
          <a:p>
            <a:r>
              <a:rPr lang="en-US" dirty="0"/>
              <a:t>Alcohol-related harm indicators</a:t>
            </a:r>
            <a:endParaRPr lang="en-US" dirty="0">
              <a:latin typeface="+mj-lt"/>
            </a:endParaRPr>
          </a:p>
        </p:txBody>
      </p:sp>
      <p:pic>
        <p:nvPicPr>
          <p:cNvPr id="6" name="Picture 5">
            <a:extLst>
              <a:ext uri="{FF2B5EF4-FFF2-40B4-BE49-F238E27FC236}">
                <a16:creationId xmlns:a16="http://schemas.microsoft.com/office/drawing/2014/main" id="{B1CD1137-F43A-4D01-B9A4-7F39181D803D}"/>
              </a:ext>
            </a:extLst>
          </p:cNvPr>
          <p:cNvPicPr>
            <a:picLocks noChangeAspect="1"/>
          </p:cNvPicPr>
          <p:nvPr/>
        </p:nvPicPr>
        <p:blipFill>
          <a:blip r:embed="rId2"/>
          <a:stretch>
            <a:fillRect/>
          </a:stretch>
        </p:blipFill>
        <p:spPr>
          <a:xfrm>
            <a:off x="4198374" y="6248374"/>
            <a:ext cx="4804064" cy="634039"/>
          </a:xfrm>
          <a:prstGeom prst="rect">
            <a:avLst/>
          </a:prstGeom>
        </p:spPr>
      </p:pic>
    </p:spTree>
    <p:extLst>
      <p:ext uri="{BB962C8B-B14F-4D97-AF65-F5344CB8AC3E}">
        <p14:creationId xmlns:p14="http://schemas.microsoft.com/office/powerpoint/2010/main" val="835461477"/>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Alcohol outlet </a:t>
            </a:r>
            <a:r>
              <a:rPr lang="en-US" dirty="0" err="1"/>
              <a:t>licence</a:t>
            </a:r>
            <a:r>
              <a:rPr lang="en-US" dirty="0"/>
              <a:t> density- Examples</a:t>
            </a:r>
          </a:p>
        </p:txBody>
      </p:sp>
      <p:sp>
        <p:nvSpPr>
          <p:cNvPr id="5" name="Text Placeholder 4"/>
          <p:cNvSpPr>
            <a:spLocks noGrp="1"/>
          </p:cNvSpPr>
          <p:nvPr>
            <p:ph type="body" sz="quarter" idx="10"/>
          </p:nvPr>
        </p:nvSpPr>
        <p:spPr/>
        <p:txBody>
          <a:bodyPr/>
          <a:lstStyle/>
          <a:p>
            <a:r>
              <a:rPr lang="en-US" dirty="0"/>
              <a:t>Alcohol-related harm indicators</a:t>
            </a:r>
            <a:endParaRPr lang="en-US" dirty="0">
              <a:latin typeface="+mj-lt"/>
            </a:endParaRPr>
          </a:p>
        </p:txBody>
      </p:sp>
      <p:pic>
        <p:nvPicPr>
          <p:cNvPr id="4" name="Picture 3" descr="Map&#10;&#10;Description automatically generated">
            <a:extLst>
              <a:ext uri="{FF2B5EF4-FFF2-40B4-BE49-F238E27FC236}">
                <a16:creationId xmlns:a16="http://schemas.microsoft.com/office/drawing/2014/main" id="{DDE39678-59C3-4993-87B3-920EE28692DB}"/>
              </a:ext>
            </a:extLst>
          </p:cNvPr>
          <p:cNvPicPr>
            <a:picLocks noChangeAspect="1"/>
          </p:cNvPicPr>
          <p:nvPr/>
        </p:nvPicPr>
        <p:blipFill>
          <a:blip r:embed="rId2"/>
          <a:stretch>
            <a:fillRect/>
          </a:stretch>
        </p:blipFill>
        <p:spPr>
          <a:xfrm>
            <a:off x="286099" y="848497"/>
            <a:ext cx="3948150" cy="5050339"/>
          </a:xfrm>
          <a:prstGeom prst="rect">
            <a:avLst/>
          </a:prstGeom>
        </p:spPr>
      </p:pic>
      <p:pic>
        <p:nvPicPr>
          <p:cNvPr id="6" name="Picture 5" descr="Map&#10;&#10;Description automatically generated">
            <a:extLst>
              <a:ext uri="{FF2B5EF4-FFF2-40B4-BE49-F238E27FC236}">
                <a16:creationId xmlns:a16="http://schemas.microsoft.com/office/drawing/2014/main" id="{F732A9A1-C384-4E7F-ACFF-0ED9096DD55A}"/>
              </a:ext>
            </a:extLst>
          </p:cNvPr>
          <p:cNvPicPr>
            <a:picLocks noChangeAspect="1"/>
          </p:cNvPicPr>
          <p:nvPr/>
        </p:nvPicPr>
        <p:blipFill>
          <a:blip r:embed="rId3"/>
          <a:stretch>
            <a:fillRect/>
          </a:stretch>
        </p:blipFill>
        <p:spPr>
          <a:xfrm>
            <a:off x="4540042" y="808140"/>
            <a:ext cx="3750518" cy="5305168"/>
          </a:xfrm>
          <a:prstGeom prst="rect">
            <a:avLst/>
          </a:prstGeom>
        </p:spPr>
      </p:pic>
      <p:pic>
        <p:nvPicPr>
          <p:cNvPr id="7" name="Picture 6">
            <a:extLst>
              <a:ext uri="{FF2B5EF4-FFF2-40B4-BE49-F238E27FC236}">
                <a16:creationId xmlns:a16="http://schemas.microsoft.com/office/drawing/2014/main" id="{F2586098-B72E-4AF4-9C67-C8073F8A7003}"/>
              </a:ext>
            </a:extLst>
          </p:cNvPr>
          <p:cNvPicPr>
            <a:picLocks noChangeAspect="1"/>
          </p:cNvPicPr>
          <p:nvPr/>
        </p:nvPicPr>
        <p:blipFill>
          <a:blip r:embed="rId4"/>
          <a:stretch>
            <a:fillRect/>
          </a:stretch>
        </p:blipFill>
        <p:spPr>
          <a:xfrm>
            <a:off x="4198374" y="6248374"/>
            <a:ext cx="4804064" cy="634039"/>
          </a:xfrm>
          <a:prstGeom prst="rect">
            <a:avLst/>
          </a:prstGeom>
        </p:spPr>
      </p:pic>
    </p:spTree>
    <p:extLst>
      <p:ext uri="{BB962C8B-B14F-4D97-AF65-F5344CB8AC3E}">
        <p14:creationId xmlns:p14="http://schemas.microsoft.com/office/powerpoint/2010/main" val="169411342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Other ideas </a:t>
            </a:r>
          </a:p>
        </p:txBody>
      </p:sp>
      <p:sp>
        <p:nvSpPr>
          <p:cNvPr id="3" name="Content Placeholder 2"/>
          <p:cNvSpPr>
            <a:spLocks noGrp="1"/>
          </p:cNvSpPr>
          <p:nvPr>
            <p:ph sz="half" idx="1"/>
          </p:nvPr>
        </p:nvSpPr>
        <p:spPr>
          <a:xfrm>
            <a:off x="416561" y="1344402"/>
            <a:ext cx="8233169" cy="4375678"/>
          </a:xfrm>
        </p:spPr>
        <p:txBody>
          <a:bodyPr/>
          <a:lstStyle/>
          <a:p>
            <a:pPr marL="457200" indent="-457200">
              <a:buFont typeface="Arial" pitchFamily="34" charset="0"/>
              <a:buChar char="•"/>
            </a:pPr>
            <a:r>
              <a:rPr lang="en-US" sz="2400" dirty="0" err="1">
                <a:latin typeface="+mj-lt"/>
                <a:cs typeface="Arial" pitchFamily="34" charset="0"/>
              </a:rPr>
              <a:t>Hospitalisations</a:t>
            </a:r>
            <a:endParaRPr lang="en-US" sz="2400" dirty="0">
              <a:latin typeface="+mj-lt"/>
              <a:cs typeface="Arial" pitchFamily="34" charset="0"/>
            </a:endParaRPr>
          </a:p>
          <a:p>
            <a:pPr marL="1200150" lvl="1" indent="-457200">
              <a:buFont typeface="Arial" pitchFamily="34" charset="0"/>
              <a:buChar char="•"/>
            </a:pPr>
            <a:r>
              <a:rPr lang="en-US" sz="1800" dirty="0">
                <a:latin typeface="+mj-lt"/>
                <a:cs typeface="Arial" pitchFamily="34" charset="0"/>
              </a:rPr>
              <a:t>Review of ICD codes for </a:t>
            </a:r>
            <a:r>
              <a:rPr lang="en-US" sz="1800" dirty="0" err="1">
                <a:latin typeface="+mj-lt"/>
                <a:cs typeface="Arial" pitchFamily="34" charset="0"/>
              </a:rPr>
              <a:t>hospitalisations</a:t>
            </a:r>
            <a:r>
              <a:rPr lang="en-US" sz="1800" dirty="0">
                <a:latin typeface="+mj-lt"/>
                <a:cs typeface="Arial" pitchFamily="34" charset="0"/>
              </a:rPr>
              <a:t> (and mortality) </a:t>
            </a:r>
          </a:p>
          <a:p>
            <a:pPr marL="1200150" lvl="1" indent="-457200">
              <a:buFont typeface="Arial" pitchFamily="34" charset="0"/>
              <a:buChar char="•"/>
            </a:pPr>
            <a:r>
              <a:rPr lang="en-US" sz="1800" dirty="0">
                <a:latin typeface="+mj-lt"/>
                <a:cs typeface="Arial" pitchFamily="34" charset="0"/>
              </a:rPr>
              <a:t>2020 data results by month/quarter (COVID-19 impact)</a:t>
            </a:r>
          </a:p>
          <a:p>
            <a:pPr marL="1200150" lvl="1" indent="-457200">
              <a:buFont typeface="Arial" pitchFamily="34" charset="0"/>
              <a:buChar char="•"/>
            </a:pPr>
            <a:r>
              <a:rPr lang="en-US" sz="1800" dirty="0">
                <a:latin typeface="+mj-lt"/>
                <a:cs typeface="Arial" pitchFamily="34" charset="0"/>
              </a:rPr>
              <a:t>Present number of cardiovascular </a:t>
            </a:r>
            <a:r>
              <a:rPr lang="en-US" sz="1800" dirty="0" err="1">
                <a:latin typeface="+mj-lt"/>
                <a:cs typeface="Arial" pitchFamily="34" charset="0"/>
              </a:rPr>
              <a:t>hosps</a:t>
            </a:r>
            <a:r>
              <a:rPr lang="en-US" sz="1800" dirty="0">
                <a:latin typeface="+mj-lt"/>
                <a:cs typeface="Arial" pitchFamily="34" charset="0"/>
              </a:rPr>
              <a:t> for comparison (</a:t>
            </a:r>
            <a:r>
              <a:rPr lang="en-US" sz="1800" dirty="0" err="1">
                <a:latin typeface="+mj-lt"/>
                <a:cs typeface="Arial" pitchFamily="34" charset="0"/>
              </a:rPr>
              <a:t>hosp</a:t>
            </a:r>
            <a:r>
              <a:rPr lang="en-US" sz="1800" dirty="0">
                <a:latin typeface="+mj-lt"/>
                <a:cs typeface="Arial" pitchFamily="34" charset="0"/>
              </a:rPr>
              <a:t> for alcohol higher even just wholly attributable) </a:t>
            </a:r>
          </a:p>
          <a:p>
            <a:pPr marL="457200" indent="-457200">
              <a:buFont typeface="Arial" pitchFamily="34" charset="0"/>
              <a:buChar char="•"/>
            </a:pPr>
            <a:r>
              <a:rPr lang="en-US" sz="2400" dirty="0">
                <a:latin typeface="+mj-lt"/>
                <a:cs typeface="Arial" pitchFamily="34" charset="0"/>
              </a:rPr>
              <a:t>Future implementation </a:t>
            </a:r>
          </a:p>
          <a:p>
            <a:pPr marL="1200150" lvl="1" indent="-457200">
              <a:buFont typeface="Arial" pitchFamily="34" charset="0"/>
              <a:buChar char="•"/>
            </a:pPr>
            <a:r>
              <a:rPr lang="en-US" sz="2000" dirty="0">
                <a:latin typeface="+mj-lt"/>
                <a:cs typeface="Arial" pitchFamily="34" charset="0"/>
              </a:rPr>
              <a:t>Affordability (HPA work)</a:t>
            </a:r>
          </a:p>
          <a:p>
            <a:pPr marL="1200150" lvl="1" indent="-457200">
              <a:buFont typeface="Arial" pitchFamily="34" charset="0"/>
              <a:buChar char="•"/>
            </a:pPr>
            <a:r>
              <a:rPr lang="en-US" sz="2000" dirty="0">
                <a:latin typeface="+mj-lt"/>
                <a:cs typeface="Arial" pitchFamily="34" charset="0"/>
              </a:rPr>
              <a:t>Social supply of alcohol (HPA, </a:t>
            </a:r>
            <a:r>
              <a:rPr lang="en-US" sz="2000" dirty="0">
                <a:cs typeface="Arial" pitchFamily="34" charset="0"/>
              </a:rPr>
              <a:t>Alcohol Use in NZ survey)</a:t>
            </a:r>
            <a:r>
              <a:rPr lang="en-US" sz="2000" dirty="0">
                <a:latin typeface="+mj-lt"/>
                <a:cs typeface="Arial" pitchFamily="34" charset="0"/>
              </a:rPr>
              <a:t> </a:t>
            </a:r>
            <a:endParaRPr lang="en-US" sz="2000" dirty="0">
              <a:cs typeface="Arial" pitchFamily="34" charset="0"/>
            </a:endParaRPr>
          </a:p>
          <a:p>
            <a:pPr marL="457200" indent="-457200">
              <a:buFont typeface="Arial" pitchFamily="34" charset="0"/>
              <a:buChar char="•"/>
            </a:pPr>
            <a:r>
              <a:rPr lang="en-US" sz="2400" dirty="0">
                <a:cs typeface="Arial" pitchFamily="34" charset="0"/>
              </a:rPr>
              <a:t>Alcohol available for consumption? (Proxy for sales during 2020, 2021)</a:t>
            </a:r>
          </a:p>
          <a:p>
            <a:pPr marL="457200" indent="-457200">
              <a:buFont typeface="Arial" pitchFamily="34" charset="0"/>
              <a:buChar char="•"/>
            </a:pPr>
            <a:r>
              <a:rPr lang="en-US" sz="2400" dirty="0">
                <a:cs typeface="Arial" pitchFamily="34" charset="0"/>
              </a:rPr>
              <a:t>HPA/University of Otago Wellington Burden of Disease</a:t>
            </a:r>
          </a:p>
          <a:p>
            <a:pPr marL="457200" indent="-457200">
              <a:buFont typeface="Arial" pitchFamily="34" charset="0"/>
              <a:buChar char="•"/>
            </a:pPr>
            <a:endParaRPr lang="en-US" dirty="0">
              <a:cs typeface="Arial" pitchFamily="34" charset="0"/>
            </a:endParaRPr>
          </a:p>
          <a:p>
            <a:pPr marL="457200" indent="-457200">
              <a:buFont typeface="Arial" pitchFamily="34" charset="0"/>
              <a:buChar char="•"/>
            </a:pPr>
            <a:endParaRPr lang="en-US" dirty="0">
              <a:latin typeface="+mj-lt"/>
              <a:cs typeface="Arial" pitchFamily="34" charset="0"/>
            </a:endParaRPr>
          </a:p>
        </p:txBody>
      </p:sp>
      <p:sp>
        <p:nvSpPr>
          <p:cNvPr id="5" name="Text Placeholder 4"/>
          <p:cNvSpPr>
            <a:spLocks noGrp="1"/>
          </p:cNvSpPr>
          <p:nvPr>
            <p:ph type="body" sz="quarter" idx="10"/>
          </p:nvPr>
        </p:nvSpPr>
        <p:spPr/>
        <p:txBody>
          <a:bodyPr/>
          <a:lstStyle/>
          <a:p>
            <a:r>
              <a:rPr lang="en-US" dirty="0"/>
              <a:t>Alcohol-related harm indicators</a:t>
            </a:r>
            <a:endParaRPr lang="en-US" dirty="0">
              <a:latin typeface="+mj-lt"/>
            </a:endParaRPr>
          </a:p>
        </p:txBody>
      </p:sp>
    </p:spTree>
    <p:extLst>
      <p:ext uri="{BB962C8B-B14F-4D97-AF65-F5344CB8AC3E}">
        <p14:creationId xmlns:p14="http://schemas.microsoft.com/office/powerpoint/2010/main" val="230561700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latin typeface="+mj-lt"/>
                <a:ea typeface="Source Sans Pro" panose="020B0503030403020204" pitchFamily="34" charset="0"/>
              </a:rPr>
              <a:t>Indoor environment</a:t>
            </a:r>
          </a:p>
        </p:txBody>
      </p:sp>
      <p:sp>
        <p:nvSpPr>
          <p:cNvPr id="3" name="Subtitle 2"/>
          <p:cNvSpPr>
            <a:spLocks noGrp="1"/>
          </p:cNvSpPr>
          <p:nvPr>
            <p:ph type="subTitle" idx="1"/>
          </p:nvPr>
        </p:nvSpPr>
        <p:spPr/>
        <p:txBody>
          <a:bodyPr/>
          <a:lstStyle/>
          <a:p>
            <a:r>
              <a:rPr lang="en-US" dirty="0">
                <a:latin typeface="+mj-lt"/>
              </a:rPr>
              <a:t>Helene Marsters (pre-recorded)</a:t>
            </a:r>
          </a:p>
        </p:txBody>
      </p:sp>
      <p:pic>
        <p:nvPicPr>
          <p:cNvPr id="4" name="Picture 3">
            <a:extLst>
              <a:ext uri="{FF2B5EF4-FFF2-40B4-BE49-F238E27FC236}">
                <a16:creationId xmlns:a16="http://schemas.microsoft.com/office/drawing/2014/main" id="{61CF5C7C-2EA8-40B9-A37E-50572E5C349F}"/>
              </a:ext>
            </a:extLst>
          </p:cNvPr>
          <p:cNvPicPr>
            <a:picLocks noChangeAspect="1"/>
          </p:cNvPicPr>
          <p:nvPr/>
        </p:nvPicPr>
        <p:blipFill>
          <a:blip r:embed="rId5"/>
          <a:stretch>
            <a:fillRect/>
          </a:stretch>
        </p:blipFill>
        <p:spPr>
          <a:xfrm>
            <a:off x="0" y="2165102"/>
            <a:ext cx="3288254" cy="2748775"/>
          </a:xfrm>
          <a:prstGeom prst="rect">
            <a:avLst/>
          </a:prstGeom>
        </p:spPr>
      </p:pic>
      <p:pic>
        <p:nvPicPr>
          <p:cNvPr id="7" name="Audio 6">
            <a:hlinkClick r:id="" action="ppaction://media"/>
            <a:extLst>
              <a:ext uri="{FF2B5EF4-FFF2-40B4-BE49-F238E27FC236}">
                <a16:creationId xmlns:a16="http://schemas.microsoft.com/office/drawing/2014/main" id="{2A9FCB78-C8B2-4493-A8C7-74885C5B8D74}"/>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434667820"/>
      </p:ext>
    </p:extLst>
  </p:cSld>
  <p:clrMapOvr>
    <a:masterClrMapping/>
  </p:clrMapOvr>
  <mc:AlternateContent xmlns:mc="http://schemas.openxmlformats.org/markup-compatibility/2006" xmlns:p14="http://schemas.microsoft.com/office/powerpoint/2010/main">
    <mc:Choice Requires="p14">
      <p:transition spd="slow" p14:dur="2000" advTm="30381"/>
    </mc:Choice>
    <mc:Fallback xmlns="">
      <p:transition spd="slow" advTm="3038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251F16D6-43A3-4060-B3AA-1C8BFA045790}"/>
              </a:ext>
            </a:extLst>
          </p:cNvPr>
          <p:cNvPicPr>
            <a:picLocks noChangeAspect="1"/>
          </p:cNvPicPr>
          <p:nvPr/>
        </p:nvPicPr>
        <p:blipFill>
          <a:blip r:embed="rId5"/>
          <a:stretch>
            <a:fillRect/>
          </a:stretch>
        </p:blipFill>
        <p:spPr>
          <a:xfrm>
            <a:off x="7078494" y="2536618"/>
            <a:ext cx="2055923" cy="1364904"/>
          </a:xfrm>
          <a:prstGeom prst="rect">
            <a:avLst/>
          </a:prstGeom>
        </p:spPr>
      </p:pic>
      <p:sp>
        <p:nvSpPr>
          <p:cNvPr id="2" name="Title 1"/>
          <p:cNvSpPr>
            <a:spLocks noGrp="1"/>
          </p:cNvSpPr>
          <p:nvPr>
            <p:ph type="title"/>
          </p:nvPr>
        </p:nvSpPr>
        <p:spPr/>
        <p:txBody>
          <a:bodyPr/>
          <a:lstStyle/>
          <a:p>
            <a:r>
              <a:rPr lang="en-US" dirty="0"/>
              <a:t>Indoor environment indicators</a:t>
            </a:r>
          </a:p>
        </p:txBody>
      </p:sp>
      <p:sp>
        <p:nvSpPr>
          <p:cNvPr id="5" name="Text Placeholder 4"/>
          <p:cNvSpPr>
            <a:spLocks noGrp="1"/>
          </p:cNvSpPr>
          <p:nvPr>
            <p:ph type="body" sz="quarter" idx="10"/>
          </p:nvPr>
        </p:nvSpPr>
        <p:spPr/>
        <p:txBody>
          <a:bodyPr/>
          <a:lstStyle/>
          <a:p>
            <a:r>
              <a:rPr lang="en-US" dirty="0">
                <a:latin typeface="+mj-lt"/>
              </a:rPr>
              <a:t>Indoor environment</a:t>
            </a:r>
          </a:p>
        </p:txBody>
      </p:sp>
      <p:sp>
        <p:nvSpPr>
          <p:cNvPr id="11" name="TextBox 10">
            <a:extLst>
              <a:ext uri="{FF2B5EF4-FFF2-40B4-BE49-F238E27FC236}">
                <a16:creationId xmlns:a16="http://schemas.microsoft.com/office/drawing/2014/main" id="{F3F57D86-E6EC-4726-B5ED-11F026F68626}"/>
              </a:ext>
            </a:extLst>
          </p:cNvPr>
          <p:cNvSpPr txBox="1"/>
          <p:nvPr/>
        </p:nvSpPr>
        <p:spPr>
          <a:xfrm>
            <a:off x="279699" y="1166812"/>
            <a:ext cx="6176521" cy="5509200"/>
          </a:xfrm>
          <a:prstGeom prst="rect">
            <a:avLst/>
          </a:prstGeom>
          <a:noFill/>
        </p:spPr>
        <p:txBody>
          <a:bodyPr wrap="square" rtlCol="0">
            <a:spAutoFit/>
          </a:bodyPr>
          <a:lstStyle/>
          <a:p>
            <a:r>
              <a:rPr lang="en-NZ" sz="2000" b="1" dirty="0">
                <a:solidFill>
                  <a:srgbClr val="807673"/>
                </a:solidFill>
                <a:latin typeface="+mj-lt"/>
                <a:ea typeface="Source Sans Pro" panose="020B0503030403020204" pitchFamily="34" charset="0"/>
                <a:cs typeface="Arial" pitchFamily="34" charset="0"/>
              </a:rPr>
              <a:t>Exposure indicators</a:t>
            </a:r>
          </a:p>
          <a:p>
            <a:pPr marL="285750" indent="-285750">
              <a:buFont typeface="Arial" panose="020B0604020202020204" pitchFamily="34" charset="0"/>
              <a:buChar char="•"/>
            </a:pPr>
            <a:r>
              <a:rPr lang="en-NZ" sz="2000" dirty="0">
                <a:solidFill>
                  <a:srgbClr val="807673"/>
                </a:solidFill>
                <a:latin typeface="+mj-lt"/>
                <a:ea typeface="Source Sans Pro" panose="020B0503030403020204" pitchFamily="34" charset="0"/>
                <a:cs typeface="Arial" pitchFamily="34" charset="0"/>
              </a:rPr>
              <a:t>Household crowding</a:t>
            </a:r>
          </a:p>
          <a:p>
            <a:pPr marL="285750" indent="-285750">
              <a:buFont typeface="Arial" panose="020B0604020202020204" pitchFamily="34" charset="0"/>
              <a:buChar char="•"/>
            </a:pPr>
            <a:r>
              <a:rPr lang="en-NZ" sz="2000" dirty="0">
                <a:solidFill>
                  <a:srgbClr val="807673"/>
                </a:solidFill>
                <a:latin typeface="+mj-lt"/>
                <a:ea typeface="Source Sans Pro" panose="020B0503030403020204" pitchFamily="34" charset="0"/>
                <a:cs typeface="Arial" pitchFamily="34" charset="0"/>
              </a:rPr>
              <a:t>Home heating</a:t>
            </a:r>
          </a:p>
          <a:p>
            <a:pPr marL="285750" indent="-285750">
              <a:buFont typeface="Arial" panose="020B0604020202020204" pitchFamily="34" charset="0"/>
              <a:buChar char="•"/>
            </a:pPr>
            <a:r>
              <a:rPr lang="en-NZ" sz="2000" dirty="0">
                <a:solidFill>
                  <a:srgbClr val="807673"/>
                </a:solidFill>
                <a:latin typeface="+mj-lt"/>
                <a:ea typeface="Source Sans Pro" panose="020B0503030403020204" pitchFamily="34" charset="0"/>
                <a:cs typeface="Arial" pitchFamily="34" charset="0"/>
              </a:rPr>
              <a:t>Maternal smoking at two weeks postnatal</a:t>
            </a:r>
          </a:p>
          <a:p>
            <a:pPr marL="285750" indent="-285750">
              <a:buFont typeface="Arial" panose="020B0604020202020204" pitchFamily="34" charset="0"/>
              <a:buChar char="•"/>
            </a:pPr>
            <a:r>
              <a:rPr lang="en-NZ" sz="2000" dirty="0">
                <a:solidFill>
                  <a:srgbClr val="807673"/>
                </a:solidFill>
                <a:latin typeface="+mj-lt"/>
                <a:ea typeface="Source Sans Pro" panose="020B0503030403020204" pitchFamily="34" charset="0"/>
                <a:cs typeface="Arial" pitchFamily="34" charset="0"/>
              </a:rPr>
              <a:t>Second-hand smoke exposure in the home</a:t>
            </a:r>
          </a:p>
          <a:p>
            <a:endParaRPr lang="en-NZ" sz="2000" dirty="0">
              <a:solidFill>
                <a:srgbClr val="807673"/>
              </a:solidFill>
              <a:latin typeface="+mj-lt"/>
              <a:ea typeface="Source Sans Pro" panose="020B0503030403020204" pitchFamily="34" charset="0"/>
              <a:cs typeface="Arial" pitchFamily="34" charset="0"/>
            </a:endParaRPr>
          </a:p>
          <a:p>
            <a:endParaRPr lang="en-NZ" sz="2000" dirty="0"/>
          </a:p>
          <a:p>
            <a:r>
              <a:rPr lang="en-NZ" sz="2000" b="1" dirty="0">
                <a:solidFill>
                  <a:srgbClr val="807673"/>
                </a:solidFill>
                <a:latin typeface="+mj-lt"/>
                <a:ea typeface="Source Sans Pro" panose="020B0503030403020204" pitchFamily="34" charset="0"/>
                <a:cs typeface="Arial" pitchFamily="34" charset="0"/>
              </a:rPr>
              <a:t>Health</a:t>
            </a:r>
            <a:r>
              <a:rPr lang="en-NZ" sz="2000" b="1" dirty="0"/>
              <a:t> </a:t>
            </a:r>
            <a:r>
              <a:rPr lang="en-NZ" sz="2000" b="1" dirty="0">
                <a:solidFill>
                  <a:srgbClr val="807673"/>
                </a:solidFill>
                <a:latin typeface="+mj-lt"/>
                <a:ea typeface="Source Sans Pro" panose="020B0503030403020204" pitchFamily="34" charset="0"/>
                <a:cs typeface="Arial" pitchFamily="34" charset="0"/>
              </a:rPr>
              <a:t>indicators</a:t>
            </a:r>
          </a:p>
          <a:p>
            <a:pPr marL="285750" indent="-285750">
              <a:buFont typeface="Arial" panose="020B0604020202020204" pitchFamily="34" charset="0"/>
              <a:buChar char="•"/>
            </a:pPr>
            <a:r>
              <a:rPr lang="en-NZ" sz="2000" dirty="0">
                <a:solidFill>
                  <a:srgbClr val="807673"/>
                </a:solidFill>
                <a:latin typeface="+mj-lt"/>
                <a:ea typeface="Source Sans Pro" panose="020B0503030403020204" pitchFamily="34" charset="0"/>
                <a:cs typeface="Arial" pitchFamily="34" charset="0"/>
              </a:rPr>
              <a:t>Lower respiratory tract infection hospitalisations (0-4 years)</a:t>
            </a:r>
          </a:p>
          <a:p>
            <a:pPr marL="285750" indent="-285750">
              <a:buFont typeface="Arial" panose="020B0604020202020204" pitchFamily="34" charset="0"/>
              <a:buChar char="•"/>
            </a:pPr>
            <a:r>
              <a:rPr lang="en-NZ" sz="2000" dirty="0">
                <a:solidFill>
                  <a:srgbClr val="807673"/>
                </a:solidFill>
                <a:latin typeface="+mj-lt"/>
                <a:ea typeface="Source Sans Pro" panose="020B0503030403020204" pitchFamily="34" charset="0"/>
                <a:cs typeface="Arial" pitchFamily="34" charset="0"/>
              </a:rPr>
              <a:t>Sudden unexpected death in infancy</a:t>
            </a:r>
          </a:p>
          <a:p>
            <a:pPr marL="285750" indent="-285750">
              <a:buFont typeface="Arial" panose="020B0604020202020204" pitchFamily="34" charset="0"/>
              <a:buChar char="•"/>
            </a:pPr>
            <a:r>
              <a:rPr lang="en-NZ" sz="2000" dirty="0">
                <a:solidFill>
                  <a:srgbClr val="807673"/>
                </a:solidFill>
                <a:latin typeface="+mj-lt"/>
                <a:ea typeface="Source Sans Pro" panose="020B0503030403020204" pitchFamily="34" charset="0"/>
                <a:cs typeface="Arial" pitchFamily="34" charset="0"/>
              </a:rPr>
              <a:t>Asthma prevalence (medicated) (2-14 years)</a:t>
            </a:r>
          </a:p>
          <a:p>
            <a:pPr marL="285750" indent="-285750">
              <a:buFont typeface="Arial" panose="020B0604020202020204" pitchFamily="34" charset="0"/>
              <a:buChar char="•"/>
            </a:pPr>
            <a:r>
              <a:rPr lang="en-NZ" sz="2000" dirty="0">
                <a:solidFill>
                  <a:srgbClr val="807673"/>
                </a:solidFill>
                <a:latin typeface="+mj-lt"/>
                <a:ea typeface="Source Sans Pro" panose="020B0503030403020204" pitchFamily="34" charset="0"/>
                <a:cs typeface="Arial" pitchFamily="34" charset="0"/>
              </a:rPr>
              <a:t>Asthma hospitalisations (0-14 years)</a:t>
            </a:r>
          </a:p>
          <a:p>
            <a:pPr marL="285750" indent="-285750">
              <a:buFont typeface="Arial" panose="020B0604020202020204" pitchFamily="34" charset="0"/>
              <a:buChar char="•"/>
            </a:pPr>
            <a:r>
              <a:rPr lang="en-NZ" sz="2000" dirty="0">
                <a:solidFill>
                  <a:srgbClr val="807673"/>
                </a:solidFill>
                <a:latin typeface="+mj-lt"/>
                <a:ea typeface="Source Sans Pro" panose="020B0503030403020204" pitchFamily="34" charset="0"/>
                <a:cs typeface="Arial" pitchFamily="34" charset="0"/>
              </a:rPr>
              <a:t>Meningococcal disease notifications (0-14 years)</a:t>
            </a:r>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pPr marL="285750" indent="-285750">
              <a:buFont typeface="Arial" panose="020B0604020202020204" pitchFamily="34" charset="0"/>
              <a:buChar char="•"/>
            </a:pPr>
            <a:endParaRPr lang="en-NZ" dirty="0"/>
          </a:p>
          <a:p>
            <a:r>
              <a:rPr lang="en-NZ" dirty="0"/>
              <a:t> </a:t>
            </a:r>
          </a:p>
        </p:txBody>
      </p:sp>
      <p:pic>
        <p:nvPicPr>
          <p:cNvPr id="4" name="Picture 3">
            <a:extLst>
              <a:ext uri="{FF2B5EF4-FFF2-40B4-BE49-F238E27FC236}">
                <a16:creationId xmlns:a16="http://schemas.microsoft.com/office/drawing/2014/main" id="{1E161B8B-EF92-4DDE-A448-FBFEF8DC1F8B}"/>
              </a:ext>
            </a:extLst>
          </p:cNvPr>
          <p:cNvPicPr>
            <a:picLocks noChangeAspect="1"/>
          </p:cNvPicPr>
          <p:nvPr/>
        </p:nvPicPr>
        <p:blipFill>
          <a:blip r:embed="rId6"/>
          <a:stretch>
            <a:fillRect/>
          </a:stretch>
        </p:blipFill>
        <p:spPr>
          <a:xfrm>
            <a:off x="6700163" y="1056753"/>
            <a:ext cx="2164138" cy="1439404"/>
          </a:xfrm>
          <a:prstGeom prst="rect">
            <a:avLst/>
          </a:prstGeom>
        </p:spPr>
      </p:pic>
      <p:pic>
        <p:nvPicPr>
          <p:cNvPr id="7" name="Picture 6">
            <a:extLst>
              <a:ext uri="{FF2B5EF4-FFF2-40B4-BE49-F238E27FC236}">
                <a16:creationId xmlns:a16="http://schemas.microsoft.com/office/drawing/2014/main" id="{C2DF4FF4-66EB-43DB-8FCE-FE9BC7F816CD}"/>
              </a:ext>
            </a:extLst>
          </p:cNvPr>
          <p:cNvPicPr>
            <a:picLocks noChangeAspect="1"/>
          </p:cNvPicPr>
          <p:nvPr/>
        </p:nvPicPr>
        <p:blipFill>
          <a:blip r:embed="rId7"/>
          <a:stretch>
            <a:fillRect/>
          </a:stretch>
        </p:blipFill>
        <p:spPr>
          <a:xfrm>
            <a:off x="6278252" y="5278382"/>
            <a:ext cx="2865747" cy="1609908"/>
          </a:xfrm>
          <a:prstGeom prst="rect">
            <a:avLst/>
          </a:prstGeom>
        </p:spPr>
      </p:pic>
      <p:pic>
        <p:nvPicPr>
          <p:cNvPr id="9" name="Picture 8">
            <a:extLst>
              <a:ext uri="{FF2B5EF4-FFF2-40B4-BE49-F238E27FC236}">
                <a16:creationId xmlns:a16="http://schemas.microsoft.com/office/drawing/2014/main" id="{4B56E572-9BCA-491D-9C8A-FF938CA5FFD4}"/>
              </a:ext>
            </a:extLst>
          </p:cNvPr>
          <p:cNvPicPr>
            <a:picLocks noChangeAspect="1"/>
          </p:cNvPicPr>
          <p:nvPr/>
        </p:nvPicPr>
        <p:blipFill>
          <a:blip r:embed="rId8"/>
          <a:stretch>
            <a:fillRect/>
          </a:stretch>
        </p:blipFill>
        <p:spPr>
          <a:xfrm>
            <a:off x="7694127" y="3918759"/>
            <a:ext cx="1449873" cy="1438085"/>
          </a:xfrm>
          <a:prstGeom prst="rect">
            <a:avLst/>
          </a:prstGeom>
        </p:spPr>
      </p:pic>
      <p:pic>
        <p:nvPicPr>
          <p:cNvPr id="19" name="Picture 18">
            <a:extLst>
              <a:ext uri="{FF2B5EF4-FFF2-40B4-BE49-F238E27FC236}">
                <a16:creationId xmlns:a16="http://schemas.microsoft.com/office/drawing/2014/main" id="{FFBB95AF-80A3-41B0-BA45-185C8866C44E}"/>
              </a:ext>
            </a:extLst>
          </p:cNvPr>
          <p:cNvPicPr>
            <a:picLocks noChangeAspect="1"/>
          </p:cNvPicPr>
          <p:nvPr/>
        </p:nvPicPr>
        <p:blipFill>
          <a:blip r:embed="rId9"/>
          <a:stretch>
            <a:fillRect/>
          </a:stretch>
        </p:blipFill>
        <p:spPr>
          <a:xfrm>
            <a:off x="6275802" y="2516900"/>
            <a:ext cx="1415875" cy="1426642"/>
          </a:xfrm>
          <a:prstGeom prst="rect">
            <a:avLst/>
          </a:prstGeom>
        </p:spPr>
      </p:pic>
      <p:pic>
        <p:nvPicPr>
          <p:cNvPr id="20" name="Picture 19">
            <a:extLst>
              <a:ext uri="{FF2B5EF4-FFF2-40B4-BE49-F238E27FC236}">
                <a16:creationId xmlns:a16="http://schemas.microsoft.com/office/drawing/2014/main" id="{FE856AE1-13E9-4594-BA65-FB6010844A52}"/>
              </a:ext>
            </a:extLst>
          </p:cNvPr>
          <p:cNvPicPr>
            <a:picLocks noChangeAspect="1"/>
          </p:cNvPicPr>
          <p:nvPr/>
        </p:nvPicPr>
        <p:blipFill>
          <a:blip r:embed="rId10"/>
          <a:stretch>
            <a:fillRect/>
          </a:stretch>
        </p:blipFill>
        <p:spPr>
          <a:xfrm>
            <a:off x="6278252" y="3917652"/>
            <a:ext cx="1449873" cy="1425709"/>
          </a:xfrm>
          <a:prstGeom prst="rect">
            <a:avLst/>
          </a:prstGeom>
        </p:spPr>
      </p:pic>
      <p:pic>
        <p:nvPicPr>
          <p:cNvPr id="3" name="Audio 2">
            <a:hlinkClick r:id="" action="ppaction://media"/>
            <a:extLst>
              <a:ext uri="{FF2B5EF4-FFF2-40B4-BE49-F238E27FC236}">
                <a16:creationId xmlns:a16="http://schemas.microsoft.com/office/drawing/2014/main" id="{47F555F8-8885-4116-82DE-1CD2EBE93CF8}"/>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2086786944"/>
      </p:ext>
    </p:extLst>
  </p:cSld>
  <p:clrMapOvr>
    <a:masterClrMapping/>
  </p:clrMapOvr>
  <mc:AlternateContent xmlns:mc="http://schemas.openxmlformats.org/markup-compatibility/2006" xmlns:p14="http://schemas.microsoft.com/office/powerpoint/2010/main">
    <mc:Choice Requires="p14">
      <p:transition spd="slow" p14:dur="2000" advTm="68535"/>
    </mc:Choice>
    <mc:Fallback xmlns="">
      <p:transition spd="slow" advTm="6853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extLst>
    <p:ext uri="{3A86A75C-4F4B-4683-9AE1-C65F6400EC91}">
      <p14:laserTraceLst xmlns:p14="http://schemas.microsoft.com/office/powerpoint/2010/main">
        <p14:tracePtLst>
          <p14:tracePt t="96" x="2260600" y="5064125"/>
          <p14:tracePt t="102" x="2278063" y="5030788"/>
          <p14:tracePt t="111" x="2278063" y="5022850"/>
          <p14:tracePt t="132" x="2286000" y="5022850"/>
          <p14:tracePt t="141" x="2286000" y="5013325"/>
          <p14:tracePt t="160" x="2293938" y="5005388"/>
          <p14:tracePt t="167" x="2303463" y="4997450"/>
          <p14:tracePt t="182" x="2344738" y="4979988"/>
          <p14:tracePt t="190" x="2371725" y="4962525"/>
          <p14:tracePt t="196" x="2379663" y="4972050"/>
          <p14:tracePt t="204" x="2413000" y="4954588"/>
          <p14:tracePt t="212" x="2455863" y="4954588"/>
          <p14:tracePt t="218" x="2473325" y="4946650"/>
          <p14:tracePt t="227" x="2489200" y="4937125"/>
          <p14:tracePt t="233" x="2516188" y="4937125"/>
          <p14:tracePt t="240" x="2532063" y="4929188"/>
          <p14:tracePt t="247" x="2532063" y="4919663"/>
          <p14:tracePt t="256" x="2549525" y="4911725"/>
          <p14:tracePt t="262" x="2557463" y="4911725"/>
          <p14:tracePt t="269" x="2574925" y="4886325"/>
          <p14:tracePt t="278" x="2582863" y="4886325"/>
          <p14:tracePt t="284" x="2592388" y="4878388"/>
          <p14:tracePt t="319" x="2600325" y="4878388"/>
          <p14:tracePt t="328" x="2617788" y="4868863"/>
          <p14:tracePt t="6344" x="2574925" y="4818063"/>
          <p14:tracePt t="6351" x="2506663" y="4741863"/>
          <p14:tracePt t="6358" x="2473325" y="4708525"/>
          <p14:tracePt t="6367" x="2422525" y="4665663"/>
          <p14:tracePt t="6373" x="2362200" y="4546600"/>
          <p14:tracePt t="6379" x="2319338" y="4445000"/>
          <p14:tracePt t="6388" x="2278063" y="4351338"/>
          <p14:tracePt t="6394" x="2227263" y="4224338"/>
          <p14:tracePt t="6403" x="2174875" y="4011613"/>
          <p14:tracePt t="6407" x="2124075" y="3790950"/>
          <p14:tracePt t="6416" x="2108200" y="3527425"/>
          <p14:tracePt t="6423" x="2098675" y="3382963"/>
          <p14:tracePt t="6429" x="2098675" y="3228975"/>
          <p14:tracePt t="6437" x="2116138" y="3008313"/>
          <p14:tracePt t="6444" x="2141538" y="2846388"/>
          <p14:tracePt t="6452" x="2149475" y="2719388"/>
          <p14:tracePt t="6458" x="2174875" y="2617788"/>
          <p14:tracePt t="6466" x="2200275" y="2524125"/>
          <p14:tracePt t="6474" x="2217738" y="2397125"/>
          <p14:tracePt t="6481" x="2227263" y="2354263"/>
          <p14:tracePt t="6488" x="2252663" y="2278063"/>
          <p14:tracePt t="6495" x="2278063" y="2243138"/>
          <p14:tracePt t="6503" x="2286000" y="2209800"/>
          <p14:tracePt t="6509" x="2286000" y="2192338"/>
          <p14:tracePt t="6517" x="2293938" y="2184400"/>
          <p14:tracePt t="6524" x="2293938" y="2174875"/>
          <p14:tracePt t="6533" x="2303463" y="2149475"/>
          <p14:tracePt t="6538" x="2311400" y="2141538"/>
          <p14:tracePt t="6546" x="2319338" y="2124075"/>
          <p14:tracePt t="6553" x="2328863" y="2108200"/>
          <p14:tracePt t="6560" x="2344738" y="2090738"/>
          <p14:tracePt t="6570" x="2344738" y="2073275"/>
          <p14:tracePt t="6575" x="2371725" y="2039938"/>
          <p14:tracePt t="6584" x="2371725" y="2030413"/>
          <p14:tracePt t="6589" x="2387600" y="1997075"/>
          <p14:tracePt t="6597" x="2387600" y="1989138"/>
          <p14:tracePt t="6604" x="2405063" y="1920875"/>
          <p14:tracePt t="6612" x="2405063" y="1903413"/>
          <p14:tracePt t="6618" x="2413000" y="1878013"/>
          <p14:tracePt t="6626" x="2413000" y="1852613"/>
          <p14:tracePt t="6633" x="2413000" y="1835150"/>
          <p14:tracePt t="6640" x="2422525" y="1793875"/>
          <p14:tracePt t="6647" x="2422525" y="1784350"/>
          <p14:tracePt t="6655" x="2422525" y="1758950"/>
          <p14:tracePt t="6662" x="2422525" y="1741488"/>
          <p14:tracePt t="6691" x="2430463" y="1733550"/>
          <p14:tracePt t="6699" x="2438400" y="1733550"/>
          <p14:tracePt t="6706" x="2463800" y="1733550"/>
          <p14:tracePt t="6713" x="2473325" y="1733550"/>
          <p14:tracePt t="6720" x="2481263" y="1733550"/>
          <p14:tracePt t="6728" x="2489200" y="1733550"/>
          <p14:tracePt t="6735" x="2498725" y="1733550"/>
          <p14:tracePt t="6742" x="2506663" y="1733550"/>
          <p14:tracePt t="6750" x="2516188" y="1751013"/>
          <p14:tracePt t="6764" x="2524125" y="1751013"/>
          <p14:tracePt t="6771" x="2541588" y="1758950"/>
          <p14:tracePt t="6778" x="2541588" y="1766888"/>
          <p14:tracePt t="6829" x="2549525" y="1766888"/>
          <p14:tracePt t="6843" x="2566988" y="1776413"/>
          <p14:tracePt t="6851" x="2574925" y="1784350"/>
          <p14:tracePt t="6858" x="2582863" y="1784350"/>
          <p14:tracePt t="6866" x="2592388" y="1793875"/>
          <p14:tracePt t="6872" x="2600325" y="1793875"/>
          <p14:tracePt t="6880" x="2608263" y="1793875"/>
          <p14:tracePt t="6894" x="2643188" y="1801813"/>
          <p14:tracePt t="6901" x="2651125" y="1801813"/>
          <p14:tracePt t="6909" x="2660650" y="1801813"/>
          <p14:tracePt t="6917" x="2668588" y="1801813"/>
          <p14:tracePt t="6923" x="2676525" y="1801813"/>
          <p14:tracePt t="6938" x="2693988" y="1801813"/>
          <p14:tracePt t="6946" x="2701925" y="1819275"/>
          <p14:tracePt t="6988" x="2711450" y="1819275"/>
          <p14:tracePt t="7010" x="2727325" y="1809750"/>
          <p14:tracePt t="7025" x="2778125" y="1784350"/>
          <p14:tracePt t="7039" x="2795588" y="1776413"/>
          <p14:tracePt t="7046" x="2805113" y="1758950"/>
          <p14:tracePt t="7054" x="2820988" y="1751013"/>
          <p14:tracePt t="7061" x="2830513" y="1751013"/>
          <p14:tracePt t="7075" x="2838450" y="1751013"/>
          <p14:tracePt t="7083" x="2838450" y="1741488"/>
          <p14:tracePt t="7096" x="2846388" y="1741488"/>
          <p14:tracePt t="7170" x="2855913" y="1741488"/>
          <p14:tracePt t="7185" x="2855913" y="1733550"/>
          <p14:tracePt t="7244" x="2863850" y="1733550"/>
          <p14:tracePt t="7389" x="2871788" y="1733550"/>
          <p14:tracePt t="7510" x="2871788" y="1741488"/>
          <p14:tracePt t="7600" x="2871788" y="1751013"/>
          <p14:tracePt t="7635" x="2881313" y="1751013"/>
          <p14:tracePt t="7730" x="2889250" y="1751013"/>
          <p14:tracePt t="7933" x="2881313" y="1751013"/>
          <p14:tracePt t="8049" x="2863850" y="1751013"/>
          <p14:tracePt t="8056" x="2855913" y="1751013"/>
          <p14:tracePt t="8064" x="2830513" y="1751013"/>
          <p14:tracePt t="8072" x="2795588" y="1751013"/>
          <p14:tracePt t="8085" x="2787650" y="1751013"/>
          <p14:tracePt t="8092" x="2770188" y="1758950"/>
          <p14:tracePt t="8100" x="2727325" y="1758950"/>
          <p14:tracePt t="8135" x="2719388" y="1758950"/>
          <p14:tracePt t="8149" x="2711450" y="1758950"/>
          <p14:tracePt t="8156" x="2711450" y="1766888"/>
          <p14:tracePt t="8170" x="2686050" y="1776413"/>
          <p14:tracePt t="8178" x="2676525" y="1776413"/>
          <p14:tracePt t="8193" x="2651125" y="1809750"/>
          <p14:tracePt t="8207" x="2633663" y="1819275"/>
          <p14:tracePt t="8214" x="2600325" y="1835150"/>
          <p14:tracePt t="8222" x="2600325" y="1844675"/>
          <p14:tracePt t="8229" x="2592388" y="1844675"/>
          <p14:tracePt t="8236" x="2582863" y="1852613"/>
          <p14:tracePt t="8252" x="2574925" y="1852613"/>
          <p14:tracePt t="8259" x="2574925" y="1860550"/>
          <p14:tracePt t="8273" x="2566988" y="1860550"/>
          <p14:tracePt t="8281" x="2566988" y="1870075"/>
          <p14:tracePt t="8287" x="2557463" y="1870075"/>
          <p14:tracePt t="8295" x="2549525" y="1870075"/>
          <p14:tracePt t="8309" x="2541588" y="1870075"/>
          <p14:tracePt t="8324" x="2532063" y="1885950"/>
          <p14:tracePt t="8331" x="2524125" y="1885950"/>
          <p14:tracePt t="8368" x="2516188" y="1885950"/>
          <p14:tracePt t="8403" x="2506663" y="1885950"/>
          <p14:tracePt t="8470" x="2498725" y="1885950"/>
          <p14:tracePt t="8513" x="2489200" y="1885950"/>
          <p14:tracePt t="8556" x="2489200" y="1895475"/>
          <p14:tracePt t="8565" x="2481263" y="1895475"/>
          <p14:tracePt t="8606" x="2463800" y="1903413"/>
          <p14:tracePt t="8613" x="2455863" y="1911350"/>
          <p14:tracePt t="8621" x="2430463" y="1928813"/>
          <p14:tracePt t="8627" x="2422525" y="1928813"/>
          <p14:tracePt t="8636" x="2405063" y="1938338"/>
          <p14:tracePt t="8642" x="2379663" y="1946275"/>
          <p14:tracePt t="8651" x="2344738" y="1946275"/>
          <p14:tracePt t="8657" x="2336800" y="1963738"/>
          <p14:tracePt t="8667" x="2319338" y="1971675"/>
          <p14:tracePt t="8679" x="2293938" y="1979613"/>
          <p14:tracePt t="8687" x="2286000" y="1979613"/>
          <p14:tracePt t="8694" x="2268538" y="1979613"/>
          <p14:tracePt t="8701" x="2260600" y="1979613"/>
          <p14:tracePt t="8716" x="2252663" y="1979613"/>
          <p14:tracePt t="8737" x="2243138" y="1979613"/>
          <p14:tracePt t="8759" x="2235200" y="1979613"/>
          <p14:tracePt t="8817" x="2227263" y="1979613"/>
          <p14:tracePt t="8854" x="2209800" y="1979613"/>
          <p14:tracePt t="8891" x="2209800" y="1989138"/>
          <p14:tracePt t="8898" x="2200275" y="1989138"/>
          <p14:tracePt t="8913" x="2192338" y="1989138"/>
          <p14:tracePt t="8935" x="2192338" y="1997075"/>
          <p14:tracePt t="8948" x="2184400" y="1997075"/>
          <p14:tracePt t="8970" x="2174875" y="1997075"/>
          <p14:tracePt t="8991" x="2166938" y="1997075"/>
          <p14:tracePt t="9028" x="2166938" y="2005013"/>
          <p14:tracePt t="9042" x="2149475" y="2005013"/>
          <p14:tracePt t="9081" x="2141538" y="2005013"/>
          <p14:tracePt t="9186" x="2141538" y="2014538"/>
          <p14:tracePt t="9246" x="2141538" y="2022475"/>
          <p14:tracePt t="9296" x="2141538" y="2030413"/>
          <p14:tracePt t="9354" x="2141538" y="2039938"/>
          <p14:tracePt t="9420" x="2141538" y="2047875"/>
          <p14:tracePt t="9456" x="2141538" y="2055813"/>
          <p14:tracePt t="9492" x="2141538" y="2065338"/>
          <p14:tracePt t="9594" x="2141538" y="2073275"/>
          <p14:tracePt t="9668" x="2141538" y="2082800"/>
          <p14:tracePt t="9697" x="2141538" y="2090738"/>
          <p14:tracePt t="9732" x="2141538" y="2098675"/>
          <p14:tracePt t="9813" x="2159000" y="2098675"/>
          <p14:tracePt t="9891" x="2166938" y="2098675"/>
          <p14:tracePt t="9928" x="2174875" y="2098675"/>
          <p14:tracePt t="9956" x="2184400" y="2098675"/>
          <p14:tracePt t="9993" x="2192338" y="2098675"/>
          <p14:tracePt t="9999" x="2200275" y="2098675"/>
          <p14:tracePt t="10014" x="2227263" y="2098675"/>
          <p14:tracePt t="10030" x="2243138" y="2098675"/>
          <p14:tracePt t="10044" x="2260600" y="2098675"/>
          <p14:tracePt t="10051" x="2268538" y="2098675"/>
          <p14:tracePt t="10057" x="2293938" y="2098675"/>
          <p14:tracePt t="10073" x="2311400" y="2098675"/>
          <p14:tracePt t="10086" x="2319338" y="2098675"/>
          <p14:tracePt t="10094" x="2336800" y="2098675"/>
          <p14:tracePt t="10116" x="2344738" y="2098675"/>
          <p14:tracePt t="10131" x="2371725" y="2098675"/>
          <p14:tracePt t="10152" x="2387600" y="2098675"/>
          <p14:tracePt t="10174" x="2397125" y="2098675"/>
          <p14:tracePt t="10196" x="2405063" y="2098675"/>
          <p14:tracePt t="10211" x="2413000" y="2098675"/>
          <p14:tracePt t="10233" x="2422525" y="2098675"/>
          <p14:tracePt t="10239" x="2430463" y="2098675"/>
          <p14:tracePt t="10254" x="2438400" y="2108200"/>
          <p14:tracePt t="10283" x="2447925" y="2108200"/>
          <p14:tracePt t="10297" x="2455863" y="2108200"/>
          <p14:tracePt t="10305" x="2463800" y="2108200"/>
          <p14:tracePt t="10334" x="2473325" y="2108200"/>
          <p14:tracePt t="10348" x="2481263" y="2108200"/>
          <p14:tracePt t="10384" x="2489200" y="2108200"/>
          <p14:tracePt t="10421" x="2498725" y="2108200"/>
          <p14:tracePt t="10457" x="2506663" y="2108200"/>
          <p14:tracePt t="10530" x="2516188" y="2108200"/>
          <p14:tracePt t="10546" x="2516188" y="2116138"/>
          <p14:tracePt t="10595" x="2524125" y="2124075"/>
          <p14:tracePt t="10646" x="2524125" y="2133600"/>
          <p14:tracePt t="10653" x="2532063" y="2149475"/>
          <p14:tracePt t="10689" x="2532063" y="2159000"/>
          <p14:tracePt t="10696" x="2532063" y="2166938"/>
          <p14:tracePt t="10711" x="2532063" y="2174875"/>
          <p14:tracePt t="10726" x="2532063" y="2184400"/>
          <p14:tracePt t="10733" x="2532063" y="2192338"/>
          <p14:tracePt t="10748" x="2532063" y="2227263"/>
          <p14:tracePt t="10755" x="2532063" y="2235200"/>
          <p14:tracePt t="10768" x="2532063" y="2243138"/>
          <p14:tracePt t="10783" x="2532063" y="2260600"/>
          <p14:tracePt t="10813" x="2532063" y="2278063"/>
          <p14:tracePt t="10820" x="2532063" y="2286000"/>
          <p14:tracePt t="10835" x="2532063" y="2293938"/>
          <p14:tracePt t="10842" x="2532063" y="2303463"/>
          <p14:tracePt t="10863" x="2532063" y="2311400"/>
          <p14:tracePt t="10870" x="2532063" y="2319338"/>
          <p14:tracePt t="10885" x="2532063" y="2328863"/>
          <p14:tracePt t="10900" x="2532063" y="2336800"/>
          <p14:tracePt t="10915" x="2532063" y="2344738"/>
          <p14:tracePt t="10930" x="2532063" y="2354263"/>
          <p14:tracePt t="10973" x="2532063" y="2362200"/>
          <p14:tracePt t="10987" x="2532063" y="2371725"/>
          <p14:tracePt t="11037" x="2532063" y="2379663"/>
          <p14:tracePt t="11059" x="2541588" y="2379663"/>
          <p14:tracePt t="11074" x="2541588" y="2387600"/>
          <p14:tracePt t="11902" x="2549525" y="2387600"/>
          <p14:tracePt t="11938" x="2557463" y="2387600"/>
          <p14:tracePt t="11973" x="2566988" y="2387600"/>
          <p14:tracePt t="12032" x="2566988" y="2397125"/>
          <p14:tracePt t="12047" x="2566988" y="2405063"/>
          <p14:tracePt t="12054" x="2566988" y="2413000"/>
          <p14:tracePt t="12061" x="2566988" y="2422525"/>
          <p14:tracePt t="12075" x="2566988" y="2438400"/>
          <p14:tracePt t="12097" x="2566988" y="2455863"/>
          <p14:tracePt t="12104" x="2566988" y="2463800"/>
          <p14:tracePt t="12119" x="2566988" y="2489200"/>
          <p14:tracePt t="12127" x="2566988" y="2498725"/>
          <p14:tracePt t="12133" x="2557463" y="2506663"/>
          <p14:tracePt t="12140" x="2557463" y="2524125"/>
          <p14:tracePt t="12148" x="2549525" y="2532063"/>
          <p14:tracePt t="12156" x="2549525" y="2541588"/>
          <p14:tracePt t="12163" x="2549525" y="2557463"/>
          <p14:tracePt t="12169" x="2549525" y="2574925"/>
          <p14:tracePt t="12184" x="2549525" y="2582863"/>
          <p14:tracePt t="12191" x="2549525" y="2592388"/>
          <p14:tracePt t="12205" x="2541588" y="2600325"/>
          <p14:tracePt t="12220" x="2541588" y="2608263"/>
          <p14:tracePt t="12249" x="2541588" y="2617788"/>
          <p14:tracePt t="12264" x="2541588" y="2625725"/>
          <p14:tracePt t="12286" x="2541588" y="2633663"/>
          <p14:tracePt t="12329" x="2541588" y="2643188"/>
          <p14:tracePt t="12343" x="2541588" y="2651125"/>
          <p14:tracePt t="12351" x="2541588" y="2686050"/>
          <p14:tracePt t="12358" x="2541588" y="2701925"/>
          <p14:tracePt t="12366" x="2541588" y="2711450"/>
          <p14:tracePt t="12373" x="2541588" y="2727325"/>
          <p14:tracePt t="12388" x="2541588" y="2736850"/>
          <p14:tracePt t="12409" x="2541588" y="2752725"/>
          <p14:tracePt t="12439" x="2541588" y="2762250"/>
          <p14:tracePt t="12685" x="2549525" y="2762250"/>
          <p14:tracePt t="12714" x="2557463" y="2762250"/>
          <p14:tracePt t="12743" x="2566988" y="2762250"/>
          <p14:tracePt t="12787" x="2566988" y="2744788"/>
          <p14:tracePt t="12816" x="2574925" y="2744788"/>
          <p14:tracePt t="21626" x="2574925" y="2693988"/>
          <p14:tracePt t="21634" x="2566988" y="2566988"/>
          <p14:tracePt t="21641" x="2549525" y="2481263"/>
          <p14:tracePt t="21647" x="2541588" y="2354263"/>
          <p14:tracePt t="21655" x="2506663" y="2235200"/>
          <p14:tracePt t="21662" x="2463800" y="2073275"/>
          <p14:tracePt t="21671" x="2455863" y="1963738"/>
          <p14:tracePt t="21677" x="2447925" y="1844675"/>
          <p14:tracePt t="21684" x="2438400" y="1758950"/>
          <p14:tracePt t="21689" x="2422525" y="1674813"/>
          <p14:tracePt t="21696" x="2405063" y="1597025"/>
          <p14:tracePt t="21704" x="2379663" y="1538288"/>
          <p14:tracePt t="21711" x="2362200" y="1436688"/>
          <p14:tracePt t="21721" x="2344738" y="1411288"/>
          <p14:tracePt t="21725" x="2336800" y="1376363"/>
          <p14:tracePt t="21734" x="2303463" y="1300163"/>
          <p14:tracePt t="21741" x="2286000" y="1274763"/>
          <p14:tracePt t="21748" x="2252663" y="1231900"/>
          <p14:tracePt t="21755" x="2235200" y="1181100"/>
          <p14:tracePt t="21763" x="2209800" y="1163638"/>
          <p14:tracePt t="21771" x="2159000" y="1138238"/>
          <p14:tracePt t="21777" x="2108200" y="1087438"/>
          <p14:tracePt t="21784" x="2030413" y="1069975"/>
          <p14:tracePt t="21792" x="1997075" y="1044575"/>
          <p14:tracePt t="21800" x="1938338" y="1028700"/>
          <p14:tracePt t="21806" x="1885950" y="1011238"/>
          <p14:tracePt t="21813" x="1844675" y="993775"/>
          <p14:tracePt t="21821" x="1793875" y="968375"/>
          <p14:tracePt t="21829" x="1741488" y="952500"/>
          <p14:tracePt t="21837" x="1674813" y="942975"/>
          <p14:tracePt t="21842" x="1589088" y="942975"/>
          <p14:tracePt t="21850" x="1504950" y="935038"/>
          <p14:tracePt t="21857" x="1427163" y="935038"/>
          <p14:tracePt t="21864" x="1343025" y="935038"/>
          <p14:tracePt t="21871" x="1282700" y="935038"/>
          <p14:tracePt t="21879" x="1241425" y="935038"/>
          <p14:tracePt t="21888" x="1163638" y="935038"/>
          <p14:tracePt t="21892" x="1122363" y="909638"/>
          <p14:tracePt t="21901" x="1036638" y="909638"/>
          <p14:tracePt t="21907" x="960438" y="909638"/>
          <p14:tracePt t="21916" x="874713" y="892175"/>
          <p14:tracePt t="21934" x="704850" y="900113"/>
          <p14:tracePt t="21937" x="671513" y="900113"/>
          <p14:tracePt t="21944" x="603250" y="900113"/>
          <p14:tracePt t="21952" x="595313" y="909638"/>
          <p14:tracePt t="21958" x="527050" y="925513"/>
          <p14:tracePt t="21967" x="476250" y="952500"/>
          <p14:tracePt t="21973" x="425450" y="1011238"/>
          <p14:tracePt t="21981" x="314325" y="1062038"/>
          <p14:tracePt t="21988" x="280988" y="1112838"/>
          <p14:tracePt t="21995" x="195263" y="1206500"/>
          <p14:tracePt t="22004" x="152400" y="1292225"/>
          <p14:tracePt t="22010" x="93663" y="1385888"/>
          <p14:tracePt t="22017" x="85725" y="1427163"/>
          <p14:tracePt t="22024" x="76200" y="1504950"/>
          <p14:tracePt t="22032" x="58738" y="1581150"/>
          <p14:tracePt t="22038" x="58738" y="1649413"/>
          <p14:tracePt t="22047" x="58738" y="1708150"/>
          <p14:tracePt t="22053" x="58738" y="1741488"/>
          <p14:tracePt t="22060" x="76200" y="1809750"/>
          <p14:tracePt t="22067" x="85725" y="1903413"/>
          <p14:tracePt t="22076" x="127000" y="1979613"/>
          <p14:tracePt t="22083" x="169863" y="2055813"/>
          <p14:tracePt t="22089" x="246063" y="2174875"/>
          <p14:tracePt t="22096" x="331788" y="2328863"/>
          <p14:tracePt t="22104" x="407988" y="2438400"/>
          <p14:tracePt t="22110" x="476250" y="2524125"/>
          <p14:tracePt t="22120" x="569913" y="2686050"/>
          <p14:tracePt t="22125" x="671513" y="2838450"/>
          <p14:tracePt t="22133" x="798513" y="2932113"/>
          <p14:tracePt t="22140" x="960438" y="3076575"/>
          <p14:tracePt t="22147" x="1104900" y="3170238"/>
          <p14:tracePt t="22154" x="1198563" y="3211513"/>
          <p14:tracePt t="22161" x="1266825" y="3238500"/>
          <p14:tracePt t="22170" x="1368425" y="3238500"/>
          <p14:tracePt t="22176" x="1487488" y="3263900"/>
          <p14:tracePt t="22184" x="1622425" y="3263900"/>
          <p14:tracePt t="22191" x="1751013" y="3271838"/>
          <p14:tracePt t="22199" x="1852613" y="3238500"/>
          <p14:tracePt t="22205" x="1946275" y="3211513"/>
          <p14:tracePt t="22213" x="2022475" y="3170238"/>
          <p14:tracePt t="22220" x="2141538" y="3101975"/>
          <p14:tracePt t="22227" x="2243138" y="3025775"/>
          <p14:tracePt t="22236" x="2447925" y="2897188"/>
          <p14:tracePt t="22242" x="2498725" y="2855913"/>
          <p14:tracePt t="22250" x="2592388" y="2795588"/>
          <p14:tracePt t="22256" x="2651125" y="2752725"/>
          <p14:tracePt t="22264" x="2719388" y="2727325"/>
          <p14:tracePt t="22270" x="2778125" y="2686050"/>
          <p14:tracePt t="22278" x="2855913" y="2625725"/>
          <p14:tracePt t="22287" x="2949575" y="2582863"/>
          <p14:tracePt t="22292" x="3000375" y="2549525"/>
          <p14:tracePt t="22300" x="3033713" y="2524125"/>
          <p14:tracePt t="22306" x="3094038" y="2489200"/>
          <p14:tracePt t="22314" x="3135313" y="2473325"/>
          <p14:tracePt t="22321" x="3186113" y="2438400"/>
          <p14:tracePt t="22329" x="3203575" y="2422525"/>
          <p14:tracePt t="22336" x="3221038" y="2405063"/>
          <p14:tracePt t="22342" x="3279775" y="2379663"/>
          <p14:tracePt t="22350" x="3305175" y="2354263"/>
          <p14:tracePt t="22357" x="3330575" y="2336800"/>
          <p14:tracePt t="22366" x="3365500" y="2311400"/>
          <p14:tracePt t="22372" x="3390900" y="2268538"/>
          <p14:tracePt t="22379" x="3441700" y="2243138"/>
          <p14:tracePt t="22388" x="3475038" y="2200275"/>
          <p14:tracePt t="22394" x="3484563" y="2192338"/>
          <p14:tracePt t="22403" x="3535363" y="2141538"/>
          <p14:tracePt t="22408" x="3552825" y="2108200"/>
          <p14:tracePt t="22417" x="3568700" y="2047875"/>
          <p14:tracePt t="22423" x="3586163" y="2022475"/>
          <p14:tracePt t="22430" x="3594100" y="1979613"/>
          <p14:tracePt t="22437" x="3603625" y="1920875"/>
          <p14:tracePt t="22445" x="3603625" y="1860550"/>
          <p14:tracePt t="22453" x="3594100" y="1835150"/>
          <p14:tracePt t="22460" x="3586163" y="1784350"/>
          <p14:tracePt t="22467" x="3578225" y="1751013"/>
          <p14:tracePt t="22474" x="3560763" y="1700213"/>
          <p14:tracePt t="22481" x="3535363" y="1622425"/>
          <p14:tracePt t="22488" x="3517900" y="1589088"/>
          <p14:tracePt t="22495" x="3475038" y="1530350"/>
          <p14:tracePt t="22503" x="3467100" y="1495425"/>
          <p14:tracePt t="22510" x="3441700" y="1427163"/>
          <p14:tracePt t="22519" x="3382963" y="1368425"/>
          <p14:tracePt t="22525" x="3340100" y="1266825"/>
          <p14:tracePt t="22533" x="3289300" y="1206500"/>
          <p14:tracePt t="22539" x="3211513" y="1087438"/>
          <p14:tracePt t="22546" x="3170238" y="1028700"/>
          <p14:tracePt t="22554" x="3119438" y="985838"/>
          <p14:tracePt t="22561" x="3025775" y="909638"/>
          <p14:tracePt t="22569" x="2922588" y="858838"/>
          <p14:tracePt t="22575" x="2830513" y="815975"/>
          <p14:tracePt t="22583" x="2736850" y="790575"/>
          <p14:tracePt t="22590" x="2660650" y="773113"/>
          <p14:tracePt t="22597" x="2600325" y="773113"/>
          <p14:tracePt t="22604" x="2481263" y="747713"/>
          <p14:tracePt t="22611" x="2354263" y="739775"/>
          <p14:tracePt t="22620" x="2227263" y="739775"/>
          <p14:tracePt t="22626" x="2098675" y="722313"/>
          <p14:tracePt t="22635" x="2014538" y="722313"/>
          <p14:tracePt t="22640" x="1928813" y="739775"/>
          <p14:tracePt t="22649" x="1827213" y="747713"/>
          <p14:tracePt t="22655" x="1725613" y="755650"/>
          <p14:tracePt t="22662" x="1614488" y="773113"/>
          <p14:tracePt t="22670" x="1487488" y="781050"/>
          <p14:tracePt t="22677" x="1444625" y="781050"/>
          <p14:tracePt t="22686" x="1385888" y="798513"/>
          <p14:tracePt t="22691" x="1350963" y="798513"/>
          <p14:tracePt t="22699" x="1308100" y="808038"/>
          <p14:tracePt t="22706" x="1241425" y="858838"/>
          <p14:tracePt t="22712" x="1198563" y="866775"/>
          <p14:tracePt t="22720" x="1122363" y="892175"/>
          <p14:tracePt t="22728" x="1054100" y="952500"/>
          <p14:tracePt t="22736" x="1011238" y="968375"/>
          <p14:tracePt t="22742" x="942975" y="1019175"/>
          <p14:tracePt t="22749" x="892175" y="1079500"/>
          <p14:tracePt t="22756" x="841375" y="1163638"/>
          <p14:tracePt t="22764" x="833438" y="1181100"/>
          <p14:tracePt t="22771" x="790575" y="1216025"/>
          <p14:tracePt t="22779" x="765175" y="1292225"/>
          <p14:tracePt t="22786" x="755650" y="1300163"/>
          <p14:tracePt t="22793" x="739775" y="1317625"/>
          <p14:tracePt t="22802" x="722313" y="1368425"/>
          <p14:tracePt t="22807" x="714375" y="1376363"/>
          <p14:tracePt t="22816" x="704850" y="1401763"/>
          <p14:tracePt t="22822" x="688975" y="1462088"/>
          <p14:tracePt t="22829" x="688975" y="1487488"/>
          <p14:tracePt t="22837" x="679450" y="1538288"/>
          <p14:tracePt t="22843" x="671513" y="1606550"/>
          <p14:tracePt t="22853" x="671513" y="1690688"/>
          <p14:tracePt t="22858" x="663575" y="1776413"/>
          <p14:tracePt t="22865" x="663575" y="1878013"/>
          <p14:tracePt t="22873" x="663575" y="1954213"/>
          <p14:tracePt t="22879" x="679450" y="2014538"/>
          <p14:tracePt t="22887" x="696913" y="2124075"/>
          <p14:tracePt t="22893" x="714375" y="2252663"/>
          <p14:tracePt t="22918" x="790575" y="2498725"/>
          <p14:tracePt t="22923" x="823913" y="2566988"/>
          <p14:tracePt t="22930" x="858838" y="2600325"/>
          <p14:tracePt t="22938" x="917575" y="2686050"/>
          <p14:tracePt t="22944" x="985838" y="2762250"/>
          <p14:tracePt t="22954" x="1019175" y="2787650"/>
          <p14:tracePt t="22959" x="1112838" y="2871788"/>
          <p14:tracePt t="22968" x="1181100" y="2922588"/>
          <p14:tracePt t="22974" x="1274763" y="2982913"/>
          <p14:tracePt t="22982" x="1333500" y="3025775"/>
          <p14:tracePt t="22988" x="1436688" y="3094038"/>
          <p14:tracePt t="22995" x="1555750" y="3127375"/>
          <p14:tracePt t="23003" x="1657350" y="3160713"/>
          <p14:tracePt t="23010" x="1758950" y="3195638"/>
          <p14:tracePt t="23018" x="1852613" y="3246438"/>
          <p14:tracePt t="23025" x="1895475" y="3254375"/>
          <p14:tracePt t="23032" x="1928813" y="3263900"/>
          <p14:tracePt t="23039" x="1979613" y="3271838"/>
          <p14:tracePt t="23046" x="1989138" y="3271838"/>
          <p14:tracePt t="23054" x="2014538" y="3271838"/>
          <p14:tracePt t="23061" x="2055813" y="3271838"/>
          <p14:tracePt t="23070" x="2073275" y="3279775"/>
          <p14:tracePt t="23075" x="2098675" y="3289300"/>
          <p14:tracePt t="23083" x="2149475" y="3297238"/>
          <p14:tracePt t="23090" x="2166938" y="3305175"/>
          <p14:tracePt t="23098" x="2227263" y="3314700"/>
          <p14:tracePt t="23105" x="2278063" y="3314700"/>
          <p14:tracePt t="23111" x="2336800" y="3340100"/>
          <p14:tracePt t="23120" x="2379663" y="3348038"/>
          <p14:tracePt t="23126" x="2413000" y="3348038"/>
          <p14:tracePt t="23134" x="2447925" y="3348038"/>
          <p14:tracePt t="23141" x="2489200" y="3348038"/>
          <p14:tracePt t="23148" x="2524125" y="3340100"/>
          <p14:tracePt t="23155" x="2541588" y="3340100"/>
          <p14:tracePt t="23163" x="2600325" y="3322638"/>
          <p14:tracePt t="23170" x="2625725" y="3322638"/>
          <p14:tracePt t="23177" x="2686050" y="3314700"/>
          <p14:tracePt t="23185" x="2711450" y="3305175"/>
          <p14:tracePt t="23191" x="2744788" y="3297238"/>
          <p14:tracePt t="23200" x="2778125" y="3254375"/>
          <p14:tracePt t="23206" x="2820988" y="3238500"/>
          <p14:tracePt t="23213" x="2846388" y="3228975"/>
          <p14:tracePt t="23221" x="2889250" y="3203575"/>
          <p14:tracePt t="23228" x="2922588" y="3178175"/>
          <p14:tracePt t="23236" x="2957513" y="3160713"/>
          <p14:tracePt t="23242" x="2990850" y="3144838"/>
          <p14:tracePt t="23251" x="3033713" y="3127375"/>
          <p14:tracePt t="23256" x="3094038" y="3101975"/>
          <p14:tracePt t="23265" x="3144838" y="3059113"/>
          <p14:tracePt t="23271" x="3170238" y="3051175"/>
          <p14:tracePt t="23278" x="3221038" y="3025775"/>
          <p14:tracePt t="23286" x="3279775" y="3008313"/>
          <p14:tracePt t="23293" x="3314700" y="3000375"/>
          <p14:tracePt t="23301" x="3330575" y="2982913"/>
          <p14:tracePt t="23307" x="3373438" y="2965450"/>
          <p14:tracePt t="23315" x="3382963" y="2949575"/>
          <p14:tracePt t="23322" x="3398838" y="2940050"/>
          <p14:tracePt t="23329" x="3416300" y="2922588"/>
          <p14:tracePt t="23336" x="3416300" y="2914650"/>
          <p14:tracePt t="23344" x="3424238" y="2914650"/>
          <p14:tracePt t="23352" x="3459163" y="2881313"/>
          <p14:tracePt t="23358" x="3475038" y="2838450"/>
          <p14:tracePt t="23367" x="3484563" y="2830513"/>
          <p14:tracePt t="23373" x="3484563" y="2813050"/>
          <p14:tracePt t="23381" x="3484563" y="2752725"/>
          <p14:tracePt t="23388" x="3484563" y="2736850"/>
          <p14:tracePt t="23394" x="3484563" y="2701925"/>
          <p14:tracePt t="23403" x="3475038" y="2693988"/>
          <p14:tracePt t="23409" x="3467100" y="2660650"/>
          <p14:tracePt t="23417" x="3449638" y="2608263"/>
          <p14:tracePt t="23424" x="3408363" y="2574925"/>
          <p14:tracePt t="23431" x="3365500" y="2481263"/>
          <p14:tracePt t="23438" x="3322638" y="2413000"/>
          <p14:tracePt t="23445" x="3263900" y="2328863"/>
          <p14:tracePt t="23452" x="3238500" y="2303463"/>
          <p14:tracePt t="23460" x="3170238" y="2209800"/>
          <p14:tracePt t="23468" x="3135313" y="2166938"/>
          <p14:tracePt t="23475" x="3059113" y="2065338"/>
          <p14:tracePt t="23482" x="3033713" y="2014538"/>
          <p14:tracePt t="23489" x="2982913" y="1963738"/>
          <p14:tracePt t="23496" x="2932113" y="1885950"/>
          <p14:tracePt t="23503" x="2863850" y="1793875"/>
          <p14:tracePt t="23511" x="2846388" y="1776413"/>
          <p14:tracePt t="23519" x="2787650" y="1741488"/>
          <p14:tracePt t="23525" x="2711450" y="1708150"/>
          <p14:tracePt t="23533" x="2651125" y="1690688"/>
          <p14:tracePt t="23540" x="2574925" y="1674813"/>
          <p14:tracePt t="23547" x="2506663" y="1674813"/>
          <p14:tracePt t="23555" x="2455863" y="1665288"/>
          <p14:tracePt t="23562" x="2397125" y="1665288"/>
          <p14:tracePt t="23570" x="2354263" y="1665288"/>
          <p14:tracePt t="23576" x="2286000" y="1665288"/>
          <p14:tracePt t="23585" x="2235200" y="1682750"/>
          <p14:tracePt t="23590" x="2149475" y="1700213"/>
          <p14:tracePt t="23598" x="2108200" y="1700213"/>
          <p14:tracePt t="23605" x="2073275" y="1708150"/>
          <p14:tracePt t="23613" x="2039938" y="1725613"/>
          <p14:tracePt t="23620" x="2005013" y="1733550"/>
          <p14:tracePt t="23627" x="1971675" y="1758950"/>
          <p14:tracePt t="23635" x="1928813" y="1809750"/>
          <p14:tracePt t="24926" x="1920875" y="1835150"/>
          <p14:tracePt t="24935" x="1920875" y="1870075"/>
          <p14:tracePt t="24940" x="1911350" y="1903413"/>
          <p14:tracePt t="24947" x="1911350" y="1928813"/>
          <p14:tracePt t="24955" x="1911350" y="1997075"/>
          <p14:tracePt t="24963" x="1911350" y="2030413"/>
          <p14:tracePt t="24969" x="1928813" y="2108200"/>
          <p14:tracePt t="24976" x="1938338" y="2141538"/>
          <p14:tracePt t="24985" x="1946275" y="2149475"/>
          <p14:tracePt t="24991" x="1963738" y="2174875"/>
          <p14:tracePt t="24999" x="2014538" y="2235200"/>
          <p14:tracePt t="25006" x="2014538" y="2243138"/>
          <p14:tracePt t="25013" x="2039938" y="2278063"/>
          <p14:tracePt t="25020" x="2047875" y="2286000"/>
          <p14:tracePt t="25027" x="2065338" y="2303463"/>
          <p14:tracePt t="25034" x="2098675" y="2319338"/>
          <p14:tracePt t="25050" x="2116138" y="2344738"/>
          <p14:tracePt t="25056" x="2124075" y="2362200"/>
          <p14:tracePt t="25063" x="2149475" y="2387600"/>
          <p14:tracePt t="25071" x="2174875" y="2430463"/>
          <p14:tracePt t="25078" x="2209800" y="2473325"/>
          <p14:tracePt t="25086" x="2252663" y="2574925"/>
          <p14:tracePt t="25092" x="2286000" y="2660650"/>
          <p14:tracePt t="25101" x="2319338" y="2752725"/>
          <p14:tracePt t="25107" x="2336800" y="2813050"/>
          <p14:tracePt t="25116" x="2387600" y="2906713"/>
          <p14:tracePt t="25129" x="2413000" y="2965450"/>
          <p14:tracePt t="25136" x="2438400" y="3041650"/>
          <p14:tracePt t="25152" x="2473325" y="3094038"/>
          <p14:tracePt t="25158" x="2489200" y="3127375"/>
          <p14:tracePt t="25167" x="2498725" y="3135313"/>
          <p14:tracePt t="25172" x="2506663" y="3144838"/>
          <p14:tracePt t="25180" x="2524125" y="3178175"/>
          <p14:tracePt t="25187" x="2532063" y="3195638"/>
          <p14:tracePt t="25194" x="2566988" y="3221038"/>
          <p14:tracePt t="25202" x="2582863" y="3246438"/>
          <p14:tracePt t="25208" x="2600325" y="3271838"/>
          <p14:tracePt t="25218" x="2625725" y="3289300"/>
          <p14:tracePt t="25223" x="2633663" y="3305175"/>
          <p14:tracePt t="25231" x="2660650" y="3340100"/>
          <p14:tracePt t="25237" x="2686050" y="3355975"/>
          <p14:tracePt t="25246" x="2701925" y="3373438"/>
          <p14:tracePt t="25252" x="2727325" y="3390900"/>
          <p14:tracePt t="25259" x="2744788" y="3416300"/>
          <p14:tracePt t="25267" x="2770188" y="3441700"/>
          <p14:tracePt t="25282" x="2795588" y="3449638"/>
          <p14:tracePt t="25289" x="2820988" y="3484563"/>
          <p14:tracePt t="25296" x="2820988" y="3492500"/>
          <p14:tracePt t="25303" x="2830513" y="3509963"/>
          <p14:tracePt t="25318" x="2846388" y="3517900"/>
          <p14:tracePt t="25325" x="2855913" y="3543300"/>
          <p14:tracePt t="25334" x="2863850" y="3543300"/>
          <p14:tracePt t="25339" x="2881313" y="3578225"/>
          <p14:tracePt t="25354" x="2889250" y="3578225"/>
          <p14:tracePt t="25361" x="2897188" y="3603625"/>
          <p14:tracePt t="25375" x="2906713" y="3611563"/>
          <p14:tracePt t="25404" x="2906713" y="3629025"/>
          <p14:tracePt t="25412" x="2914650" y="3646488"/>
          <p14:tracePt t="25441" x="2922588" y="3646488"/>
          <p14:tracePt t="25449" x="2922588" y="3654425"/>
          <p14:tracePt t="25470" x="2940050" y="3662363"/>
          <p14:tracePt t="25477" x="2940050" y="3671888"/>
          <p14:tracePt t="25501" x="2949575" y="3671888"/>
          <p14:tracePt t="25506" x="2949575" y="3679825"/>
          <p14:tracePt t="25521" x="2957513" y="3687763"/>
          <p14:tracePt t="25565" x="2965450" y="3705225"/>
          <p14:tracePt t="25594" x="2965450" y="3713163"/>
          <p14:tracePt t="25600" x="2974975" y="3713163"/>
          <p14:tracePt t="25985" x="2940050" y="3756025"/>
          <p14:tracePt t="25992" x="2846388" y="3832225"/>
          <p14:tracePt t="26001" x="2770188" y="3892550"/>
          <p14:tracePt t="26007" x="2651125" y="3968750"/>
          <p14:tracePt t="26016" x="2582863" y="4062413"/>
          <p14:tracePt t="26021" x="2506663" y="4113213"/>
          <p14:tracePt t="26029" x="2413000" y="4138613"/>
          <p14:tracePt t="26036" x="2344738" y="4206875"/>
          <p14:tracePt t="26043" x="2268538" y="4265613"/>
          <p14:tracePt t="26050" x="2141538" y="4325938"/>
          <p14:tracePt t="26057" x="2090738" y="4341813"/>
          <p14:tracePt t="26066" x="2014538" y="4376738"/>
          <p14:tracePt t="26072" x="1954213" y="4394200"/>
          <p14:tracePt t="26080" x="1920875" y="4402138"/>
          <p14:tracePt t="26087" x="1885950" y="4410075"/>
          <p14:tracePt t="26095" x="1878013" y="4419600"/>
          <p14:tracePt t="26101" x="1852613" y="4427538"/>
          <p14:tracePt t="26108" x="1852613" y="4435475"/>
          <p14:tracePt t="26116" x="1835150" y="4435475"/>
          <p14:tracePt t="26123" x="1827213" y="4435475"/>
          <p14:tracePt t="26131" x="1809750" y="4445000"/>
          <p14:tracePt t="26137" x="1801813" y="4445000"/>
          <p14:tracePt t="26152" x="1784350" y="4435475"/>
          <p14:tracePt t="26159" x="1776413" y="4427538"/>
          <p14:tracePt t="26166" x="1751013" y="4427538"/>
          <p14:tracePt t="26174" x="1741488" y="4419600"/>
          <p14:tracePt t="26182" x="1725613" y="4410075"/>
          <p14:tracePt t="26188" x="1708150" y="4384675"/>
          <p14:tracePt t="26195" x="1639888" y="4376738"/>
          <p14:tracePt t="26210" x="1597025" y="4368800"/>
          <p14:tracePt t="26217" x="1571625" y="4368800"/>
          <p14:tracePt t="26224" x="1546225" y="4368800"/>
          <p14:tracePt t="26233" x="1538288" y="4359275"/>
          <p14:tracePt t="26239" x="1520825" y="4359275"/>
          <p14:tracePt t="26246" x="1495425" y="4351338"/>
          <p14:tracePt t="26254" x="1487488" y="4351338"/>
          <p14:tracePt t="26262" x="1477963" y="4351338"/>
          <p14:tracePt t="26268" x="1470025" y="4351338"/>
          <p14:tracePt t="26275" x="1462088" y="4351338"/>
          <p14:tracePt t="26290" x="1452563" y="4341813"/>
          <p14:tracePt t="26298" x="1444625" y="4341813"/>
          <p14:tracePt t="26305" x="1436688" y="4341813"/>
          <p14:tracePt t="26326" x="1427163" y="4333875"/>
          <p14:tracePt t="26355" x="1419225" y="4316413"/>
          <p14:tracePt t="26362" x="1401763" y="4300538"/>
          <p14:tracePt t="26370" x="1401763" y="4283075"/>
          <p14:tracePt t="26377" x="1385888" y="4240213"/>
          <p14:tracePt t="26385" x="1385888" y="4224338"/>
          <p14:tracePt t="26391" x="1376363" y="4197350"/>
          <p14:tracePt t="26399" x="1376363" y="4189413"/>
          <p14:tracePt t="26406" x="1376363" y="4181475"/>
          <p14:tracePt t="26413" x="1368425" y="4156075"/>
          <p14:tracePt t="26420" x="1368425" y="4146550"/>
          <p14:tracePt t="26428" x="1368425" y="4130675"/>
          <p14:tracePt t="26435" x="1368425" y="4113213"/>
          <p14:tracePt t="26442" x="1376363" y="4070350"/>
          <p14:tracePt t="26457" x="1376363" y="4044950"/>
          <p14:tracePt t="26465" x="1376363" y="4037013"/>
          <p14:tracePt t="26479" x="1376363" y="4027488"/>
          <p14:tracePt t="26493" x="1376363" y="4011613"/>
          <p14:tracePt t="26551" x="1385888" y="4011613"/>
          <p14:tracePt t="26558" x="1411288" y="4011613"/>
          <p14:tracePt t="26566" x="1419225" y="4019550"/>
          <p14:tracePt t="26573" x="1444625" y="4037013"/>
          <p14:tracePt t="26581" x="1462088" y="4044950"/>
          <p14:tracePt t="26587" x="1477963" y="4052888"/>
          <p14:tracePt t="26595" x="1477963" y="4062413"/>
          <p14:tracePt t="26602" x="1504950" y="4079875"/>
          <p14:tracePt t="26624" x="1520825" y="4087813"/>
          <p14:tracePt t="26638" x="1530350" y="4087813"/>
          <p14:tracePt t="26646" x="1530350" y="4105275"/>
          <p14:tracePt t="26689" x="1538288" y="4105275"/>
          <p14:tracePt t="26711" x="1546225" y="4113213"/>
          <p14:tracePt t="26718" x="1555750" y="4121150"/>
          <p14:tracePt t="26725" x="1563688" y="4121150"/>
          <p14:tracePt t="26733" x="1581150" y="4121150"/>
          <p14:tracePt t="26740" x="1606550" y="4121150"/>
          <p14:tracePt t="26748" x="1622425" y="4121150"/>
          <p14:tracePt t="26754" x="1639888" y="4121150"/>
          <p14:tracePt t="26762" x="1649413" y="4121150"/>
          <p14:tracePt t="26769" x="1674813" y="4121150"/>
          <p14:tracePt t="26776" x="1690688" y="4121150"/>
          <p14:tracePt t="26783" x="1716088" y="4121150"/>
          <p14:tracePt t="26791" x="1741488" y="4121150"/>
          <p14:tracePt t="26799" x="1758950" y="4121150"/>
          <p14:tracePt t="26805" x="1776413" y="4121150"/>
          <p14:tracePt t="26813" x="1784350" y="4113213"/>
          <p14:tracePt t="26820" x="1809750" y="4113213"/>
          <p14:tracePt t="26828" x="1827213" y="4113213"/>
          <p14:tracePt t="26841" x="1844675" y="4105275"/>
          <p14:tracePt t="26849" x="1870075" y="4095750"/>
          <p14:tracePt t="26855" x="1878013" y="4095750"/>
          <p14:tracePt t="26864" x="1885950" y="4087813"/>
          <p14:tracePt t="26870" x="1903413" y="4087813"/>
          <p14:tracePt t="26878" x="1903413" y="4079875"/>
          <p14:tracePt t="26885" x="1911350" y="4079875"/>
          <p14:tracePt t="26892" x="1920875" y="4070350"/>
          <p14:tracePt t="26899" x="1954213" y="4062413"/>
          <p14:tracePt t="26915" x="1979613" y="4052888"/>
          <p14:tracePt t="26921" x="1989138" y="4052888"/>
          <p14:tracePt t="26929" x="2005013" y="4052888"/>
          <p14:tracePt t="26936" x="2047875" y="4052888"/>
          <p14:tracePt t="26944" x="2090738" y="4052888"/>
          <p14:tracePt t="26957" x="2133600" y="4052888"/>
          <p14:tracePt t="26965" x="2149475" y="4052888"/>
          <p14:tracePt t="26972" x="2159000" y="4052888"/>
          <p14:tracePt t="26979" x="2192338" y="4052888"/>
          <p14:tracePt t="26994" x="2217738" y="4052888"/>
          <p14:tracePt t="27001" x="2227263" y="4052888"/>
          <p14:tracePt t="27008" x="2235200" y="4052888"/>
          <p14:tracePt t="27016" x="2268538" y="4052888"/>
          <p14:tracePt t="27023" x="2286000" y="4052888"/>
          <p14:tracePt t="27037" x="2293938" y="4052888"/>
          <p14:tracePt t="27044" x="2319338" y="4052888"/>
          <p14:tracePt t="27059" x="2344738" y="4052888"/>
          <p14:tracePt t="27066" x="2371725" y="4052888"/>
          <p14:tracePt t="27073" x="2387600" y="4052888"/>
          <p14:tracePt t="27088" x="2422525" y="4062413"/>
          <p14:tracePt t="27102" x="2455863" y="4062413"/>
          <p14:tracePt t="27117" x="2498725" y="4062413"/>
          <p14:tracePt t="27124" x="2506663" y="4062413"/>
          <p14:tracePt t="27132" x="2532063" y="4062413"/>
          <p14:tracePt t="27139" x="2557463" y="4070350"/>
          <p14:tracePt t="27148" x="2566988" y="4070350"/>
          <p14:tracePt t="27153" x="2582863" y="4070350"/>
          <p14:tracePt t="27161" x="2608263" y="4079875"/>
          <p14:tracePt t="27175" x="2625725" y="4079875"/>
          <p14:tracePt t="27182" x="2633663" y="4079875"/>
          <p14:tracePt t="27189" x="2643188" y="4079875"/>
          <p14:tracePt t="27198" x="2660650" y="4079875"/>
          <p14:tracePt t="27204" x="2686050" y="4079875"/>
          <p14:tracePt t="27211" x="2693988" y="4079875"/>
          <p14:tracePt t="27219" x="2719388" y="4070350"/>
          <p14:tracePt t="27226" x="2727325" y="4070350"/>
          <p14:tracePt t="27233" x="2752725" y="4062413"/>
          <p14:tracePt t="27240" x="2770188" y="4044950"/>
          <p14:tracePt t="27249" x="2795588" y="4027488"/>
          <p14:tracePt t="27255" x="2805113" y="4002088"/>
          <p14:tracePt t="28767" x="2711450" y="4070350"/>
          <p14:tracePt t="28777" x="2633663" y="4164013"/>
          <p14:tracePt t="28782" x="2516188" y="4232275"/>
          <p14:tracePt t="28788" x="2422525" y="4283075"/>
          <p14:tracePt t="28797" x="2319338" y="4325938"/>
          <p14:tracePt t="28803" x="2252663" y="4368800"/>
          <p14:tracePt t="28812" x="2200275" y="4419600"/>
          <p14:tracePt t="28817" x="2192338" y="4427538"/>
          <p14:tracePt t="28824" x="2133600" y="4452938"/>
          <p14:tracePt t="28834" x="2124075" y="4452938"/>
          <p14:tracePt t="28838" x="2116138" y="4460875"/>
          <p14:tracePt t="28845" x="2098675" y="4460875"/>
          <p14:tracePt t="28852" x="2082800" y="4470400"/>
          <p14:tracePt t="28881" x="2073275" y="4470400"/>
          <p14:tracePt t="28902" x="2065338" y="4470400"/>
          <p14:tracePt t="28932" x="2055813" y="4470400"/>
          <p14:tracePt t="28991" x="2055813" y="4478338"/>
          <p14:tracePt t="29006" x="2047875" y="4478338"/>
          <p14:tracePt t="29027" x="2039938" y="4478338"/>
          <p14:tracePt t="29050" x="2039938" y="4486275"/>
          <p14:tracePt t="29055" x="2022475" y="4486275"/>
          <p14:tracePt t="29063" x="2014538" y="4495800"/>
          <p14:tracePt t="29084" x="2014538" y="4503738"/>
          <p14:tracePt t="29092" x="2005013" y="4503738"/>
          <p14:tracePt t="29098" x="1997075" y="4503738"/>
          <p14:tracePt t="29113" x="1989138" y="4503738"/>
          <p14:tracePt t="29120" x="1979613" y="4521200"/>
          <p14:tracePt t="29127" x="1954213" y="4529138"/>
          <p14:tracePt t="29136" x="1946275" y="4538663"/>
          <p14:tracePt t="29143" x="1928813" y="4538663"/>
          <p14:tracePt t="29149" x="1911350" y="4546600"/>
          <p14:tracePt t="29157" x="1895475" y="4564063"/>
          <p14:tracePt t="29164" x="1870075" y="4572000"/>
          <p14:tracePt t="29171" x="1852613" y="4579938"/>
          <p14:tracePt t="29179" x="1852613" y="4589463"/>
          <p14:tracePt t="29185" x="1844675" y="4597400"/>
          <p14:tracePt t="29194" x="1835150" y="4597400"/>
          <p14:tracePt t="29200" x="1809750" y="4605338"/>
          <p14:tracePt t="29215" x="1809750" y="4614863"/>
          <p14:tracePt t="29230" x="1801813" y="4614863"/>
          <p14:tracePt t="29316" x="1827213" y="4622800"/>
          <p14:tracePt t="29325" x="1835150" y="4622800"/>
          <p14:tracePt t="29331" x="1844675" y="4622800"/>
          <p14:tracePt t="29338" x="1860550" y="4622800"/>
          <p14:tracePt t="29347" x="1885950" y="4622800"/>
          <p14:tracePt t="29353" x="1895475" y="4622800"/>
          <p14:tracePt t="29360" x="1903413" y="4622800"/>
          <p14:tracePt t="29367" x="1920875" y="4622800"/>
          <p14:tracePt t="29382" x="1954213" y="4622800"/>
          <p14:tracePt t="29397" x="1963738" y="4622800"/>
          <p14:tracePt t="29404" x="1971675" y="4622800"/>
          <p14:tracePt t="29446" x="1979613" y="4622800"/>
          <p14:tracePt t="29483" x="1989138" y="4622800"/>
          <p14:tracePt t="29600" x="1997075" y="4622800"/>
          <p14:tracePt t="29621" x="2005013" y="4622800"/>
          <p14:tracePt t="29628" x="2022475" y="4614863"/>
          <p14:tracePt t="29636" x="2039938" y="4614863"/>
          <p14:tracePt t="29643" x="2047875" y="4605338"/>
          <p14:tracePt t="29651" x="2055813" y="4605338"/>
          <p14:tracePt t="29659" x="2090738" y="4605338"/>
          <p14:tracePt t="29665" x="2098675" y="4605338"/>
          <p14:tracePt t="29672" x="2116138" y="4605338"/>
          <p14:tracePt t="29680" x="2133600" y="4605338"/>
          <p14:tracePt t="29687" x="2174875" y="4605338"/>
          <p14:tracePt t="29701" x="2209800" y="4605338"/>
          <p14:tracePt t="29716" x="2235200" y="4605338"/>
          <p14:tracePt t="29723" x="2278063" y="4589463"/>
          <p14:tracePt t="29731" x="2286000" y="4589463"/>
          <p14:tracePt t="29737" x="2293938" y="4579938"/>
          <p14:tracePt t="29745" x="2311400" y="4579938"/>
          <p14:tracePt t="29752" x="2319338" y="4579938"/>
          <p14:tracePt t="29766" x="2336800" y="4579938"/>
          <p14:tracePt t="29803" x="2344738" y="4579938"/>
          <p14:tracePt t="29825" x="2362200" y="4579938"/>
          <p14:tracePt t="29839" x="2379663" y="4579938"/>
          <p14:tracePt t="29854" x="2413000" y="4589463"/>
          <p14:tracePt t="29868" x="2422525" y="4589463"/>
          <p14:tracePt t="29875" x="2430463" y="4589463"/>
          <p14:tracePt t="29883" x="2455863" y="4589463"/>
          <p14:tracePt t="29893" x="2463800" y="4589463"/>
          <p14:tracePt t="29926" x="2473325" y="4589463"/>
          <p14:tracePt t="29948" x="2481263" y="4589463"/>
          <p14:tracePt t="29955" x="2489200" y="4589463"/>
          <p14:tracePt t="29969" x="2516188" y="4597400"/>
          <p14:tracePt t="29977" x="2524125" y="4597400"/>
          <p14:tracePt t="29984" x="2532063" y="4597400"/>
          <p14:tracePt t="29993" x="2541588" y="4605338"/>
          <p14:tracePt t="29999" x="2549525" y="4605338"/>
          <p14:tracePt t="30007" x="2557463" y="4605338"/>
          <p14:tracePt t="30013" x="2574925" y="4605338"/>
          <p14:tracePt t="30028" x="2582863" y="4605338"/>
          <p14:tracePt t="30035" x="2592388" y="4605338"/>
          <p14:tracePt t="30043" x="2608263" y="4605338"/>
          <p14:tracePt t="30050" x="2617788" y="4605338"/>
          <p14:tracePt t="30058" x="2643188" y="4605338"/>
          <p14:tracePt t="30064" x="2651125" y="4605338"/>
          <p14:tracePt t="30071" x="2676525" y="4597400"/>
          <p14:tracePt t="30079" x="2693988" y="4589463"/>
          <p14:tracePt t="30085" x="2711450" y="4589463"/>
          <p14:tracePt t="30094" x="2736850" y="4589463"/>
          <p14:tracePt t="30100" x="2752725" y="4589463"/>
          <p14:tracePt t="30108" x="2762250" y="4579938"/>
          <p14:tracePt t="30114" x="2795588" y="4579938"/>
          <p14:tracePt t="30121" x="2805113" y="4579938"/>
          <p14:tracePt t="30129" x="2813050" y="4579938"/>
          <p14:tracePt t="30137" x="2830513" y="4572000"/>
          <p14:tracePt t="30144" x="2838450" y="4572000"/>
          <p14:tracePt t="30150" x="2846388" y="4572000"/>
          <p14:tracePt t="30159" x="2863850" y="4572000"/>
          <p14:tracePt t="30165" x="2889250" y="4572000"/>
          <p14:tracePt t="30173" x="2897188" y="4572000"/>
          <p14:tracePt t="30180" x="2906713" y="4572000"/>
          <p14:tracePt t="30187" x="2922588" y="4572000"/>
          <p14:tracePt t="30195" x="2949575" y="4572000"/>
          <p14:tracePt t="30201" x="2965450" y="4572000"/>
          <p14:tracePt t="30210" x="2974975" y="4572000"/>
          <p14:tracePt t="30216" x="2982913" y="4572000"/>
          <p14:tracePt t="30224" x="3000375" y="4572000"/>
          <p14:tracePt t="30231" x="3008313" y="4572000"/>
          <p14:tracePt t="30245" x="3025775" y="4572000"/>
          <p14:tracePt t="30253" x="3033713" y="4564063"/>
          <p14:tracePt t="30267" x="3041650" y="4564063"/>
          <p14:tracePt t="30275" x="3051175" y="4564063"/>
          <p14:tracePt t="30281" x="3076575" y="4564063"/>
          <p14:tracePt t="32735" x="2974975" y="4564063"/>
          <p14:tracePt t="32743" x="2889250" y="4564063"/>
          <p14:tracePt t="32749" x="2770188" y="4589463"/>
          <p14:tracePt t="32758" x="2600325" y="4648200"/>
          <p14:tracePt t="32765" x="2516188" y="4673600"/>
          <p14:tracePt t="32772" x="2413000" y="4708525"/>
          <p14:tracePt t="32779" x="2319338" y="4716463"/>
          <p14:tracePt t="32786" x="2217738" y="4749800"/>
          <p14:tracePt t="32795" x="2082800" y="4827588"/>
          <p14:tracePt t="32800" x="1997075" y="4860925"/>
          <p14:tracePt t="32808" x="1895475" y="4878388"/>
          <p14:tracePt t="32815" x="1844675" y="4911725"/>
          <p14:tracePt t="32823" x="1784350" y="4911725"/>
          <p14:tracePt t="32828" x="1725613" y="4954588"/>
          <p14:tracePt t="32836" x="1674813" y="4962525"/>
          <p14:tracePt t="32844" x="1649413" y="4972050"/>
          <p14:tracePt t="32850" x="1597025" y="4979988"/>
          <p14:tracePt t="32857" x="1555750" y="4979988"/>
          <p14:tracePt t="32865" x="1487488" y="4979988"/>
          <p14:tracePt t="32876" x="1462088" y="4979988"/>
          <p14:tracePt t="32879" x="1427163" y="4979988"/>
          <p14:tracePt t="32887" x="1385888" y="4979988"/>
          <p14:tracePt t="32894" x="1350963" y="4972050"/>
          <p14:tracePt t="32901" x="1325563" y="4962525"/>
          <p14:tracePt t="32910" x="1317625" y="4962525"/>
          <p14:tracePt t="32916" x="1292225" y="4954588"/>
          <p14:tracePt t="32925" x="1274763" y="4954588"/>
          <p14:tracePt t="32940" x="1231900" y="4946650"/>
          <p14:tracePt t="32946" x="1223963" y="4946650"/>
          <p14:tracePt t="32960" x="1198563" y="4946650"/>
          <p14:tracePt t="32966" x="1181100" y="4937125"/>
          <p14:tracePt t="32973" x="1173163" y="4937125"/>
          <p14:tracePt t="32980" x="1155700" y="4929188"/>
          <p14:tracePt t="32989" x="1130300" y="4929188"/>
          <p14:tracePt t="33002" x="1122363" y="4911725"/>
          <p14:tracePt t="33010" x="1112838" y="4911725"/>
          <p14:tracePt t="33017" x="1104900" y="4911725"/>
          <p14:tracePt t="33025" x="1104900" y="4903788"/>
          <p14:tracePt t="33032" x="1096963" y="4903788"/>
          <p14:tracePt t="33054" x="1087438" y="4903788"/>
          <p14:tracePt t="33076" x="1079500" y="4903788"/>
          <p14:tracePt t="33089" x="1079500" y="4894263"/>
          <p14:tracePt t="33096" x="1069975" y="4894263"/>
          <p14:tracePt t="33118" x="1069975" y="4886325"/>
          <p14:tracePt t="33126" x="1062038" y="4886325"/>
          <p14:tracePt t="33141" x="1054100" y="4886325"/>
          <p14:tracePt t="33147" x="1054100" y="4878388"/>
          <p14:tracePt t="33162" x="1036638" y="4878388"/>
          <p14:tracePt t="33213" x="1028700" y="4878388"/>
          <p14:tracePt t="33227" x="1028700" y="4886325"/>
          <p14:tracePt t="33256" x="1028700" y="4894263"/>
          <p14:tracePt t="33358" x="1036638" y="4894263"/>
          <p14:tracePt t="33388" x="1044575" y="4903788"/>
          <p14:tracePt t="33417" x="1044575" y="4919663"/>
          <p14:tracePt t="33453" x="1044575" y="4929188"/>
          <p14:tracePt t="33460" x="1044575" y="4937125"/>
          <p14:tracePt t="33467" x="1054100" y="4962525"/>
          <p14:tracePt t="33475" x="1054100" y="4972050"/>
          <p14:tracePt t="33482" x="1062038" y="5005388"/>
          <p14:tracePt t="33497" x="1079500" y="5013325"/>
          <p14:tracePt t="33505" x="1079500" y="5030788"/>
          <p14:tracePt t="33511" x="1087438" y="5038725"/>
          <p14:tracePt t="33540" x="1087438" y="5048250"/>
          <p14:tracePt t="33577" x="1087438" y="5056188"/>
          <p14:tracePt t="33641" x="1096963" y="5056188"/>
          <p14:tracePt t="33671" x="1104900" y="5056188"/>
          <p14:tracePt t="33677" x="1112838" y="5064125"/>
          <p14:tracePt t="33685" x="1130300" y="5073650"/>
          <p14:tracePt t="33699" x="1155700" y="5099050"/>
          <p14:tracePt t="33707" x="1173163" y="5132388"/>
          <p14:tracePt t="33714" x="1189038" y="5192713"/>
          <p14:tracePt t="33722" x="1198563" y="5208588"/>
          <p14:tracePt t="33728" x="1206500" y="5268913"/>
          <p14:tracePt t="33738" x="1216025" y="5327650"/>
          <p14:tracePt t="33744" x="1216025" y="5353050"/>
          <p14:tracePt t="33750" x="1241425" y="5413375"/>
          <p14:tracePt t="33759" x="1241425" y="5438775"/>
          <p14:tracePt t="33765" x="1241425" y="5446713"/>
          <p14:tracePt t="33773" x="1241425" y="5472113"/>
          <p14:tracePt t="33788" x="1241425" y="5481638"/>
          <p14:tracePt t="33794" x="1241425" y="5497513"/>
          <p14:tracePt t="33801" x="1241425" y="5507038"/>
          <p14:tracePt t="33852" x="1241425" y="5514975"/>
          <p14:tracePt t="33968" x="1241425" y="5524500"/>
          <p14:tracePt t="33997" x="1249363" y="5524500"/>
          <p14:tracePt t="34033" x="1257300" y="5524500"/>
          <p14:tracePt t="34062" x="1266825" y="5532438"/>
          <p14:tracePt t="34091" x="1266825" y="5540375"/>
          <p14:tracePt t="34128" x="1266825" y="5549900"/>
          <p14:tracePt t="34135" x="1274763" y="5549900"/>
          <p14:tracePt t="34171" x="1282700" y="5557838"/>
          <p14:tracePt t="34280" x="1300163" y="5549900"/>
          <p14:tracePt t="34310" x="1308100" y="5549900"/>
          <p14:tracePt t="34331" x="1317625" y="5549900"/>
          <p14:tracePt t="34339" x="1325563" y="5549900"/>
          <p14:tracePt t="34347" x="1333500" y="5549900"/>
          <p14:tracePt t="34362" x="1343025" y="5549900"/>
          <p14:tracePt t="34367" x="1360488" y="5549900"/>
          <p14:tracePt t="34375" x="1376363" y="5549900"/>
          <p14:tracePt t="34382" x="1385888" y="5549900"/>
          <p14:tracePt t="34396" x="1393825" y="5549900"/>
          <p14:tracePt t="34411" x="1401763" y="5549900"/>
          <p14:tracePt t="34425" x="1411288" y="5549900"/>
          <p14:tracePt t="34454" x="1427163" y="5549900"/>
          <p14:tracePt t="41305" x="1470025" y="5524500"/>
          <p14:tracePt t="41312" x="1520825" y="5497513"/>
          <p14:tracePt t="41320" x="1555750" y="5481638"/>
          <p14:tracePt t="41326" x="1597025" y="5446713"/>
          <p14:tracePt t="41334" x="1639888" y="5413375"/>
          <p14:tracePt t="41341" x="1700213" y="5337175"/>
          <p14:tracePt t="41349" x="1776413" y="5276850"/>
          <p14:tracePt t="41356" x="1860550" y="5208588"/>
          <p14:tracePt t="41365" x="1954213" y="5116513"/>
          <p14:tracePt t="41370" x="2030413" y="5038725"/>
          <p14:tracePt t="41378" x="2124075" y="4946650"/>
          <p14:tracePt t="41388" x="2184400" y="4911725"/>
          <p14:tracePt t="41391" x="2268538" y="4843463"/>
          <p14:tracePt t="41399" x="2311400" y="4827588"/>
          <p14:tracePt t="41407" x="2336800" y="4802188"/>
          <p14:tracePt t="41414" x="2405063" y="4733925"/>
          <p14:tracePt t="41420" x="2438400" y="4716463"/>
          <p14:tracePt t="41427" x="2516188" y="4665663"/>
          <p14:tracePt t="41435" x="2549525" y="4648200"/>
          <p14:tracePt t="41442" x="2617788" y="4622800"/>
          <p14:tracePt t="41449" x="2651125" y="4589463"/>
          <p14:tracePt t="41456" x="2719388" y="4529138"/>
          <p14:tracePt t="41463" x="2752725" y="4513263"/>
          <p14:tracePt t="41470" x="2778125" y="4495800"/>
          <p14:tracePt t="41478" x="2820988" y="4427538"/>
          <p14:tracePt t="41485" x="2838450" y="4376738"/>
          <p14:tracePt t="41493" x="2855913" y="4359275"/>
          <p14:tracePt t="41501" x="2881313" y="4291013"/>
          <p14:tracePt t="41507" x="2889250" y="4265613"/>
          <p14:tracePt t="41517" x="2897188" y="4206875"/>
          <p14:tracePt t="41522" x="2914650" y="4138613"/>
          <p14:tracePt t="41530" x="2914650" y="4062413"/>
          <p14:tracePt t="41537" x="2922588" y="3951288"/>
          <p14:tracePt t="41544" x="2922588" y="3806825"/>
          <p14:tracePt t="41551" x="2922588" y="3722688"/>
          <p14:tracePt t="41558" x="2922588" y="3629025"/>
          <p14:tracePt t="41566" x="2914650" y="3578225"/>
          <p14:tracePt t="41573" x="2897188" y="3492500"/>
          <p14:tracePt t="41580" x="2881313" y="3373438"/>
          <p14:tracePt t="41587" x="2846388" y="3289300"/>
          <p14:tracePt t="41594" x="2820988" y="3170238"/>
          <p14:tracePt t="41602" x="2787650" y="3109913"/>
          <p14:tracePt t="41609" x="2744788" y="2990850"/>
          <p14:tracePt t="41617" x="2711450" y="2957513"/>
          <p14:tracePt t="41624" x="2676525" y="2914650"/>
          <p14:tracePt t="41633" x="2582863" y="2846388"/>
          <p14:tracePt t="41638" x="2516188" y="2795588"/>
          <p14:tracePt t="41647" x="2455863" y="2752725"/>
          <p14:tracePt t="41652" x="2336800" y="2727325"/>
          <p14:tracePt t="41659" x="2235200" y="2686050"/>
          <p14:tracePt t="41667" x="2039938" y="2651125"/>
          <p14:tracePt t="41674" x="1860550" y="2651125"/>
          <p14:tracePt t="41683" x="1733550" y="2633663"/>
          <p14:tracePt t="41688" x="1589088" y="2633663"/>
          <p14:tracePt t="41696" x="1504950" y="2633663"/>
          <p14:tracePt t="41703" x="1333500" y="2633663"/>
          <p14:tracePt t="41710" x="1231900" y="2660650"/>
          <p14:tracePt t="41718" x="1147763" y="2660650"/>
          <p14:tracePt t="41725" x="1069975" y="2668588"/>
          <p14:tracePt t="41733" x="1011238" y="2686050"/>
          <p14:tracePt t="41739" x="977900" y="2719388"/>
          <p14:tracePt t="41747" x="909638" y="2744788"/>
          <p14:tracePt t="41754" x="866775" y="2778125"/>
          <p14:tracePt t="41762" x="798513" y="2820988"/>
          <p14:tracePt t="41768" x="739775" y="2855913"/>
          <p14:tracePt t="41776" x="696913" y="2881313"/>
          <p14:tracePt t="41783" x="663575" y="2932113"/>
          <p14:tracePt t="41791" x="603250" y="2990850"/>
          <p14:tracePt t="41798" x="585788" y="3041650"/>
          <p14:tracePt t="41805" x="552450" y="3101975"/>
          <p14:tracePt t="41813" x="509588" y="3186113"/>
          <p14:tracePt t="41819" x="501650" y="3203575"/>
          <p14:tracePt t="41826" x="492125" y="3263900"/>
          <p14:tracePt t="41834" x="492125" y="3279775"/>
          <p14:tracePt t="41841" x="484188" y="3382963"/>
          <p14:tracePt t="41848" x="484188" y="3416300"/>
          <p14:tracePt t="41856" x="484188" y="3502025"/>
          <p14:tracePt t="41863" x="509588" y="3619500"/>
          <p14:tracePt t="41870" x="509588" y="3662363"/>
          <p14:tracePt t="41877" x="552450" y="3763963"/>
          <p14:tracePt t="41885" x="577850" y="3867150"/>
          <p14:tracePt t="41891" x="595313" y="3917950"/>
          <p14:tracePt t="41899" x="636588" y="3994150"/>
          <p14:tracePt t="41907" x="654050" y="4019550"/>
          <p14:tracePt t="41915" x="696913" y="4087813"/>
          <p14:tracePt t="41920" x="747713" y="4146550"/>
          <p14:tracePt t="41929" x="781050" y="4249738"/>
          <p14:tracePt t="41947" x="858838" y="4402138"/>
          <p14:tracePt t="41950" x="874713" y="4470400"/>
          <p14:tracePt t="41957" x="892175" y="4478338"/>
          <p14:tracePt t="41964" x="900113" y="4521200"/>
          <p14:tracePt t="41971" x="917575" y="4564063"/>
          <p14:tracePt t="41979" x="952500" y="4605338"/>
          <p14:tracePt t="41986" x="968375" y="4648200"/>
          <p14:tracePt t="41993" x="985838" y="4733925"/>
          <p14:tracePt t="42001" x="1019175" y="4784725"/>
          <p14:tracePt t="42008" x="1054100" y="4843463"/>
          <p14:tracePt t="42016" x="1096963" y="4919663"/>
          <p14:tracePt t="42023" x="1122363" y="4962525"/>
          <p14:tracePt t="42031" x="1163638" y="5013325"/>
          <p14:tracePt t="42037" x="1206500" y="5064125"/>
          <p14:tracePt t="42045" x="1241425" y="5091113"/>
          <p14:tracePt t="42052" x="1308100" y="5157788"/>
          <p14:tracePt t="42059" x="1368425" y="5183188"/>
          <p14:tracePt t="42066" x="1401763" y="5200650"/>
          <p14:tracePt t="42073" x="1462088" y="5226050"/>
          <p14:tracePt t="42082" x="1495425" y="5235575"/>
          <p14:tracePt t="42088" x="1555750" y="5243513"/>
          <p14:tracePt t="42096" x="1631950" y="5276850"/>
          <p14:tracePt t="42102" x="1725613" y="5294313"/>
          <p14:tracePt t="42109" x="1784350" y="5302250"/>
          <p14:tracePt t="42116" x="1895475" y="5302250"/>
          <p14:tracePt t="42124" x="1963738" y="5319713"/>
          <p14:tracePt t="42132" x="2065338" y="5337175"/>
          <p14:tracePt t="42138" x="2108200" y="5327650"/>
          <p14:tracePt t="42146" x="2174875" y="5319713"/>
          <p14:tracePt t="42153" x="2227263" y="5302250"/>
          <p14:tracePt t="42160" x="2311400" y="5286375"/>
          <p14:tracePt t="42168" x="2413000" y="5276850"/>
          <p14:tracePt t="42175" x="2498725" y="5260975"/>
          <p14:tracePt t="42182" x="2574925" y="5243513"/>
          <p14:tracePt t="42189" x="2600325" y="5243513"/>
          <p14:tracePt t="42198" x="2660650" y="5235575"/>
          <p14:tracePt t="42204" x="2693988" y="5218113"/>
          <p14:tracePt t="42212" x="2727325" y="5200650"/>
          <p14:tracePt t="42218" x="2787650" y="5192713"/>
          <p14:tracePt t="42226" x="2820988" y="5192713"/>
          <p14:tracePt t="42233" x="2889250" y="5183188"/>
          <p14:tracePt t="42240" x="2932113" y="5175250"/>
          <p14:tracePt t="42248" x="3016250" y="5167313"/>
          <p14:tracePt t="42255" x="3109913" y="5141913"/>
          <p14:tracePt t="42263" x="3144838" y="5116513"/>
          <p14:tracePt t="42269" x="3221038" y="5091113"/>
          <p14:tracePt t="42276" x="3254375" y="5064125"/>
          <p14:tracePt t="42283" x="3297238" y="5038725"/>
          <p14:tracePt t="42291" x="3348038" y="4997450"/>
          <p14:tracePt t="42298" x="3390900" y="4987925"/>
          <p14:tracePt t="42305" x="3424238" y="4954588"/>
          <p14:tracePt t="42312" x="3492500" y="4903788"/>
          <p14:tracePt t="42319" x="3517900" y="4878388"/>
          <p14:tracePt t="42327" x="3586163" y="4810125"/>
          <p14:tracePt t="42334" x="3594100" y="4810125"/>
          <p14:tracePt t="42342" x="3629025" y="4784725"/>
          <p14:tracePt t="45085" x="3611563" y="4775200"/>
          <p14:tracePt t="45093" x="3594100" y="4775200"/>
          <p14:tracePt t="45101" x="3552825" y="4767263"/>
          <p14:tracePt t="45107" x="3535363" y="4759325"/>
          <p14:tracePt t="45115" x="3509963" y="4749800"/>
          <p14:tracePt t="45121" x="3467100" y="4733925"/>
          <p14:tracePt t="45128" x="3416300" y="4673600"/>
          <p14:tracePt t="45135" x="3348038" y="4630738"/>
          <p14:tracePt t="45143" x="3297238" y="4597400"/>
          <p14:tracePt t="45150" x="3221038" y="4513263"/>
          <p14:tracePt t="45158" x="3135313" y="4419600"/>
          <p14:tracePt t="45164" x="3076575" y="4368800"/>
          <p14:tracePt t="45171" x="3025775" y="4316413"/>
          <p14:tracePt t="45181" x="2965450" y="4249738"/>
          <p14:tracePt t="45187" x="2897188" y="4146550"/>
          <p14:tracePt t="45195" x="2871788" y="4095750"/>
          <p14:tracePt t="45200" x="2838450" y="4062413"/>
          <p14:tracePt t="45209" x="2795588" y="4011613"/>
          <p14:tracePt t="45215" x="2787650" y="3986213"/>
          <p14:tracePt t="45223" x="2770188" y="3951288"/>
          <p14:tracePt t="45230" x="2762250" y="3900488"/>
          <p14:tracePt t="45246" x="2752725" y="3857625"/>
          <p14:tracePt t="45251" x="2752725" y="3849688"/>
          <p14:tracePt t="45259" x="2752725" y="3832225"/>
          <p14:tracePt t="45273" x="2752725" y="3824288"/>
          <p14:tracePt t="45280" x="2752725" y="3806825"/>
          <p14:tracePt t="45304" x="2752725" y="3798888"/>
          <p14:tracePt t="45346" x="2762250" y="3798888"/>
          <p14:tracePt t="45375" x="2770188" y="3798888"/>
          <p14:tracePt t="45470" x="2770188" y="3790950"/>
          <p14:tracePt t="45477" x="2770188" y="3756025"/>
          <p14:tracePt t="45484" x="2770188" y="3730625"/>
          <p14:tracePt t="45494" x="2770188" y="3722688"/>
          <p14:tracePt t="45499" x="2770188" y="3671888"/>
          <p14:tracePt t="45507" x="2770188" y="3662363"/>
          <p14:tracePt t="45514" x="2762250" y="3636963"/>
          <p14:tracePt t="45520" x="2744788" y="3560763"/>
          <p14:tracePt t="45527" x="2744788" y="3543300"/>
          <p14:tracePt t="45535" x="2719388" y="3459163"/>
          <p14:tracePt t="45543" x="2693988" y="3408363"/>
          <p14:tracePt t="45550" x="2676525" y="3355975"/>
          <p14:tracePt t="45556" x="2660650" y="3297238"/>
          <p14:tracePt t="45563" x="2633663" y="3246438"/>
          <p14:tracePt t="45571" x="2608263" y="3186113"/>
          <p14:tracePt t="45578" x="2608263" y="3160713"/>
          <p14:tracePt t="45585" x="2582863" y="3109913"/>
          <p14:tracePt t="45594" x="2566988" y="3051175"/>
          <p14:tracePt t="45599" x="2549525" y="3000375"/>
          <p14:tracePt t="45608" x="2541588" y="2965450"/>
          <p14:tracePt t="45614" x="2532063" y="2922588"/>
          <p14:tracePt t="45621" x="2532063" y="2889250"/>
          <p14:tracePt t="45629" x="2516188" y="2830513"/>
          <p14:tracePt t="45636" x="2516188" y="2820988"/>
          <p14:tracePt t="45644" x="2516188" y="2795588"/>
          <p14:tracePt t="45650" x="2516188" y="2744788"/>
          <p14:tracePt t="45659" x="2516188" y="2719388"/>
          <p14:tracePt t="45665" x="2516188" y="2711450"/>
          <p14:tracePt t="45672" x="2516188" y="2693988"/>
          <p14:tracePt t="45680" x="2516188" y="2660650"/>
          <p14:tracePt t="45687" x="2524125" y="2643188"/>
          <p14:tracePt t="45694" x="2524125" y="2625725"/>
          <p14:tracePt t="45702" x="2541588" y="2574925"/>
          <p14:tracePt t="45709" x="2541588" y="2566988"/>
          <p14:tracePt t="45716" x="2549525" y="2541588"/>
          <p14:tracePt t="45723" x="2557463" y="2489200"/>
          <p14:tracePt t="45730" x="2557463" y="2455863"/>
          <p14:tracePt t="45738" x="2557463" y="2447925"/>
          <p14:tracePt t="45745" x="2566988" y="2430463"/>
          <p14:tracePt t="45752" x="2574925" y="2397125"/>
          <p14:tracePt t="45759" x="2574925" y="2387600"/>
          <p14:tracePt t="45766" x="2574925" y="2362200"/>
          <p14:tracePt t="45781" x="2574925" y="2336800"/>
          <p14:tracePt t="45788" x="2574925" y="2328863"/>
          <p14:tracePt t="45796" x="2574925" y="2319338"/>
          <p14:tracePt t="45803" x="2574925" y="2311400"/>
          <p14:tracePt t="45810" x="2574925" y="2303463"/>
          <p14:tracePt t="45817" x="2574925" y="2278063"/>
          <p14:tracePt t="45826" x="2574925" y="2260600"/>
          <p14:tracePt t="45832" x="2582863" y="2243138"/>
          <p14:tracePt t="45839" x="2582863" y="2235200"/>
          <p14:tracePt t="45846" x="2582863" y="2217738"/>
          <p14:tracePt t="45853" x="2582863" y="2200275"/>
          <p14:tracePt t="45861" x="2582863" y="2184400"/>
          <p14:tracePt t="45868" x="2582863" y="2174875"/>
          <p14:tracePt t="45882" x="2600325" y="2159000"/>
          <p14:tracePt t="45890" x="2592388" y="2133600"/>
          <p14:tracePt t="45905" x="2592388" y="2116138"/>
          <p14:tracePt t="45919" x="2582863" y="2098675"/>
          <p14:tracePt t="45926" x="2574925" y="2082800"/>
          <p14:tracePt t="45934" x="2566988" y="2082800"/>
          <p14:tracePt t="45942" x="2557463" y="2047875"/>
          <p14:tracePt t="45948" x="2557463" y="2039938"/>
          <p14:tracePt t="45955" x="2541588" y="2014538"/>
          <p14:tracePt t="45969" x="2498725" y="1963738"/>
          <p14:tracePt t="45978" x="2481263" y="1938338"/>
          <p14:tracePt t="45984" x="2473325" y="1920875"/>
          <p14:tracePt t="45994" x="2463800" y="1903413"/>
          <p14:tracePt t="45998" x="2413000" y="1870075"/>
          <p14:tracePt t="46008" x="2405063" y="1852613"/>
          <p14:tracePt t="46013" x="2397125" y="1835150"/>
          <p14:tracePt t="46021" x="2362200" y="1801813"/>
          <p14:tracePt t="46028" x="2344738" y="1776413"/>
          <p14:tracePt t="46035" x="2336800" y="1766888"/>
          <p14:tracePt t="46044" x="2311400" y="1741488"/>
          <p14:tracePt t="46050" x="2278063" y="1674813"/>
          <p14:tracePt t="46058" x="2278063" y="1665288"/>
          <p14:tracePt t="46064" x="2243138" y="1622425"/>
          <p14:tracePt t="46071" x="2243138" y="1614488"/>
          <p14:tracePt t="46079" x="2217738" y="1589088"/>
          <p14:tracePt t="46086" x="2209800" y="1581150"/>
          <p14:tracePt t="46094" x="2166938" y="1538288"/>
          <p14:tracePt t="46110" x="2073275" y="1477963"/>
          <p14:tracePt t="46115" x="2030413" y="1452563"/>
          <p14:tracePt t="46122" x="1989138" y="1444625"/>
          <p14:tracePt t="46130" x="1954213" y="1427163"/>
          <p14:tracePt t="46137" x="1895475" y="1427163"/>
          <p14:tracePt t="46145" x="1870075" y="1419225"/>
          <p14:tracePt t="46151" x="1835150" y="1411288"/>
          <p14:tracePt t="46158" x="1776413" y="1401763"/>
          <p14:tracePt t="46166" x="1733550" y="1393825"/>
          <p14:tracePt t="46172" x="1649413" y="1401763"/>
          <p14:tracePt t="46180" x="1597025" y="1419225"/>
          <p14:tracePt t="46187" x="1555750" y="1427163"/>
          <p14:tracePt t="46195" x="1477963" y="1444625"/>
          <p14:tracePt t="46202" x="1452563" y="1452563"/>
          <p14:tracePt t="46208" x="1411288" y="1487488"/>
          <p14:tracePt t="46217" x="1385888" y="1504950"/>
          <p14:tracePt t="46225" x="1350963" y="1512888"/>
          <p14:tracePt t="46231" x="1325563" y="1520825"/>
          <p14:tracePt t="46238" x="1317625" y="1530350"/>
          <p14:tracePt t="46246" x="1308100" y="1555750"/>
          <p14:tracePt t="46253" x="1282700" y="1581150"/>
          <p14:tracePt t="46261" x="1249363" y="1589088"/>
          <p14:tracePt t="46268" x="1231900" y="1597025"/>
          <p14:tracePt t="46276" x="1206500" y="1639888"/>
          <p14:tracePt t="46282" x="1189038" y="1657350"/>
          <p14:tracePt t="46289" x="1130300" y="1700213"/>
          <p14:tracePt t="46296" x="1096963" y="1725613"/>
          <p14:tracePt t="46303" x="1036638" y="1766888"/>
          <p14:tracePt t="46311" x="993775" y="1793875"/>
          <p14:tracePt t="46318" x="985838" y="1801813"/>
          <p14:tracePt t="46327" x="942975" y="1852613"/>
          <p14:tracePt t="46333" x="935038" y="1852613"/>
          <p14:tracePt t="46341" x="925513" y="1885950"/>
          <p14:tracePt t="46347" x="917575" y="1895475"/>
          <p14:tracePt t="46354" x="892175" y="1911350"/>
          <p14:tracePt t="46362" x="866775" y="1963738"/>
          <p14:tracePt t="46368" x="858838" y="1989138"/>
          <p14:tracePt t="46378" x="841375" y="2022475"/>
          <p14:tracePt t="46384" x="833438" y="2039938"/>
          <p14:tracePt t="46391" x="815975" y="2065338"/>
          <p14:tracePt t="46398" x="808038" y="2090738"/>
          <p14:tracePt t="46405" x="790575" y="2159000"/>
          <p14:tracePt t="46412" x="781050" y="2174875"/>
          <p14:tracePt t="46419" x="765175" y="2227263"/>
          <p14:tracePt t="46428" x="755650" y="2243138"/>
          <p14:tracePt t="46434" x="747713" y="2293938"/>
          <p14:tracePt t="46443" x="722313" y="2387600"/>
          <p14:tracePt t="46448" x="722313" y="2422525"/>
          <p14:tracePt t="46456" x="704850" y="2481263"/>
          <p14:tracePt t="46463" x="704850" y="2498725"/>
          <p14:tracePt t="46471" x="696913" y="2566988"/>
          <p14:tracePt t="46478" x="696913" y="2600325"/>
          <p14:tracePt t="46485" x="696913" y="2617788"/>
          <p14:tracePt t="46494" x="696913" y="2643188"/>
          <p14:tracePt t="46500" x="696913" y="2676525"/>
          <p14:tracePt t="46507" x="704850" y="2693988"/>
          <p14:tracePt t="46514" x="714375" y="2701925"/>
          <p14:tracePt t="46521" x="739775" y="2752725"/>
          <p14:tracePt t="46529" x="755650" y="2770188"/>
          <p14:tracePt t="46535" x="808038" y="2820988"/>
          <p14:tracePt t="46545" x="892175" y="2881313"/>
          <p14:tracePt t="46550" x="985838" y="2922588"/>
          <p14:tracePt t="46558" x="1087438" y="2982913"/>
          <p14:tracePt t="46565" x="1198563" y="3041650"/>
          <p14:tracePt t="46572" x="1282700" y="3084513"/>
          <p14:tracePt t="46579" x="1350963" y="3119438"/>
          <p14:tracePt t="46587" x="1436688" y="3178175"/>
          <p14:tracePt t="46594" x="1530350" y="3195638"/>
          <p14:tracePt t="46601" x="1589088" y="3211513"/>
          <p14:tracePt t="46608" x="1631950" y="3228975"/>
          <p14:tracePt t="46616" x="1708150" y="3238500"/>
          <p14:tracePt t="46623" x="1733550" y="3254375"/>
          <p14:tracePt t="46630" x="1751013" y="3254375"/>
          <p14:tracePt t="46637" x="1758950" y="3263900"/>
          <p14:tracePt t="46652" x="1766888" y="3263900"/>
          <p14:tracePt t="46659" x="1776413" y="3263900"/>
          <p14:tracePt t="46666" x="1784350" y="3263900"/>
          <p14:tracePt t="46688" x="1801813" y="3263900"/>
          <p14:tracePt t="46711" x="1809750" y="3263900"/>
          <p14:tracePt t="46717" x="1827213" y="3238500"/>
          <p14:tracePt t="46725" x="1860550" y="3221038"/>
          <p14:tracePt t="46731" x="1911350" y="3144838"/>
          <p14:tracePt t="46739" x="1938338" y="3094038"/>
          <p14:tracePt t="46746" x="1989138" y="3033713"/>
          <p14:tracePt t="46753" x="2005013" y="3000375"/>
          <p14:tracePt t="46762" x="2039938" y="2922588"/>
          <p14:tracePt t="46768" x="2055813" y="2906713"/>
          <p14:tracePt t="46777" x="2082800" y="2846388"/>
          <p14:tracePt t="46782" x="2098675" y="2830513"/>
          <p14:tracePt t="46791" x="2116138" y="2813050"/>
          <p14:tracePt t="46797" x="2149475" y="2762250"/>
          <p14:tracePt t="46804" x="2166938" y="2727325"/>
          <p14:tracePt t="46812" x="2174875" y="2701925"/>
          <p14:tracePt t="46818" x="2192338" y="2660650"/>
          <p14:tracePt t="46828" x="2192338" y="2643188"/>
          <p14:tracePt t="46833" x="2209800" y="2600325"/>
          <p14:tracePt t="46841" x="2243138" y="2524125"/>
          <p14:tracePt t="46847" x="2268538" y="2463800"/>
          <p14:tracePt t="46855" x="2286000" y="2430463"/>
          <p14:tracePt t="46862" x="2293938" y="2413000"/>
          <p14:tracePt t="46869" x="2311400" y="2371725"/>
          <p14:tracePt t="46878" x="2328863" y="2344738"/>
          <p14:tracePt t="46884" x="2328863" y="2328863"/>
          <p14:tracePt t="46893" x="2336800" y="2278063"/>
          <p14:tracePt t="46898" x="2336800" y="2217738"/>
          <p14:tracePt t="46907" x="2336800" y="2184400"/>
          <p14:tracePt t="46913" x="2336800" y="2098675"/>
          <p14:tracePt t="46920" x="2336800" y="2073275"/>
          <p14:tracePt t="46928" x="2336800" y="2047875"/>
          <p14:tracePt t="46935" x="2319338" y="2022475"/>
          <p14:tracePt t="46942" x="2311400" y="1989138"/>
          <p14:tracePt t="46949" x="2303463" y="1971675"/>
          <p14:tracePt t="46957" x="2293938" y="1946275"/>
          <p14:tracePt t="46964" x="2278063" y="1928813"/>
          <p14:tracePt t="46971" x="2268538" y="1920875"/>
          <p14:tracePt t="46978" x="2268538" y="1911350"/>
          <p14:tracePt t="46987" x="2260600" y="1903413"/>
          <p14:tracePt t="47000" x="2243138" y="1895475"/>
          <p14:tracePt t="47009" x="2235200" y="1885950"/>
          <p14:tracePt t="47015" x="2235200" y="1878013"/>
          <p14:tracePt t="47029" x="2217738" y="1870075"/>
          <p14:tracePt t="47040" x="2217738" y="1860550"/>
          <p14:tracePt t="47044" x="2209800" y="1852613"/>
          <p14:tracePt t="47059" x="2200275" y="1835150"/>
          <p14:tracePt t="47074" x="2200275" y="1827213"/>
          <p14:tracePt t="47080" x="2192338" y="1827213"/>
          <p14:tracePt t="47095" x="2184400" y="1819275"/>
          <p14:tracePt t="47110" x="2184400" y="1801813"/>
          <p14:tracePt t="47125" x="2174875" y="1793875"/>
          <p14:tracePt t="47161" x="2166938" y="1784350"/>
          <p14:tracePt t="47189" x="2166938" y="1776413"/>
          <p14:tracePt t="47247" x="2166938" y="1766888"/>
          <p14:tracePt t="47283" x="2166938" y="1758950"/>
          <p14:tracePt t="47319" x="2166938" y="1751013"/>
          <p14:tracePt t="47371" x="2166938" y="1741488"/>
          <p14:tracePt t="47588" x="2166938" y="1801813"/>
          <p14:tracePt t="47595" x="2159000" y="1911350"/>
          <p14:tracePt t="47602" x="2149475" y="1971675"/>
          <p14:tracePt t="47610" x="2133600" y="2055813"/>
          <p14:tracePt t="47616" x="2108200" y="2260600"/>
          <p14:tracePt t="47624" x="2098675" y="2413000"/>
          <p14:tracePt t="47630" x="2082800" y="2676525"/>
          <p14:tracePt t="47639" x="2082800" y="2805113"/>
          <p14:tracePt t="47645" x="2090738" y="3000375"/>
          <p14:tracePt t="47652" x="2116138" y="3211513"/>
          <p14:tracePt t="47661" x="2141538" y="3382963"/>
          <p14:tracePt t="47667" x="2166938" y="3509963"/>
          <p14:tracePt t="47677" x="2200275" y="3611563"/>
          <p14:tracePt t="47681" x="2235200" y="3697288"/>
          <p14:tracePt t="47689" x="2260600" y="3773488"/>
          <p14:tracePt t="47696" x="2268538" y="3806825"/>
          <p14:tracePt t="47703" x="2328863" y="3883025"/>
          <p14:tracePt t="47711" x="2336800" y="3900488"/>
          <p14:tracePt t="47718" x="2354263" y="3917950"/>
          <p14:tracePt t="47727" x="2387600" y="3976688"/>
          <p14:tracePt t="47741" x="2397125" y="3986213"/>
          <p14:tracePt t="47747" x="2405063" y="3994150"/>
          <p14:tracePt t="47754" x="2405063" y="4002088"/>
          <p14:tracePt t="47768" x="2413000" y="4011613"/>
          <p14:tracePt t="47776" x="2422525" y="4011613"/>
          <p14:tracePt t="47784" x="2422525" y="4019550"/>
          <p14:tracePt t="47791" x="2438400" y="4027488"/>
          <p14:tracePt t="47798" x="2455863" y="4037013"/>
          <p14:tracePt t="47806" x="2463800" y="4052888"/>
          <p14:tracePt t="47812" x="2463800" y="4062413"/>
          <p14:tracePt t="47819" x="2489200" y="4079875"/>
          <p14:tracePt t="47834" x="2498725" y="4079875"/>
          <p14:tracePt t="47843" x="2506663" y="4087813"/>
          <p14:tracePt t="47856" x="2516188" y="4095750"/>
          <p14:tracePt t="47870" x="2524125" y="4095750"/>
          <p14:tracePt t="47884" x="2532063" y="4095750"/>
          <p14:tracePt t="47899" x="2532063" y="4105275"/>
          <p14:tracePt t="47906" x="2541588" y="4105275"/>
          <p14:tracePt t="47928" x="2557463" y="4105275"/>
          <p14:tracePt t="47950" x="2566988" y="4105275"/>
          <p14:tracePt t="47972" x="2574925" y="4105275"/>
          <p14:tracePt t="47979" x="2582863" y="4087813"/>
          <p14:tracePt t="47986" x="2592388" y="4062413"/>
          <p14:tracePt t="47994" x="2600325" y="4062413"/>
          <p14:tracePt t="48000" x="2617788" y="3986213"/>
          <p14:tracePt t="48015" x="2625725" y="3943350"/>
          <p14:tracePt t="48023" x="2633663" y="3925888"/>
          <p14:tracePt t="48030" x="2651125" y="3857625"/>
          <p14:tracePt t="48037" x="2668588" y="3849688"/>
          <p14:tracePt t="48045" x="2676525" y="3832225"/>
          <p14:tracePt t="48051" x="2693988" y="3790950"/>
          <p14:tracePt t="48060" x="2693988" y="3781425"/>
          <p14:tracePt t="48066" x="2701925" y="3763963"/>
          <p14:tracePt t="48081" x="2711450" y="3738563"/>
          <p14:tracePt t="48089" x="2711450" y="3730625"/>
          <p14:tracePt t="48095" x="2719388" y="3713163"/>
          <p14:tracePt t="48102" x="2727325" y="3705225"/>
          <p14:tracePt t="48117" x="2727325" y="3697288"/>
          <p14:tracePt t="48125" x="2727325" y="3687763"/>
          <p14:tracePt t="48131" x="2727325" y="3679825"/>
          <p14:tracePt t="48139" x="2744788" y="3671888"/>
          <p14:tracePt t="48154" x="2744788" y="3662363"/>
          <p14:tracePt t="48161" x="2744788" y="3654425"/>
          <p14:tracePt t="48168" x="2744788" y="3629025"/>
          <p14:tracePt t="48176" x="2744788" y="3603625"/>
          <p14:tracePt t="48190" x="2752725" y="3552825"/>
          <p14:tracePt t="48206" x="2762250" y="3517900"/>
          <p14:tracePt t="48219" x="2762250" y="3509963"/>
          <p14:tracePt t="48226" x="2770188" y="3492500"/>
          <p14:tracePt t="48241" x="2770188" y="3484563"/>
          <p14:tracePt t="48262" x="2770188" y="3459163"/>
          <p14:tracePt t="48270" x="2770188" y="3449638"/>
          <p14:tracePt t="48285" x="2762250" y="3441700"/>
          <p14:tracePt t="48298" x="2744788" y="3408363"/>
          <p14:tracePt t="48322" x="2719388" y="3398838"/>
          <p14:tracePt t="48328" x="2711450" y="3390900"/>
          <p14:tracePt t="48335" x="2701925" y="3382963"/>
          <p14:tracePt t="48343" x="2693988" y="3373438"/>
          <p14:tracePt t="48349" x="2686050" y="3373438"/>
          <p14:tracePt t="48359" x="2660650" y="3355975"/>
          <p14:tracePt t="48365" x="2643188" y="3348038"/>
          <p14:tracePt t="48372" x="2633663" y="3340100"/>
          <p14:tracePt t="48379" x="2608263" y="3340100"/>
          <p14:tracePt t="48387" x="2592388" y="3340100"/>
          <p14:tracePt t="48393" x="2557463" y="3330575"/>
          <p14:tracePt t="48401" x="2524125" y="3314700"/>
          <p14:tracePt t="48408" x="2516188" y="3314700"/>
          <p14:tracePt t="48415" x="2463800" y="3305175"/>
          <p14:tracePt t="48429" x="2413000" y="3297238"/>
          <p14:tracePt t="48438" x="2397125" y="3297238"/>
          <p14:tracePt t="48444" x="2371725" y="3289300"/>
          <p14:tracePt t="48451" x="2344738" y="3271838"/>
          <p14:tracePt t="48459" x="2286000" y="3263900"/>
          <p14:tracePt t="48465" x="2243138" y="3254375"/>
          <p14:tracePt t="48475" x="2209800" y="3254375"/>
          <p14:tracePt t="48480" x="2159000" y="3246438"/>
          <p14:tracePt t="48488" x="2124075" y="3246438"/>
          <p14:tracePt t="48495" x="2082800" y="3238500"/>
          <p14:tracePt t="48502" x="2039938" y="3238500"/>
          <p14:tracePt t="48509" x="2005013" y="3228975"/>
          <p14:tracePt t="48516" x="1971675" y="3228975"/>
          <p14:tracePt t="48523" x="1963738" y="3228975"/>
          <p14:tracePt t="48531" x="1928813" y="3228975"/>
          <p14:tracePt t="48539" x="1895475" y="3228975"/>
          <p14:tracePt t="48546" x="1878013" y="3238500"/>
          <p14:tracePt t="48553" x="1844675" y="3246438"/>
          <p14:tracePt t="48560" x="1827213" y="3254375"/>
          <p14:tracePt t="48568" x="1784350" y="3263900"/>
          <p14:tracePt t="48575" x="1758950" y="3279775"/>
          <p14:tracePt t="48582" x="1725613" y="3305175"/>
          <p14:tracePt t="48590" x="1674813" y="3348038"/>
          <p14:tracePt t="48596" x="1631950" y="3382963"/>
          <p14:tracePt t="48605" x="1589088" y="3449638"/>
          <p14:tracePt t="48611" x="1563688" y="3492500"/>
          <p14:tracePt t="48618" x="1530350" y="3543300"/>
          <p14:tracePt t="48626" x="1495425" y="3611563"/>
          <p14:tracePt t="48633" x="1487488" y="3629025"/>
          <p14:tracePt t="48642" x="1477963" y="3646488"/>
          <p14:tracePt t="48647" x="1462088" y="3687763"/>
          <p14:tracePt t="48656" x="1444625" y="3705225"/>
          <p14:tracePt t="48662" x="1427163" y="3738563"/>
          <p14:tracePt t="48669" x="1419225" y="3756025"/>
          <p14:tracePt t="48676" x="1411288" y="3773488"/>
          <p14:tracePt t="48684" x="1376363" y="3816350"/>
          <p14:tracePt t="48691" x="1376363" y="3824288"/>
          <p14:tracePt t="48698" x="1368425" y="3832225"/>
          <p14:tracePt t="48706" x="1350963" y="3857625"/>
          <p14:tracePt t="48713" x="1350963" y="3867150"/>
          <p14:tracePt t="48720" x="1308100" y="3908425"/>
          <p14:tracePt t="48727" x="1292225" y="3943350"/>
          <p14:tracePt t="48735" x="1282700" y="3968750"/>
          <p14:tracePt t="48742" x="1266825" y="3976688"/>
          <p14:tracePt t="48749" x="1223963" y="4037013"/>
          <p14:tracePt t="48758" x="1198563" y="4070350"/>
          <p14:tracePt t="48763" x="1181100" y="4121150"/>
          <p14:tracePt t="48771" x="1173163" y="4156075"/>
          <p14:tracePt t="48778" x="1155700" y="4189413"/>
          <p14:tracePt t="48785" x="1130300" y="4206875"/>
          <p14:tracePt t="48793" x="1122363" y="4224338"/>
          <p14:tracePt t="48799" x="1104900" y="4240213"/>
          <p14:tracePt t="48809" x="1104900" y="4249738"/>
          <p14:tracePt t="48814" x="1104900" y="4265613"/>
          <p14:tracePt t="48823" x="1087438" y="4283075"/>
          <p14:tracePt t="48829" x="1079500" y="4300538"/>
          <p14:tracePt t="48836" x="1062038" y="4316413"/>
          <p14:tracePt t="48843" x="1044575" y="4359275"/>
          <p14:tracePt t="48851" x="1036638" y="4384675"/>
          <p14:tracePt t="48859" x="1036638" y="4452938"/>
          <p14:tracePt t="48865" x="1028700" y="4495800"/>
          <p14:tracePt t="48874" x="1019175" y="4572000"/>
          <p14:tracePt t="48879" x="1019175" y="4614863"/>
          <p14:tracePt t="48888" x="1019175" y="4691063"/>
          <p14:tracePt t="48895" x="1019175" y="4716463"/>
          <p14:tracePt t="48901" x="1019175" y="4775200"/>
          <p14:tracePt t="48909" x="1019175" y="4802188"/>
          <p14:tracePt t="48916" x="1019175" y="4827588"/>
          <p14:tracePt t="48923" x="1028700" y="4843463"/>
          <p14:tracePt t="48931" x="1028700" y="4868863"/>
          <p14:tracePt t="48938" x="1028700" y="4886325"/>
          <p14:tracePt t="48945" x="1036638" y="4911725"/>
          <p14:tracePt t="48952" x="1044575" y="4937125"/>
          <p14:tracePt t="48959" x="1054100" y="4962525"/>
          <p14:tracePt t="48967" x="1069975" y="5005388"/>
          <p14:tracePt t="48975" x="1087438" y="5030788"/>
          <p14:tracePt t="48981" x="1096963" y="5091113"/>
          <p14:tracePt t="48989" x="1104900" y="5106988"/>
          <p14:tracePt t="48997" x="1122363" y="5132388"/>
          <p14:tracePt t="49002" x="1138238" y="5175250"/>
          <p14:tracePt t="49010" x="1155700" y="5218113"/>
          <p14:tracePt t="49018" x="1163638" y="5226050"/>
          <p14:tracePt t="49025" x="1163638" y="5235575"/>
          <p14:tracePt t="49032" x="1173163" y="5251450"/>
          <p14:tracePt t="49041" x="1181100" y="5260975"/>
          <p14:tracePt t="49055" x="1189038" y="5268913"/>
          <p14:tracePt t="49061" x="1189038" y="5286375"/>
          <p14:tracePt t="49076" x="1189038" y="5302250"/>
          <p14:tracePt t="49083" x="1206500" y="5319713"/>
          <p14:tracePt t="49097" x="1223963" y="5327650"/>
          <p14:tracePt t="49113" x="1231900" y="5337175"/>
          <p14:tracePt t="49119" x="1231900" y="5345113"/>
          <p14:tracePt t="49150" x="1231900" y="5353050"/>
          <p14:tracePt t="49170" x="1231900" y="5370513"/>
          <p14:tracePt t="49177" x="1241425" y="5370513"/>
          <p14:tracePt t="49198" x="1241425" y="5380038"/>
          <p14:tracePt t="49206" x="1249363" y="5387975"/>
          <p14:tracePt t="49228" x="1249363" y="5395913"/>
          <p14:tracePt t="49236" x="1257300" y="5413375"/>
          <p14:tracePt t="49271" x="1266825" y="5430838"/>
          <p14:tracePt t="49293" x="1266825" y="5438775"/>
          <p14:tracePt t="49309" x="1274763" y="5438775"/>
          <p14:tracePt t="49329" x="1274763" y="5446713"/>
          <p14:tracePt t="49337" x="1282700" y="5446713"/>
          <p14:tracePt t="49344" x="1282700" y="5456238"/>
          <p14:tracePt t="49366" x="1292225" y="5464175"/>
          <p14:tracePt t="49373" x="1300163" y="5481638"/>
          <p14:tracePt t="49403" x="1308100" y="5497513"/>
          <p14:tracePt t="49409" x="1317625" y="5497513"/>
          <p14:tracePt t="49416" x="1333500" y="5507038"/>
          <p14:tracePt t="49424" x="1333500" y="5514975"/>
          <p14:tracePt t="49431" x="1333500" y="5524500"/>
          <p14:tracePt t="49439" x="1350963" y="5524500"/>
          <p14:tracePt t="49445" x="1368425" y="5532438"/>
          <p14:tracePt t="49460" x="1385888" y="5540375"/>
          <p14:tracePt t="49467" x="1411288" y="5557838"/>
          <p14:tracePt t="49475" x="1427163" y="5557838"/>
          <p14:tracePt t="49482" x="1462088" y="5583238"/>
          <p14:tracePt t="49490" x="1470025" y="5583238"/>
          <p14:tracePt t="49496" x="1512888" y="5591175"/>
          <p14:tracePt t="49505" x="1538288" y="5591175"/>
          <p14:tracePt t="49511" x="1546225" y="5591175"/>
          <p14:tracePt t="49519" x="1571625" y="5600700"/>
          <p14:tracePt t="49525" x="1589088" y="5600700"/>
          <p14:tracePt t="49532" x="1614488" y="5608638"/>
          <p14:tracePt t="49548" x="1631950" y="5608638"/>
          <p14:tracePt t="49556" x="1657350" y="5608638"/>
          <p14:tracePt t="49571" x="1674813" y="5608638"/>
          <p14:tracePt t="49576" x="1682750" y="5608638"/>
          <p14:tracePt t="49583" x="1700213" y="5608638"/>
          <p14:tracePt t="49598" x="1733550" y="5608638"/>
          <p14:tracePt t="49605" x="1741488" y="5608638"/>
          <p14:tracePt t="49612" x="1766888" y="5600700"/>
          <p14:tracePt t="49619" x="1801813" y="5591175"/>
          <p14:tracePt t="49627" x="1801813" y="5583238"/>
          <p14:tracePt t="49634" x="1835150" y="5557838"/>
          <p14:tracePt t="49642" x="1870075" y="5540375"/>
          <p14:tracePt t="49648" x="1885950" y="5540375"/>
          <p14:tracePt t="49657" x="1920875" y="5524500"/>
          <p14:tracePt t="49663" x="1954213" y="5497513"/>
          <p14:tracePt t="49671" x="1997075" y="5464175"/>
          <p14:tracePt t="49677" x="2014538" y="5456238"/>
          <p14:tracePt t="49685" x="2073275" y="5430838"/>
          <p14:tracePt t="49692" x="2108200" y="5413375"/>
          <p14:tracePt t="49699" x="2149475" y="5370513"/>
          <p14:tracePt t="49708" x="2166938" y="5353050"/>
          <p14:tracePt t="49713" x="2209800" y="5327650"/>
          <p14:tracePt t="49721" x="2243138" y="5311775"/>
          <p14:tracePt t="49728" x="2278063" y="5276850"/>
          <p14:tracePt t="49735" x="2293938" y="5268913"/>
          <p14:tracePt t="49743" x="2319338" y="5260975"/>
          <p14:tracePt t="49749" x="2328863" y="5243513"/>
          <p14:tracePt t="49759" x="2354263" y="5226050"/>
          <p14:tracePt t="49764" x="2362200" y="5208588"/>
          <p14:tracePt t="49771" x="2405063" y="5192713"/>
          <p14:tracePt t="49787" x="2422525" y="5183188"/>
          <p14:tracePt t="49793" x="2430463" y="5183188"/>
          <p14:tracePt t="49800" x="2463800" y="5157788"/>
          <p14:tracePt t="49808" x="2489200" y="5132388"/>
          <p14:tracePt t="49815" x="2516188" y="5116513"/>
          <p14:tracePt t="49824" x="2549525" y="5099050"/>
          <p14:tracePt t="49829" x="2592388" y="5048250"/>
          <p14:tracePt t="49837" x="2617788" y="5013325"/>
          <p14:tracePt t="49844" x="2660650" y="4987925"/>
          <p14:tracePt t="49852" x="2693988" y="4946650"/>
          <p14:tracePt t="49859" x="2701925" y="4937125"/>
          <p14:tracePt t="49866" x="2744788" y="4894263"/>
          <p14:tracePt t="49874" x="2744788" y="4886325"/>
          <p14:tracePt t="49881" x="2787650" y="4818063"/>
          <p14:tracePt t="49890" x="2795588" y="4810125"/>
          <p14:tracePt t="49896" x="2805113" y="4784725"/>
          <p14:tracePt t="49904" x="2805113" y="4775200"/>
          <p14:tracePt t="49910" x="2805113" y="4759325"/>
          <p14:tracePt t="49922" x="2820988" y="4749800"/>
          <p14:tracePt t="49925" x="2820988" y="4724400"/>
          <p14:tracePt t="49932" x="2820988" y="4691063"/>
          <p14:tracePt t="49939" x="2820988" y="4640263"/>
          <p14:tracePt t="49946" x="2813050" y="4605338"/>
          <p14:tracePt t="49954" x="2813050" y="4564063"/>
          <p14:tracePt t="49960" x="2795588" y="4486275"/>
          <p14:tracePt t="49969" x="2770188" y="4384675"/>
          <p14:tracePt t="49975" x="2744788" y="4283075"/>
          <p14:tracePt t="49983" x="2736850" y="4224338"/>
          <p14:tracePt t="49992" x="2701925" y="4121150"/>
          <p14:tracePt t="49997" x="2686050" y="4027488"/>
          <p14:tracePt t="50004" x="2633663" y="3883025"/>
          <p14:tracePt t="50012" x="2574925" y="3781425"/>
          <p14:tracePt t="50019" x="2532063" y="3705225"/>
          <p14:tracePt t="50026" x="2463800" y="3636963"/>
          <p14:tracePt t="50034" x="2397125" y="3543300"/>
          <p14:tracePt t="50041" x="2328863" y="3492500"/>
          <p14:tracePt t="50048" x="2260600" y="3424238"/>
          <p14:tracePt t="50057" x="2227263" y="3398838"/>
          <p14:tracePt t="50063" x="2174875" y="3355975"/>
          <p14:tracePt t="50070" x="2141538" y="3340100"/>
          <p14:tracePt t="50076" x="2090738" y="3297238"/>
          <p14:tracePt t="50085" x="2022475" y="3246438"/>
          <p14:tracePt t="50092" x="1989138" y="3228975"/>
          <p14:tracePt t="50098" x="1928813" y="3203575"/>
          <p14:tracePt t="50107" x="1885950" y="3195638"/>
          <p14:tracePt t="50113" x="1835150" y="3170238"/>
          <p14:tracePt t="50120" x="1809750" y="3170238"/>
          <p14:tracePt t="50128" x="1784350" y="3160713"/>
          <p14:tracePt t="50136" x="1758950" y="3160713"/>
          <p14:tracePt t="50142" x="1741488" y="3160713"/>
          <p14:tracePt t="50149" x="1733550" y="3160713"/>
          <p14:tracePt t="50157" x="1716088" y="3160713"/>
          <p14:tracePt t="50164" x="1700213" y="3160713"/>
          <p14:tracePt t="50172" x="1682750" y="3170238"/>
          <p14:tracePt t="50187" x="1674813" y="3170238"/>
          <p14:tracePt t="50193" x="1665288" y="3170238"/>
          <p14:tracePt t="50200" x="1657350" y="3170238"/>
          <p14:tracePt t="50223" x="1631950" y="3170238"/>
          <p14:tracePt t="50229" x="1622425" y="3170238"/>
          <p14:tracePt t="50251" x="1622425" y="3160713"/>
          <p14:tracePt t="50274" x="1614488" y="3160713"/>
          <p14:tracePt t="50295" x="1606550" y="3160713"/>
          <p14:tracePt t="50316" x="1606550" y="3152775"/>
          <p14:tracePt t="50324" x="1597025" y="3152775"/>
          <p14:tracePt t="50360" x="1597025" y="3144838"/>
          <p14:tracePt t="50388" x="1589088" y="3144838"/>
          <p14:tracePt t="50403" x="1589088" y="3135313"/>
          <p14:tracePt t="50417" x="1581150" y="3135313"/>
          <p14:tracePt t="51595" x="1589088" y="3135313"/>
          <p14:tracePt t="51914" x="1597025" y="3135313"/>
          <p14:tracePt t="51928" x="1606550" y="3135313"/>
          <p14:tracePt t="51950" x="1614488" y="3135313"/>
          <p14:tracePt t="51958" x="1614488" y="3144838"/>
          <p14:tracePt t="51972" x="1622425" y="3144838"/>
          <p14:tracePt t="51979" x="1631950" y="3160713"/>
          <p14:tracePt t="51987" x="1639888" y="3170238"/>
          <p14:tracePt t="51994" x="1639888" y="3178175"/>
          <p14:tracePt t="52000" x="1639888" y="3195638"/>
          <p14:tracePt t="52007" x="1649413" y="3203575"/>
          <p14:tracePt t="52015" x="1649413" y="3211513"/>
          <p14:tracePt t="52022" x="1665288" y="3221038"/>
          <p14:tracePt t="52028" x="1665288" y="3228975"/>
          <p14:tracePt t="52036" x="1665288" y="3238500"/>
          <p14:tracePt t="52043" x="1674813" y="3279775"/>
          <p14:tracePt t="52057" x="1674813" y="3305175"/>
          <p14:tracePt t="52065" x="1674813" y="3322638"/>
          <p14:tracePt t="52072" x="1674813" y="3340100"/>
          <p14:tracePt t="52079" x="1674813" y="3355975"/>
          <p14:tracePt t="52086" x="1674813" y="3382963"/>
          <p14:tracePt t="52095" x="1682750" y="3398838"/>
          <p14:tracePt t="52102" x="1682750" y="3441700"/>
          <p14:tracePt t="52108" x="1682750" y="3449638"/>
          <p14:tracePt t="52116" x="1682750" y="3475038"/>
          <p14:tracePt t="52123" x="1690688" y="3509963"/>
          <p14:tracePt t="52131" x="1700213" y="3552825"/>
          <p14:tracePt t="52145" x="1700213" y="3578225"/>
          <p14:tracePt t="52152" x="1708150" y="3619500"/>
          <p14:tracePt t="52168" x="1708150" y="3636963"/>
          <p14:tracePt t="52174" x="1716088" y="3654425"/>
          <p14:tracePt t="52182" x="1716088" y="3679825"/>
          <p14:tracePt t="52196" x="1716088" y="3705225"/>
          <p14:tracePt t="52210" x="1716088" y="3722688"/>
          <p14:tracePt t="52225" x="1716088" y="3748088"/>
          <p14:tracePt t="52239" x="1716088" y="3756025"/>
          <p14:tracePt t="52246" x="1716088" y="3763963"/>
          <p14:tracePt t="52254" x="1716088" y="3773488"/>
          <p14:tracePt t="52269" x="1716088" y="3781425"/>
          <p14:tracePt t="52275" x="1725613" y="3806825"/>
          <p14:tracePt t="52290" x="1725613" y="3816350"/>
          <p14:tracePt t="52297" x="1725613" y="3824288"/>
          <p14:tracePt t="52305" x="1725613" y="3832225"/>
          <p14:tracePt t="52320" x="1725613" y="3841750"/>
          <p14:tracePt t="52326" x="1725613" y="3849688"/>
          <p14:tracePt t="52340" x="1725613" y="3857625"/>
          <p14:tracePt t="52348" x="1725613" y="3883025"/>
          <p14:tracePt t="52362" x="1725613" y="3892550"/>
          <p14:tracePt t="52370" x="1725613" y="3908425"/>
          <p14:tracePt t="52377" x="1725613" y="3917950"/>
          <p14:tracePt t="52385" x="1725613" y="3925888"/>
          <p14:tracePt t="52392" x="1725613" y="3960813"/>
          <p14:tracePt t="52399" x="1725613" y="3968750"/>
          <p14:tracePt t="52406" x="1725613" y="3986213"/>
          <p14:tracePt t="52421" x="1725613" y="4002088"/>
          <p14:tracePt t="52428" x="1725613" y="4037013"/>
          <p14:tracePt t="52450" x="1725613" y="4052888"/>
          <p14:tracePt t="52465" x="1725613" y="4062413"/>
          <p14:tracePt t="52486" x="1725613" y="4070350"/>
          <p14:tracePt t="52493" x="1725613" y="4079875"/>
          <p14:tracePt t="52508" x="1725613" y="4087813"/>
          <p14:tracePt t="52523" x="1725613" y="4095750"/>
          <p14:tracePt t="52529" x="1725613" y="4105275"/>
          <p14:tracePt t="52551" x="1725613" y="4113213"/>
          <p14:tracePt t="52558" x="1716088" y="4113213"/>
          <p14:tracePt t="52568" x="1716088" y="4130675"/>
          <p14:tracePt t="52588" x="1708150" y="4164013"/>
          <p14:tracePt t="52609" x="1708150" y="4171950"/>
          <p14:tracePt t="52618" x="1700213" y="4189413"/>
          <p14:tracePt t="52639" x="1700213" y="4206875"/>
          <p14:tracePt t="52653" x="1700213" y="4224338"/>
          <p14:tracePt t="52668" x="1700213" y="4232275"/>
          <p14:tracePt t="52674" x="1700213" y="4240213"/>
          <p14:tracePt t="52689" x="1690688" y="4249738"/>
          <p14:tracePt t="52697" x="1690688" y="4257675"/>
          <p14:tracePt t="52704" x="1690688" y="4265613"/>
          <p14:tracePt t="52711" x="1690688" y="4275138"/>
          <p14:tracePt t="52718" x="1682750" y="4283075"/>
          <p14:tracePt t="52726" x="1682750" y="4300538"/>
          <p14:tracePt t="52734" x="1682750" y="4308475"/>
          <p14:tracePt t="52740" x="1665288" y="4308475"/>
          <p14:tracePt t="52747" x="1665288" y="4333875"/>
          <p14:tracePt t="52761" x="1657350" y="4368800"/>
          <p14:tracePt t="52770" x="1657350" y="4376738"/>
          <p14:tracePt t="52786" x="1657350" y="4394200"/>
          <p14:tracePt t="52798" x="1649413" y="4394200"/>
          <p14:tracePt t="52805" x="1649413" y="4410075"/>
          <p14:tracePt t="52812" x="1649413" y="4419600"/>
          <p14:tracePt t="52827" x="1649413" y="4427538"/>
          <p14:tracePt t="52835" x="1639888" y="4445000"/>
          <p14:tracePt t="52849" x="1639888" y="4452938"/>
          <p14:tracePt t="52856" x="1631950" y="4460875"/>
          <p14:tracePt t="52863" x="1631950" y="4478338"/>
          <p14:tracePt t="52878" x="1631950" y="4486275"/>
          <p14:tracePt t="52886" x="1631950" y="4495800"/>
          <p14:tracePt t="52893" x="1622425" y="4538663"/>
          <p14:tracePt t="52902" x="1622425" y="4564063"/>
          <p14:tracePt t="52907" x="1622425" y="4579938"/>
          <p14:tracePt t="52914" x="1622425" y="4614863"/>
          <p14:tracePt t="52922" x="1622425" y="4622800"/>
          <p14:tracePt t="52928" x="1631950" y="4657725"/>
          <p14:tracePt t="52936" x="1639888" y="4691063"/>
          <p14:tracePt t="52951" x="1649413" y="4708525"/>
          <p14:tracePt t="52957" x="1649413" y="4716463"/>
          <p14:tracePt t="52965" x="1657350" y="4733925"/>
          <p14:tracePt t="52972" x="1657350" y="4741863"/>
          <p14:tracePt t="52988" x="1665288" y="4749800"/>
          <p14:tracePt t="52994" x="1665288" y="4759325"/>
          <p14:tracePt t="53009" x="1665288" y="4767263"/>
          <p14:tracePt t="53023" x="1665288" y="4784725"/>
          <p14:tracePt t="53030" x="1665288" y="4792663"/>
          <p14:tracePt t="53045" x="1674813" y="4810125"/>
          <p14:tracePt t="53052" x="1674813" y="4818063"/>
          <p14:tracePt t="53060" x="1682750" y="4827588"/>
          <p14:tracePt t="53074" x="1682750" y="4835525"/>
          <p14:tracePt t="53081" x="1690688" y="4860925"/>
          <p14:tracePt t="53096" x="1700213" y="4868863"/>
          <p14:tracePt t="53103" x="1700213" y="4878388"/>
          <p14:tracePt t="53118" x="1700213" y="4886325"/>
          <p14:tracePt t="53125" x="1700213" y="4894263"/>
          <p14:tracePt t="53132" x="1700213" y="4903788"/>
          <p14:tracePt t="53139" x="1708150" y="4903788"/>
          <p14:tracePt t="53146" x="1708150" y="4929188"/>
          <p14:tracePt t="53175" x="1708150" y="4937125"/>
          <p14:tracePt t="53183" x="1708150" y="4954588"/>
          <p14:tracePt t="53197" x="1708150" y="4962525"/>
          <p14:tracePt t="53205" x="1708150" y="4979988"/>
          <p14:tracePt t="53219" x="1708150" y="4987925"/>
          <p14:tracePt t="53226" x="1708150" y="5013325"/>
          <p14:tracePt t="53240" x="1708150" y="5030788"/>
          <p14:tracePt t="53263" x="1708150" y="5038725"/>
          <p14:tracePt t="53270" x="1708150" y="5064125"/>
          <p14:tracePt t="53284" x="1700213" y="5091113"/>
          <p14:tracePt t="53291" x="1700213" y="5099050"/>
          <p14:tracePt t="53299" x="1700213" y="5124450"/>
          <p14:tracePt t="53313" x="1700213" y="5141913"/>
          <p14:tracePt t="53321" x="1700213" y="5149850"/>
          <p14:tracePt t="53328" x="1700213" y="5157788"/>
          <p14:tracePt t="53334" x="1700213" y="5167313"/>
          <p14:tracePt t="53341" x="1700213" y="5192713"/>
          <p14:tracePt t="53350" x="1700213" y="5200650"/>
          <p14:tracePt t="53371" x="1708150" y="5226050"/>
          <p14:tracePt t="53378" x="1716088" y="5243513"/>
          <p14:tracePt t="58421" x="1700213" y="5073650"/>
          <p14:tracePt t="58429" x="1700213" y="5038725"/>
          <p14:tracePt t="58436" x="1700213" y="4954588"/>
          <p14:tracePt t="58444" x="1700213" y="4868863"/>
          <p14:tracePt t="58451" x="1716088" y="4767263"/>
          <p14:tracePt t="58459" x="1725613" y="4691063"/>
          <p14:tracePt t="58466" x="1733550" y="4665663"/>
          <p14:tracePt t="58473" x="1741488" y="4630738"/>
          <p14:tracePt t="58482" x="1751013" y="4579938"/>
          <p14:tracePt t="58487" x="1784350" y="4529138"/>
          <p14:tracePt t="58502" x="1809750" y="4503738"/>
          <p14:tracePt t="58509" x="1835150" y="4486275"/>
          <p14:tracePt t="58516" x="1860550" y="4460875"/>
          <p14:tracePt t="58523" x="1878013" y="4452938"/>
          <p14:tracePt t="58531" x="1885950" y="4435475"/>
          <p14:tracePt t="58538" x="1911350" y="4427538"/>
          <p14:tracePt t="58545" x="1928813" y="4419600"/>
          <p14:tracePt t="58553" x="1938338" y="4410075"/>
          <p14:tracePt t="58559" x="1946275" y="4402138"/>
          <p14:tracePt t="58575" x="1971675" y="4402138"/>
          <p14:tracePt t="58582" x="1971675" y="4394200"/>
          <p14:tracePt t="58589" x="1989138" y="4394200"/>
          <p14:tracePt t="58604" x="1997075" y="4394200"/>
          <p14:tracePt t="58632" x="2005013" y="4394200"/>
          <p14:tracePt t="58661" x="2014538" y="4394200"/>
          <p14:tracePt t="58698" x="2022475" y="4394200"/>
          <p14:tracePt t="58735" x="2030413" y="4394200"/>
          <p14:tracePt t="58785" x="2039938" y="4394200"/>
          <p14:tracePt t="58801" x="2039938" y="4402138"/>
          <p14:tracePt t="58873" x="2039938" y="4410075"/>
          <p14:tracePt t="58909" x="2039938" y="4419600"/>
          <p14:tracePt t="58946" x="2039938" y="4427538"/>
          <p14:tracePt t="58975" x="2039938" y="4435475"/>
          <p14:tracePt t="59055" x="2039938" y="4445000"/>
          <p14:tracePt t="60613" x="2047875" y="4445000"/>
          <p14:tracePt t="60650" x="2055813" y="4435475"/>
          <p14:tracePt t="60687" x="2065338" y="4435475"/>
          <p14:tracePt t="60738" x="2065338" y="4427538"/>
          <p14:tracePt t="60752" x="2082800" y="4427538"/>
          <p14:tracePt t="60760" x="2082800" y="4419600"/>
          <p14:tracePt t="60768" x="2090738" y="4410075"/>
          <p14:tracePt t="60773" x="2124075" y="4394200"/>
          <p14:tracePt t="60781" x="2133600" y="4368800"/>
          <p14:tracePt t="60787" x="2149475" y="4351338"/>
          <p14:tracePt t="60796" x="2192338" y="4325938"/>
          <p14:tracePt t="60802" x="2200275" y="4308475"/>
          <p14:tracePt t="60810" x="2260600" y="4275138"/>
          <p14:tracePt t="60816" x="2303463" y="4240213"/>
          <p14:tracePt t="60824" x="2336800" y="4214813"/>
          <p14:tracePt t="60831" x="2362200" y="4197350"/>
          <p14:tracePt t="60838" x="2397125" y="4164013"/>
          <p14:tracePt t="60847" x="2430463" y="4146550"/>
          <p14:tracePt t="60853" x="2438400" y="4130675"/>
          <p14:tracePt t="60867" x="2473325" y="4105275"/>
          <p14:tracePt t="60876" x="2481263" y="4105275"/>
          <p14:tracePt t="60889" x="2481263" y="4095750"/>
          <p14:tracePt t="60911" x="2481263" y="4087813"/>
          <p14:tracePt t="60918" x="2489200" y="4087813"/>
          <p14:tracePt t="60926" x="2489200" y="4079875"/>
          <p14:tracePt t="60933" x="2506663" y="4079875"/>
          <p14:tracePt t="60947" x="2506663" y="4070350"/>
          <p14:tracePt t="60955" x="2524125" y="4052888"/>
          <p14:tracePt t="60963" x="2549525" y="4037013"/>
          <p14:tracePt t="60969" x="2557463" y="4011613"/>
          <p14:tracePt t="60984" x="2557463" y="4002088"/>
          <p14:tracePt t="60992" x="2582863" y="3986213"/>
          <p14:tracePt t="60997" x="2592388" y="3986213"/>
          <p14:tracePt t="61013" x="2592388" y="3976688"/>
          <p14:tracePt t="61019" x="2592388" y="3968750"/>
          <p14:tracePt t="61027" x="2600325" y="3960813"/>
          <p14:tracePt t="61034" x="2600325" y="3951288"/>
          <p14:tracePt t="61043" x="2600325" y="3943350"/>
          <p14:tracePt t="61049" x="2600325" y="3935413"/>
          <p14:tracePt t="61071" x="2600325" y="3917950"/>
          <p14:tracePt t="61092" x="2600325" y="3908425"/>
          <p14:tracePt t="61108" x="2600325" y="3892550"/>
          <p14:tracePt t="61166" x="2600325" y="3883025"/>
          <p14:tracePt t="61212" x="2600325" y="3875088"/>
          <p14:tracePt t="61232" x="2592388" y="3875088"/>
          <p14:tracePt t="61376" x="2592388" y="3883025"/>
          <p14:tracePt t="61420" x="2592388" y="3900488"/>
          <p14:tracePt t="61455" x="2592388" y="3908425"/>
          <p14:tracePt t="61892" x="2582863" y="3908425"/>
          <p14:tracePt t="61914" x="2574925" y="3908425"/>
          <p14:tracePt t="61935" x="2566988" y="3908425"/>
          <p14:tracePt t="61965" x="2557463" y="3908425"/>
          <p14:tracePt t="62088" x="2549525" y="3908425"/>
          <p14:tracePt t="62109" x="2532063" y="3900488"/>
          <p14:tracePt t="62116" x="2524125" y="3900488"/>
          <p14:tracePt t="62131" x="2516188" y="3900488"/>
          <p14:tracePt t="62146" x="2498725" y="3900488"/>
          <p14:tracePt t="62175" x="2489200" y="3900488"/>
          <p14:tracePt t="62204" x="2481263" y="3900488"/>
          <p14:tracePt t="62284" x="2473325" y="3900488"/>
          <p14:tracePt t="62378" x="2473325" y="3908425"/>
          <p14:tracePt t="62386" x="2463800" y="3908425"/>
          <p14:tracePt t="62408" x="2463800" y="3917950"/>
          <p14:tracePt t="62414" x="2455863" y="3917950"/>
          <p14:tracePt t="62450" x="2455863" y="3925888"/>
          <p14:tracePt t="62479" x="2438400" y="3925888"/>
          <p14:tracePt t="62501" x="2430463" y="3935413"/>
          <p14:tracePt t="62515" x="2422525" y="3935413"/>
          <p14:tracePt t="62522" x="2413000" y="3943350"/>
          <p14:tracePt t="62551" x="2405063" y="3943350"/>
          <p14:tracePt t="62559" x="2397125" y="3951288"/>
          <p14:tracePt t="62565" x="2387600" y="3951288"/>
          <p14:tracePt t="62587" x="2379663" y="3951288"/>
          <p14:tracePt t="62610" x="2371725" y="3951288"/>
          <p14:tracePt t="62646" x="2362200" y="3951288"/>
          <p14:tracePt t="62711" x="2354263" y="3951288"/>
          <p14:tracePt t="62747" x="2344738" y="3951288"/>
          <p14:tracePt t="62863" x="2354263" y="3951288"/>
          <p14:tracePt t="62870" x="2362200" y="3951288"/>
          <p14:tracePt t="62878" x="2397125" y="3951288"/>
          <p14:tracePt t="62885" x="2405063" y="3951288"/>
          <p14:tracePt t="62894" x="2422525" y="3951288"/>
          <p14:tracePt t="62900" x="2430463" y="3951288"/>
          <p14:tracePt t="62909" x="2438400" y="3951288"/>
          <p14:tracePt t="62914" x="2463800" y="3951288"/>
          <p14:tracePt t="62921" x="2473325" y="3951288"/>
          <p14:tracePt t="62929" x="2481263" y="3951288"/>
          <p14:tracePt t="62936" x="2498725" y="3951288"/>
          <p14:tracePt t="62943" x="2506663" y="3943350"/>
          <p14:tracePt t="62980" x="2524125" y="3943350"/>
          <p14:tracePt t="63016" x="2532063" y="3943350"/>
          <p14:tracePt t="63073" x="2532063" y="3935413"/>
          <p14:tracePt t="63117" x="2541588" y="3935413"/>
          <p14:tracePt t="63146" x="2549525" y="3935413"/>
          <p14:tracePt t="63162" x="2549525" y="3925888"/>
          <p14:tracePt t="63168" x="2557463" y="3925888"/>
          <p14:tracePt t="63175" x="2574925" y="3925888"/>
          <p14:tracePt t="63190" x="2592388" y="3925888"/>
          <p14:tracePt t="63197" x="2600325" y="3917950"/>
          <p14:tracePt t="63204" x="2608263" y="3908425"/>
          <p14:tracePt t="67278" x="2574925" y="3875088"/>
          <p14:tracePt t="67292" x="2319338" y="3738563"/>
          <p14:tracePt t="67300" x="2227263" y="3671888"/>
          <p14:tracePt t="67308" x="2124075" y="3629025"/>
          <p14:tracePt t="67313" x="2022475" y="3535363"/>
          <p14:tracePt t="67319" x="1903413" y="3459163"/>
          <p14:tracePt t="67326" x="1784350" y="3373438"/>
          <p14:tracePt t="67333" x="1606550" y="3297238"/>
          <p14:tracePt t="67340" x="1477963" y="3238500"/>
          <p14:tracePt t="67347" x="1360488" y="3152775"/>
          <p14:tracePt t="67355" x="1223963" y="3076575"/>
          <p14:tracePt t="67362" x="968375" y="2922588"/>
          <p14:tracePt t="67369" x="739775" y="2778125"/>
          <p14:tracePt t="67377" x="560388" y="2643188"/>
          <p14:tracePt t="67384" x="433388" y="2557463"/>
          <p14:tracePt t="67391" x="246063" y="2481263"/>
          <p14:tracePt t="67398" x="42863" y="2354263"/>
        </p14:tracePtLst>
      </p14:laserTraceLst>
    </p:ext>
  </p:extLs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76633386-C1EF-4E76-9F6D-7F8A0927DC88}"/>
              </a:ext>
            </a:extLst>
          </p:cNvPr>
          <p:cNvSpPr>
            <a:spLocks noGrp="1"/>
          </p:cNvSpPr>
          <p:nvPr>
            <p:ph type="body" sz="quarter" idx="11"/>
          </p:nvPr>
        </p:nvSpPr>
        <p:spPr>
          <a:xfrm>
            <a:off x="532121" y="6108942"/>
            <a:ext cx="4786313" cy="477838"/>
          </a:xfrm>
        </p:spPr>
        <p:txBody>
          <a:bodyPr/>
          <a:lstStyle/>
          <a:p>
            <a:r>
              <a:rPr lang="en-NZ" altLang="zh-CN" dirty="0">
                <a:solidFill>
                  <a:schemeClr val="bg2">
                    <a:lumMod val="75000"/>
                  </a:schemeClr>
                </a:solidFill>
                <a:latin typeface="微软雅黑" panose="020B0503020204020204" charset="-122"/>
                <a:ea typeface="微软雅黑" panose="020B0503020204020204" charset="-122"/>
              </a:rPr>
              <a:t>HAZARDOUS SUBSTANCES SURVEILLANCE SYSTEM (HSSS)</a:t>
            </a:r>
            <a:endParaRPr lang="zh-CN" altLang="en-US" dirty="0">
              <a:solidFill>
                <a:schemeClr val="bg2">
                  <a:lumMod val="75000"/>
                </a:schemeClr>
              </a:solidFill>
              <a:latin typeface="微软雅黑" panose="020B0503020204020204" charset="-122"/>
              <a:ea typeface="微软雅黑" panose="020B0503020204020204" charset="-122"/>
            </a:endParaRPr>
          </a:p>
          <a:p>
            <a:endParaRPr lang="en-NZ" dirty="0"/>
          </a:p>
        </p:txBody>
      </p:sp>
      <p:sp>
        <p:nvSpPr>
          <p:cNvPr id="3" name="任意多边形: 形状 120">
            <a:extLst>
              <a:ext uri="{FF2B5EF4-FFF2-40B4-BE49-F238E27FC236}">
                <a16:creationId xmlns:a16="http://schemas.microsoft.com/office/drawing/2014/main" id="{67850C93-5D14-43A9-A6D6-5B715A1B9798}"/>
              </a:ext>
            </a:extLst>
          </p:cNvPr>
          <p:cNvSpPr/>
          <p:nvPr/>
        </p:nvSpPr>
        <p:spPr>
          <a:xfrm>
            <a:off x="3595709" y="2389633"/>
            <a:ext cx="1907007" cy="937306"/>
          </a:xfrm>
          <a:custGeom>
            <a:avLst/>
            <a:gdLst>
              <a:gd name="connsiteX0" fmla="*/ 1680519 w 1680519"/>
              <a:gd name="connsiteY0" fmla="*/ 1081216 h 1081216"/>
              <a:gd name="connsiteX1" fmla="*/ 0 w 1680519"/>
              <a:gd name="connsiteY1" fmla="*/ 376881 h 1081216"/>
              <a:gd name="connsiteX2" fmla="*/ 222422 w 1680519"/>
              <a:gd name="connsiteY2" fmla="*/ 0 h 1081216"/>
              <a:gd name="connsiteX3" fmla="*/ 1383957 w 1680519"/>
              <a:gd name="connsiteY3" fmla="*/ 574589 h 1081216"/>
              <a:gd name="connsiteX4" fmla="*/ 1680519 w 1680519"/>
              <a:gd name="connsiteY4" fmla="*/ 1081216 h 1081216"/>
              <a:gd name="connsiteX0" fmla="*/ 1680519 w 1680519"/>
              <a:gd name="connsiteY0" fmla="*/ 1043116 h 1043116"/>
              <a:gd name="connsiteX1" fmla="*/ 0 w 1680519"/>
              <a:gd name="connsiteY1" fmla="*/ 338781 h 1043116"/>
              <a:gd name="connsiteX2" fmla="*/ 298622 w 1680519"/>
              <a:gd name="connsiteY2" fmla="*/ 0 h 1043116"/>
              <a:gd name="connsiteX3" fmla="*/ 1383957 w 1680519"/>
              <a:gd name="connsiteY3" fmla="*/ 536489 h 1043116"/>
              <a:gd name="connsiteX4" fmla="*/ 1680519 w 1680519"/>
              <a:gd name="connsiteY4" fmla="*/ 1043116 h 1043116"/>
              <a:gd name="connsiteX0" fmla="*/ 1680519 w 1680519"/>
              <a:gd name="connsiteY0" fmla="*/ 1043116 h 1043116"/>
              <a:gd name="connsiteX1" fmla="*/ 0 w 1680519"/>
              <a:gd name="connsiteY1" fmla="*/ 338781 h 1043116"/>
              <a:gd name="connsiteX2" fmla="*/ 298622 w 1680519"/>
              <a:gd name="connsiteY2" fmla="*/ 0 h 1043116"/>
              <a:gd name="connsiteX3" fmla="*/ 1383957 w 1680519"/>
              <a:gd name="connsiteY3" fmla="*/ 536489 h 1043116"/>
              <a:gd name="connsiteX4" fmla="*/ 1680519 w 1680519"/>
              <a:gd name="connsiteY4" fmla="*/ 1043116 h 1043116"/>
              <a:gd name="connsiteX0" fmla="*/ 1680519 w 1680519"/>
              <a:gd name="connsiteY0" fmla="*/ 1055816 h 1055816"/>
              <a:gd name="connsiteX1" fmla="*/ 0 w 1680519"/>
              <a:gd name="connsiteY1" fmla="*/ 351481 h 1055816"/>
              <a:gd name="connsiteX2" fmla="*/ 279572 w 1680519"/>
              <a:gd name="connsiteY2" fmla="*/ 0 h 1055816"/>
              <a:gd name="connsiteX3" fmla="*/ 1383957 w 1680519"/>
              <a:gd name="connsiteY3" fmla="*/ 549189 h 1055816"/>
              <a:gd name="connsiteX4" fmla="*/ 1680519 w 1680519"/>
              <a:gd name="connsiteY4" fmla="*/ 1055816 h 1055816"/>
              <a:gd name="connsiteX0" fmla="*/ 1680519 w 1680519"/>
              <a:gd name="connsiteY0" fmla="*/ 1055816 h 1055816"/>
              <a:gd name="connsiteX1" fmla="*/ 0 w 1680519"/>
              <a:gd name="connsiteY1" fmla="*/ 351481 h 1055816"/>
              <a:gd name="connsiteX2" fmla="*/ 279572 w 1680519"/>
              <a:gd name="connsiteY2" fmla="*/ 0 h 1055816"/>
              <a:gd name="connsiteX3" fmla="*/ 1383957 w 1680519"/>
              <a:gd name="connsiteY3" fmla="*/ 549189 h 1055816"/>
              <a:gd name="connsiteX4" fmla="*/ 1680519 w 1680519"/>
              <a:gd name="connsiteY4" fmla="*/ 1055816 h 1055816"/>
              <a:gd name="connsiteX0" fmla="*/ 1690044 w 1690044"/>
              <a:gd name="connsiteY0" fmla="*/ 1055816 h 1055816"/>
              <a:gd name="connsiteX1" fmla="*/ 0 w 1690044"/>
              <a:gd name="connsiteY1" fmla="*/ 351481 h 1055816"/>
              <a:gd name="connsiteX2" fmla="*/ 289097 w 1690044"/>
              <a:gd name="connsiteY2" fmla="*/ 0 h 1055816"/>
              <a:gd name="connsiteX3" fmla="*/ 1393482 w 1690044"/>
              <a:gd name="connsiteY3" fmla="*/ 549189 h 1055816"/>
              <a:gd name="connsiteX4" fmla="*/ 1690044 w 1690044"/>
              <a:gd name="connsiteY4" fmla="*/ 1055816 h 1055816"/>
              <a:gd name="connsiteX0" fmla="*/ 1690044 w 1690044"/>
              <a:gd name="connsiteY0" fmla="*/ 1055816 h 1055816"/>
              <a:gd name="connsiteX1" fmla="*/ 0 w 1690044"/>
              <a:gd name="connsiteY1" fmla="*/ 351481 h 1055816"/>
              <a:gd name="connsiteX2" fmla="*/ 289097 w 1690044"/>
              <a:gd name="connsiteY2" fmla="*/ 0 h 1055816"/>
              <a:gd name="connsiteX3" fmla="*/ 1393482 w 1690044"/>
              <a:gd name="connsiteY3" fmla="*/ 549189 h 1055816"/>
              <a:gd name="connsiteX4" fmla="*/ 1690044 w 1690044"/>
              <a:gd name="connsiteY4" fmla="*/ 1055816 h 1055816"/>
              <a:gd name="connsiteX0" fmla="*/ 1670994 w 1670994"/>
              <a:gd name="connsiteY0" fmla="*/ 1062166 h 1062166"/>
              <a:gd name="connsiteX1" fmla="*/ 0 w 1670994"/>
              <a:gd name="connsiteY1" fmla="*/ 351481 h 1062166"/>
              <a:gd name="connsiteX2" fmla="*/ 289097 w 1670994"/>
              <a:gd name="connsiteY2" fmla="*/ 0 h 1062166"/>
              <a:gd name="connsiteX3" fmla="*/ 1393482 w 1670994"/>
              <a:gd name="connsiteY3" fmla="*/ 549189 h 1062166"/>
              <a:gd name="connsiteX4" fmla="*/ 1670994 w 1670994"/>
              <a:gd name="connsiteY4" fmla="*/ 1062166 h 1062166"/>
              <a:gd name="connsiteX0" fmla="*/ 1670994 w 1670994"/>
              <a:gd name="connsiteY0" fmla="*/ 1062166 h 1062166"/>
              <a:gd name="connsiteX1" fmla="*/ 0 w 1670994"/>
              <a:gd name="connsiteY1" fmla="*/ 351481 h 1062166"/>
              <a:gd name="connsiteX2" fmla="*/ 289097 w 1670994"/>
              <a:gd name="connsiteY2" fmla="*/ 0 h 1062166"/>
              <a:gd name="connsiteX3" fmla="*/ 1393482 w 1670994"/>
              <a:gd name="connsiteY3" fmla="*/ 549189 h 1062166"/>
              <a:gd name="connsiteX4" fmla="*/ 1670994 w 1670994"/>
              <a:gd name="connsiteY4" fmla="*/ 1062166 h 1062166"/>
              <a:gd name="connsiteX0" fmla="*/ 1670994 w 1670994"/>
              <a:gd name="connsiteY0" fmla="*/ 1062166 h 1062166"/>
              <a:gd name="connsiteX1" fmla="*/ 0 w 1670994"/>
              <a:gd name="connsiteY1" fmla="*/ 351481 h 1062166"/>
              <a:gd name="connsiteX2" fmla="*/ 289097 w 1670994"/>
              <a:gd name="connsiteY2" fmla="*/ 0 h 1062166"/>
              <a:gd name="connsiteX3" fmla="*/ 1399832 w 1670994"/>
              <a:gd name="connsiteY3" fmla="*/ 552364 h 1062166"/>
              <a:gd name="connsiteX4" fmla="*/ 1670994 w 1670994"/>
              <a:gd name="connsiteY4" fmla="*/ 1062166 h 106216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670994" h="1062166">
                <a:moveTo>
                  <a:pt x="1670994" y="1062166"/>
                </a:moveTo>
                <a:lnTo>
                  <a:pt x="0" y="351481"/>
                </a:lnTo>
                <a:cubicBezTo>
                  <a:pt x="143991" y="254429"/>
                  <a:pt x="227656" y="157377"/>
                  <a:pt x="289097" y="0"/>
                </a:cubicBezTo>
                <a:lnTo>
                  <a:pt x="1399832" y="552364"/>
                </a:lnTo>
                <a:cubicBezTo>
                  <a:pt x="1498686" y="721240"/>
                  <a:pt x="1489590" y="899640"/>
                  <a:pt x="1670994" y="1062166"/>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white"/>
              </a:solidFill>
              <a:effectLst/>
              <a:uLnTx/>
              <a:uFillTx/>
              <a:latin typeface="字魂143号-正酷超级黑" panose="00000500000000000000" pitchFamily="2" charset="-122"/>
              <a:ea typeface="+mn-ea"/>
              <a:cs typeface="+mn-cs"/>
            </a:endParaRPr>
          </a:p>
        </p:txBody>
      </p:sp>
      <p:sp>
        <p:nvSpPr>
          <p:cNvPr id="4" name="任意多边形: 形状 121">
            <a:extLst>
              <a:ext uri="{FF2B5EF4-FFF2-40B4-BE49-F238E27FC236}">
                <a16:creationId xmlns:a16="http://schemas.microsoft.com/office/drawing/2014/main" id="{988F3B6A-042C-4952-8E21-BDFEBDD10581}"/>
              </a:ext>
            </a:extLst>
          </p:cNvPr>
          <p:cNvSpPr/>
          <p:nvPr/>
        </p:nvSpPr>
        <p:spPr>
          <a:xfrm>
            <a:off x="3625672" y="1716056"/>
            <a:ext cx="1542767" cy="978926"/>
          </a:xfrm>
          <a:custGeom>
            <a:avLst/>
            <a:gdLst>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 name="connsiteX0" fmla="*/ 643411 w 1286823"/>
              <a:gd name="connsiteY0" fmla="*/ 0 h 1109330"/>
              <a:gd name="connsiteX1" fmla="*/ 1286823 w 1286823"/>
              <a:gd name="connsiteY1" fmla="*/ 1109330 h 1109330"/>
              <a:gd name="connsiteX2" fmla="*/ 0 w 1286823"/>
              <a:gd name="connsiteY2" fmla="*/ 1109330 h 1109330"/>
              <a:gd name="connsiteX3" fmla="*/ 643411 w 1286823"/>
              <a:gd name="connsiteY3" fmla="*/ 0 h 1109330"/>
            </a:gdLst>
            <a:ahLst/>
            <a:cxnLst>
              <a:cxn ang="0">
                <a:pos x="connsiteX0" y="connsiteY0"/>
              </a:cxn>
              <a:cxn ang="0">
                <a:pos x="connsiteX1" y="connsiteY1"/>
              </a:cxn>
              <a:cxn ang="0">
                <a:pos x="connsiteX2" y="connsiteY2"/>
              </a:cxn>
              <a:cxn ang="0">
                <a:pos x="connsiteX3" y="connsiteY3"/>
              </a:cxn>
            </a:cxnLst>
            <a:rect l="l" t="t" r="r" b="b"/>
            <a:pathLst>
              <a:path w="1286823" h="1109330">
                <a:moveTo>
                  <a:pt x="643411" y="0"/>
                </a:moveTo>
                <a:cubicBezTo>
                  <a:pt x="857882" y="369777"/>
                  <a:pt x="966026" y="813981"/>
                  <a:pt x="1286823" y="1109330"/>
                </a:cubicBezTo>
                <a:lnTo>
                  <a:pt x="0" y="1109330"/>
                </a:lnTo>
                <a:cubicBezTo>
                  <a:pt x="320796" y="867144"/>
                  <a:pt x="428941" y="369777"/>
                  <a:pt x="643411" y="0"/>
                </a:cubicBezTo>
                <a:close/>
              </a:path>
            </a:pathLst>
          </a:custGeom>
          <a:solidFill>
            <a:schemeClr val="accent2">
              <a:lumMod val="9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white"/>
              </a:solidFill>
              <a:effectLst/>
              <a:uLnTx/>
              <a:uFillTx/>
              <a:latin typeface="字魂143号-正酷超级黑" panose="00000500000000000000" pitchFamily="2" charset="-122"/>
              <a:ea typeface="+mn-ea"/>
              <a:cs typeface="+mn-cs"/>
            </a:endParaRPr>
          </a:p>
        </p:txBody>
      </p:sp>
      <p:sp>
        <p:nvSpPr>
          <p:cNvPr id="5" name="任意多边形: 形状 122">
            <a:extLst>
              <a:ext uri="{FF2B5EF4-FFF2-40B4-BE49-F238E27FC236}">
                <a16:creationId xmlns:a16="http://schemas.microsoft.com/office/drawing/2014/main" id="{559CF3F5-BF85-48C4-8929-DDB36EEA98D1}"/>
              </a:ext>
            </a:extLst>
          </p:cNvPr>
          <p:cNvSpPr/>
          <p:nvPr/>
        </p:nvSpPr>
        <p:spPr>
          <a:xfrm>
            <a:off x="3169163" y="2881295"/>
            <a:ext cx="2862716" cy="1084968"/>
          </a:xfrm>
          <a:custGeom>
            <a:avLst/>
            <a:gdLst>
              <a:gd name="connsiteX0" fmla="*/ 2508422 w 2508422"/>
              <a:gd name="connsiteY0" fmla="*/ 1229498 h 1229498"/>
              <a:gd name="connsiteX1" fmla="*/ 0 w 2508422"/>
              <a:gd name="connsiteY1" fmla="*/ 512806 h 1229498"/>
              <a:gd name="connsiteX2" fmla="*/ 296562 w 2508422"/>
              <a:gd name="connsiteY2" fmla="*/ 0 h 1229498"/>
              <a:gd name="connsiteX3" fmla="*/ 2211860 w 2508422"/>
              <a:gd name="connsiteY3" fmla="*/ 710514 h 1229498"/>
              <a:gd name="connsiteX4" fmla="*/ 2508422 w 2508422"/>
              <a:gd name="connsiteY4" fmla="*/ 1229498 h 1229498"/>
              <a:gd name="connsiteX0" fmla="*/ 2508422 w 2508422"/>
              <a:gd name="connsiteY0" fmla="*/ 1229498 h 1229498"/>
              <a:gd name="connsiteX1" fmla="*/ 0 w 2508422"/>
              <a:gd name="connsiteY1" fmla="*/ 512806 h 1229498"/>
              <a:gd name="connsiteX2" fmla="*/ 296562 w 2508422"/>
              <a:gd name="connsiteY2" fmla="*/ 0 h 1229498"/>
              <a:gd name="connsiteX3" fmla="*/ 2211860 w 2508422"/>
              <a:gd name="connsiteY3" fmla="*/ 710514 h 1229498"/>
              <a:gd name="connsiteX4" fmla="*/ 2508422 w 2508422"/>
              <a:gd name="connsiteY4" fmla="*/ 1229498 h 1229498"/>
              <a:gd name="connsiteX0" fmla="*/ 2508422 w 2508422"/>
              <a:gd name="connsiteY0" fmla="*/ 1229498 h 1229498"/>
              <a:gd name="connsiteX1" fmla="*/ 0 w 2508422"/>
              <a:gd name="connsiteY1" fmla="*/ 512806 h 1229498"/>
              <a:gd name="connsiteX2" fmla="*/ 296562 w 2508422"/>
              <a:gd name="connsiteY2" fmla="*/ 0 h 1229498"/>
              <a:gd name="connsiteX3" fmla="*/ 2211860 w 2508422"/>
              <a:gd name="connsiteY3" fmla="*/ 710514 h 1229498"/>
              <a:gd name="connsiteX4" fmla="*/ 2508422 w 2508422"/>
              <a:gd name="connsiteY4" fmla="*/ 1229498 h 122949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08422" h="1229498">
                <a:moveTo>
                  <a:pt x="2508422" y="1229498"/>
                </a:moveTo>
                <a:lnTo>
                  <a:pt x="0" y="512806"/>
                </a:lnTo>
                <a:cubicBezTo>
                  <a:pt x="232204" y="392671"/>
                  <a:pt x="197708" y="170935"/>
                  <a:pt x="296562" y="0"/>
                </a:cubicBezTo>
                <a:lnTo>
                  <a:pt x="2211860" y="710514"/>
                </a:lnTo>
                <a:cubicBezTo>
                  <a:pt x="2310714" y="883509"/>
                  <a:pt x="2333368" y="1100953"/>
                  <a:pt x="2508422" y="1229498"/>
                </a:cubicBez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white"/>
              </a:solidFill>
              <a:effectLst/>
              <a:uLnTx/>
              <a:uFillTx/>
              <a:latin typeface="字魂143号-正酷超级黑" panose="00000500000000000000" pitchFamily="2" charset="-122"/>
              <a:ea typeface="+mn-ea"/>
              <a:cs typeface="+mn-cs"/>
            </a:endParaRPr>
          </a:p>
        </p:txBody>
      </p:sp>
      <p:sp>
        <p:nvSpPr>
          <p:cNvPr id="6" name="任意多边形: 形状 123">
            <a:extLst>
              <a:ext uri="{FF2B5EF4-FFF2-40B4-BE49-F238E27FC236}">
                <a16:creationId xmlns:a16="http://schemas.microsoft.com/office/drawing/2014/main" id="{763FB4D1-7B82-4733-B5AB-C38D486768F2}"/>
              </a:ext>
            </a:extLst>
          </p:cNvPr>
          <p:cNvSpPr/>
          <p:nvPr/>
        </p:nvSpPr>
        <p:spPr>
          <a:xfrm>
            <a:off x="3192681" y="2875763"/>
            <a:ext cx="2410482" cy="463661"/>
          </a:xfrm>
          <a:custGeom>
            <a:avLst/>
            <a:gdLst>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 name="connsiteX0" fmla="*/ 304747 w 2112158"/>
              <a:gd name="connsiteY0" fmla="*/ 0 h 525426"/>
              <a:gd name="connsiteX1" fmla="*/ 1807411 w 2112158"/>
              <a:gd name="connsiteY1" fmla="*/ 0 h 525426"/>
              <a:gd name="connsiteX2" fmla="*/ 2112158 w 2112158"/>
              <a:gd name="connsiteY2" fmla="*/ 525426 h 525426"/>
              <a:gd name="connsiteX3" fmla="*/ 0 w 2112158"/>
              <a:gd name="connsiteY3" fmla="*/ 525426 h 525426"/>
              <a:gd name="connsiteX4" fmla="*/ 304747 w 2112158"/>
              <a:gd name="connsiteY4" fmla="*/ 0 h 52542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112158" h="525426">
                <a:moveTo>
                  <a:pt x="304747" y="0"/>
                </a:moveTo>
                <a:cubicBezTo>
                  <a:pt x="816268" y="85060"/>
                  <a:pt x="1306523" y="0"/>
                  <a:pt x="1807411" y="0"/>
                </a:cubicBezTo>
                <a:cubicBezTo>
                  <a:pt x="1908993" y="175142"/>
                  <a:pt x="1914883" y="392814"/>
                  <a:pt x="2112158" y="525426"/>
                </a:cubicBezTo>
                <a:lnTo>
                  <a:pt x="0" y="525426"/>
                </a:lnTo>
                <a:cubicBezTo>
                  <a:pt x="239805" y="382181"/>
                  <a:pt x="203165" y="175142"/>
                  <a:pt x="304747"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white"/>
              </a:solidFill>
              <a:effectLst/>
              <a:uLnTx/>
              <a:uFillTx/>
              <a:latin typeface="字魂143号-正酷超级黑" panose="00000500000000000000" pitchFamily="2" charset="-122"/>
              <a:ea typeface="+mn-ea"/>
              <a:cs typeface="+mn-cs"/>
            </a:endParaRPr>
          </a:p>
        </p:txBody>
      </p:sp>
      <p:sp>
        <p:nvSpPr>
          <p:cNvPr id="7" name="任意多边形: 形状 124">
            <a:extLst>
              <a:ext uri="{FF2B5EF4-FFF2-40B4-BE49-F238E27FC236}">
                <a16:creationId xmlns:a16="http://schemas.microsoft.com/office/drawing/2014/main" id="{5CA33501-C7E0-4CFB-87AD-946161EF6439}"/>
              </a:ext>
            </a:extLst>
          </p:cNvPr>
          <p:cNvSpPr/>
          <p:nvPr/>
        </p:nvSpPr>
        <p:spPr>
          <a:xfrm>
            <a:off x="2706636" y="3517383"/>
            <a:ext cx="4061387" cy="1406641"/>
          </a:xfrm>
          <a:custGeom>
            <a:avLst/>
            <a:gdLst>
              <a:gd name="connsiteX0" fmla="*/ 3558746 w 3558746"/>
              <a:gd name="connsiteY0" fmla="*/ 1594022 h 1594022"/>
              <a:gd name="connsiteX1" fmla="*/ 0 w 3558746"/>
              <a:gd name="connsiteY1" fmla="*/ 525162 h 1594022"/>
              <a:gd name="connsiteX2" fmla="*/ 308919 w 3558746"/>
              <a:gd name="connsiteY2" fmla="*/ 0 h 1594022"/>
              <a:gd name="connsiteX3" fmla="*/ 3052119 w 3558746"/>
              <a:gd name="connsiteY3" fmla="*/ 716692 h 1594022"/>
              <a:gd name="connsiteX4" fmla="*/ 3558746 w 3558746"/>
              <a:gd name="connsiteY4" fmla="*/ 1594022 h 1594022"/>
              <a:gd name="connsiteX0" fmla="*/ 3558746 w 3558746"/>
              <a:gd name="connsiteY0" fmla="*/ 1594022 h 1594022"/>
              <a:gd name="connsiteX1" fmla="*/ 0 w 3558746"/>
              <a:gd name="connsiteY1" fmla="*/ 525162 h 1594022"/>
              <a:gd name="connsiteX2" fmla="*/ 308919 w 3558746"/>
              <a:gd name="connsiteY2" fmla="*/ 0 h 1594022"/>
              <a:gd name="connsiteX3" fmla="*/ 3052119 w 3558746"/>
              <a:gd name="connsiteY3" fmla="*/ 716692 h 1594022"/>
              <a:gd name="connsiteX4" fmla="*/ 3558746 w 3558746"/>
              <a:gd name="connsiteY4" fmla="*/ 1594022 h 1594022"/>
              <a:gd name="connsiteX0" fmla="*/ 3558746 w 3558746"/>
              <a:gd name="connsiteY0" fmla="*/ 1594022 h 1594022"/>
              <a:gd name="connsiteX1" fmla="*/ 0 w 3558746"/>
              <a:gd name="connsiteY1" fmla="*/ 525162 h 1594022"/>
              <a:gd name="connsiteX2" fmla="*/ 308919 w 3558746"/>
              <a:gd name="connsiteY2" fmla="*/ 0 h 1594022"/>
              <a:gd name="connsiteX3" fmla="*/ 3052119 w 3558746"/>
              <a:gd name="connsiteY3" fmla="*/ 716692 h 1594022"/>
              <a:gd name="connsiteX4" fmla="*/ 3558746 w 3558746"/>
              <a:gd name="connsiteY4" fmla="*/ 1594022 h 1594022"/>
              <a:gd name="connsiteX0" fmla="*/ 3558746 w 3558746"/>
              <a:gd name="connsiteY0" fmla="*/ 1594022 h 1594022"/>
              <a:gd name="connsiteX1" fmla="*/ 0 w 3558746"/>
              <a:gd name="connsiteY1" fmla="*/ 525162 h 1594022"/>
              <a:gd name="connsiteX2" fmla="*/ 308919 w 3558746"/>
              <a:gd name="connsiteY2" fmla="*/ 0 h 1594022"/>
              <a:gd name="connsiteX3" fmla="*/ 3052119 w 3558746"/>
              <a:gd name="connsiteY3" fmla="*/ 716692 h 1594022"/>
              <a:gd name="connsiteX4" fmla="*/ 3558746 w 3558746"/>
              <a:gd name="connsiteY4" fmla="*/ 1594022 h 1594022"/>
              <a:gd name="connsiteX0" fmla="*/ 3558746 w 3558746"/>
              <a:gd name="connsiteY0" fmla="*/ 1594022 h 1594022"/>
              <a:gd name="connsiteX1" fmla="*/ 0 w 3558746"/>
              <a:gd name="connsiteY1" fmla="*/ 525162 h 1594022"/>
              <a:gd name="connsiteX2" fmla="*/ 327969 w 3558746"/>
              <a:gd name="connsiteY2" fmla="*/ 0 h 1594022"/>
              <a:gd name="connsiteX3" fmla="*/ 3052119 w 3558746"/>
              <a:gd name="connsiteY3" fmla="*/ 716692 h 1594022"/>
              <a:gd name="connsiteX4" fmla="*/ 3558746 w 3558746"/>
              <a:gd name="connsiteY4" fmla="*/ 1594022 h 159402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558746" h="1594022">
                <a:moveTo>
                  <a:pt x="3558746" y="1594022"/>
                </a:moveTo>
                <a:lnTo>
                  <a:pt x="0" y="525162"/>
                </a:lnTo>
                <a:cubicBezTo>
                  <a:pt x="128373" y="350108"/>
                  <a:pt x="301196" y="219504"/>
                  <a:pt x="327969" y="0"/>
                </a:cubicBezTo>
                <a:lnTo>
                  <a:pt x="3052119" y="716692"/>
                </a:lnTo>
                <a:lnTo>
                  <a:pt x="3558746" y="1594022"/>
                </a:lnTo>
                <a:close/>
              </a:path>
            </a:pathLst>
          </a:cu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white"/>
              </a:solidFill>
              <a:effectLst/>
              <a:uLnTx/>
              <a:uFillTx/>
              <a:latin typeface="字魂143号-正酷超级黑" panose="00000500000000000000" pitchFamily="2" charset="-122"/>
              <a:ea typeface="+mn-ea"/>
              <a:cs typeface="+mn-cs"/>
            </a:endParaRPr>
          </a:p>
        </p:txBody>
      </p:sp>
      <p:sp>
        <p:nvSpPr>
          <p:cNvPr id="8" name="任意多边形: 形状 125">
            <a:extLst>
              <a:ext uri="{FF2B5EF4-FFF2-40B4-BE49-F238E27FC236}">
                <a16:creationId xmlns:a16="http://schemas.microsoft.com/office/drawing/2014/main" id="{586F4D3F-5D74-436A-AA37-7FA2820B16EE}"/>
              </a:ext>
            </a:extLst>
          </p:cNvPr>
          <p:cNvSpPr/>
          <p:nvPr/>
        </p:nvSpPr>
        <p:spPr>
          <a:xfrm>
            <a:off x="2756451" y="3485825"/>
            <a:ext cx="3359427" cy="494874"/>
          </a:xfrm>
          <a:custGeom>
            <a:avLst/>
            <a:gdLst>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 fmla="*/ 307831 w 2943661"/>
              <a:gd name="connsiteY0" fmla="*/ 0 h 530743"/>
              <a:gd name="connsiteX1" fmla="*/ 2635830 w 2943661"/>
              <a:gd name="connsiteY1" fmla="*/ 0 h 530743"/>
              <a:gd name="connsiteX2" fmla="*/ 2943661 w 2943661"/>
              <a:gd name="connsiteY2" fmla="*/ 530743 h 530743"/>
              <a:gd name="connsiteX3" fmla="*/ 0 w 2943661"/>
              <a:gd name="connsiteY3" fmla="*/ 530743 h 530743"/>
              <a:gd name="connsiteX4" fmla="*/ 307831 w 2943661"/>
              <a:gd name="connsiteY4" fmla="*/ 0 h 530743"/>
              <a:gd name="connsiteX0" fmla="*/ 307831 w 2943661"/>
              <a:gd name="connsiteY0" fmla="*/ 42530 h 573273"/>
              <a:gd name="connsiteX1" fmla="*/ 2635830 w 2943661"/>
              <a:gd name="connsiteY1" fmla="*/ 42530 h 573273"/>
              <a:gd name="connsiteX2" fmla="*/ 2943661 w 2943661"/>
              <a:gd name="connsiteY2" fmla="*/ 573273 h 573273"/>
              <a:gd name="connsiteX3" fmla="*/ 0 w 2943661"/>
              <a:gd name="connsiteY3" fmla="*/ 573273 h 573273"/>
              <a:gd name="connsiteX4" fmla="*/ 307831 w 2943661"/>
              <a:gd name="connsiteY4" fmla="*/ 42530 h 573273"/>
              <a:gd name="connsiteX0" fmla="*/ 307831 w 2943661"/>
              <a:gd name="connsiteY0" fmla="*/ 30054 h 560797"/>
              <a:gd name="connsiteX1" fmla="*/ 2635830 w 2943661"/>
              <a:gd name="connsiteY1" fmla="*/ 30054 h 560797"/>
              <a:gd name="connsiteX2" fmla="*/ 2943661 w 2943661"/>
              <a:gd name="connsiteY2" fmla="*/ 560797 h 560797"/>
              <a:gd name="connsiteX3" fmla="*/ 0 w 2943661"/>
              <a:gd name="connsiteY3" fmla="*/ 560797 h 560797"/>
              <a:gd name="connsiteX4" fmla="*/ 307831 w 2943661"/>
              <a:gd name="connsiteY4" fmla="*/ 30054 h 560797"/>
              <a:gd name="connsiteX0" fmla="*/ 307831 w 2943661"/>
              <a:gd name="connsiteY0" fmla="*/ 30054 h 560797"/>
              <a:gd name="connsiteX1" fmla="*/ 2635830 w 2943661"/>
              <a:gd name="connsiteY1" fmla="*/ 30054 h 560797"/>
              <a:gd name="connsiteX2" fmla="*/ 2943661 w 2943661"/>
              <a:gd name="connsiteY2" fmla="*/ 560797 h 560797"/>
              <a:gd name="connsiteX3" fmla="*/ 0 w 2943661"/>
              <a:gd name="connsiteY3" fmla="*/ 560797 h 560797"/>
              <a:gd name="connsiteX4" fmla="*/ 307831 w 2943661"/>
              <a:gd name="connsiteY4" fmla="*/ 30054 h 56079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943661" h="560797">
                <a:moveTo>
                  <a:pt x="307831" y="30054"/>
                </a:moveTo>
                <a:cubicBezTo>
                  <a:pt x="1073198" y="104482"/>
                  <a:pt x="1817300" y="-65639"/>
                  <a:pt x="2635830" y="30054"/>
                </a:cubicBezTo>
                <a:cubicBezTo>
                  <a:pt x="2738440" y="206968"/>
                  <a:pt x="2755991" y="405148"/>
                  <a:pt x="2943661" y="560797"/>
                </a:cubicBezTo>
                <a:cubicBezTo>
                  <a:pt x="1973073" y="475737"/>
                  <a:pt x="981220" y="560797"/>
                  <a:pt x="0" y="560797"/>
                </a:cubicBezTo>
                <a:cubicBezTo>
                  <a:pt x="102610" y="383883"/>
                  <a:pt x="269017" y="228233"/>
                  <a:pt x="307831" y="30054"/>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white"/>
              </a:solidFill>
              <a:effectLst/>
              <a:uLnTx/>
              <a:uFillTx/>
              <a:latin typeface="字魂143号-正酷超级黑" panose="00000500000000000000" pitchFamily="2" charset="-122"/>
              <a:ea typeface="+mn-ea"/>
              <a:cs typeface="+mn-cs"/>
            </a:endParaRPr>
          </a:p>
        </p:txBody>
      </p:sp>
      <p:sp>
        <p:nvSpPr>
          <p:cNvPr id="9" name="任意多边形: 形状 126">
            <a:extLst>
              <a:ext uri="{FF2B5EF4-FFF2-40B4-BE49-F238E27FC236}">
                <a16:creationId xmlns:a16="http://schemas.microsoft.com/office/drawing/2014/main" id="{BFDF9591-EF82-437A-90BC-E5DEE6B53FAD}"/>
              </a:ext>
            </a:extLst>
          </p:cNvPr>
          <p:cNvSpPr/>
          <p:nvPr/>
        </p:nvSpPr>
        <p:spPr>
          <a:xfrm>
            <a:off x="2098071" y="4106270"/>
            <a:ext cx="4791638" cy="837989"/>
          </a:xfrm>
          <a:custGeom>
            <a:avLst/>
            <a:gdLst>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 fmla="*/ 519559 w 4198620"/>
              <a:gd name="connsiteY0" fmla="*/ 0 h 895791"/>
              <a:gd name="connsiteX1" fmla="*/ 3679061 w 4198620"/>
              <a:gd name="connsiteY1" fmla="*/ 0 h 895791"/>
              <a:gd name="connsiteX2" fmla="*/ 4198620 w 4198620"/>
              <a:gd name="connsiteY2" fmla="*/ 895791 h 895791"/>
              <a:gd name="connsiteX3" fmla="*/ 0 w 4198620"/>
              <a:gd name="connsiteY3" fmla="*/ 895791 h 895791"/>
              <a:gd name="connsiteX4" fmla="*/ 519559 w 4198620"/>
              <a:gd name="connsiteY4" fmla="*/ 0 h 895791"/>
              <a:gd name="connsiteX0" fmla="*/ 519559 w 4198620"/>
              <a:gd name="connsiteY0" fmla="*/ 70883 h 966674"/>
              <a:gd name="connsiteX1" fmla="*/ 3679061 w 4198620"/>
              <a:gd name="connsiteY1" fmla="*/ 70883 h 966674"/>
              <a:gd name="connsiteX2" fmla="*/ 4198620 w 4198620"/>
              <a:gd name="connsiteY2" fmla="*/ 966674 h 966674"/>
              <a:gd name="connsiteX3" fmla="*/ 0 w 4198620"/>
              <a:gd name="connsiteY3" fmla="*/ 966674 h 966674"/>
              <a:gd name="connsiteX4" fmla="*/ 519559 w 4198620"/>
              <a:gd name="connsiteY4" fmla="*/ 70883 h 966674"/>
              <a:gd name="connsiteX0" fmla="*/ 519559 w 4198620"/>
              <a:gd name="connsiteY0" fmla="*/ 53828 h 949619"/>
              <a:gd name="connsiteX1" fmla="*/ 3679061 w 4198620"/>
              <a:gd name="connsiteY1" fmla="*/ 53828 h 949619"/>
              <a:gd name="connsiteX2" fmla="*/ 4198620 w 4198620"/>
              <a:gd name="connsiteY2" fmla="*/ 949619 h 949619"/>
              <a:gd name="connsiteX3" fmla="*/ 0 w 4198620"/>
              <a:gd name="connsiteY3" fmla="*/ 949619 h 949619"/>
              <a:gd name="connsiteX4" fmla="*/ 519559 w 4198620"/>
              <a:gd name="connsiteY4" fmla="*/ 53828 h 949619"/>
              <a:gd name="connsiteX0" fmla="*/ 519559 w 4198620"/>
              <a:gd name="connsiteY0" fmla="*/ 53828 h 949619"/>
              <a:gd name="connsiteX1" fmla="*/ 3679061 w 4198620"/>
              <a:gd name="connsiteY1" fmla="*/ 53828 h 949619"/>
              <a:gd name="connsiteX2" fmla="*/ 4198620 w 4198620"/>
              <a:gd name="connsiteY2" fmla="*/ 949619 h 949619"/>
              <a:gd name="connsiteX3" fmla="*/ 0 w 4198620"/>
              <a:gd name="connsiteY3" fmla="*/ 949619 h 949619"/>
              <a:gd name="connsiteX4" fmla="*/ 519559 w 4198620"/>
              <a:gd name="connsiteY4" fmla="*/ 53828 h 94961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198620" h="949619">
                <a:moveTo>
                  <a:pt x="519559" y="53828"/>
                </a:moveTo>
                <a:cubicBezTo>
                  <a:pt x="1572726" y="149521"/>
                  <a:pt x="2604629" y="-105660"/>
                  <a:pt x="3679061" y="53828"/>
                </a:cubicBezTo>
                <a:lnTo>
                  <a:pt x="4198620" y="949619"/>
                </a:lnTo>
                <a:cubicBezTo>
                  <a:pt x="2777814" y="747600"/>
                  <a:pt x="1399540" y="949619"/>
                  <a:pt x="0" y="949619"/>
                </a:cubicBezTo>
                <a:cubicBezTo>
                  <a:pt x="258246" y="672287"/>
                  <a:pt x="346373" y="352425"/>
                  <a:pt x="519559" y="53828"/>
                </a:cubicBezTo>
                <a:close/>
              </a:path>
            </a:pathLst>
          </a:custGeom>
          <a:solidFill>
            <a:schemeClr val="accent2">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685800" rtl="0" eaLnBrk="1" fontAlgn="auto" latinLnBrk="0" hangingPunct="1">
              <a:lnSpc>
                <a:spcPct val="100000"/>
              </a:lnSpc>
              <a:spcBef>
                <a:spcPts val="0"/>
              </a:spcBef>
              <a:spcAft>
                <a:spcPts val="0"/>
              </a:spcAft>
              <a:buClrTx/>
              <a:buSzTx/>
              <a:buFontTx/>
              <a:buNone/>
              <a:tabLst/>
              <a:defRPr/>
            </a:pPr>
            <a:endParaRPr kumimoji="0" sz="1350" b="0" i="0" u="none" strike="noStrike" kern="1200" cap="none" spc="0" normalizeH="0" baseline="0" noProof="0" dirty="0">
              <a:ln>
                <a:noFill/>
              </a:ln>
              <a:solidFill>
                <a:prstClr val="white"/>
              </a:solidFill>
              <a:effectLst/>
              <a:uLnTx/>
              <a:uFillTx/>
              <a:latin typeface="字魂143号-正酷超级黑" panose="00000500000000000000" pitchFamily="2" charset="-122"/>
              <a:ea typeface="+mn-ea"/>
              <a:cs typeface="+mn-cs"/>
            </a:endParaRPr>
          </a:p>
        </p:txBody>
      </p:sp>
      <p:sp>
        <p:nvSpPr>
          <p:cNvPr id="10" name="文本框 8">
            <a:extLst>
              <a:ext uri="{FF2B5EF4-FFF2-40B4-BE49-F238E27FC236}">
                <a16:creationId xmlns:a16="http://schemas.microsoft.com/office/drawing/2014/main" id="{B4943727-1B3F-4D67-AEBB-D3EC627B56EB}"/>
              </a:ext>
            </a:extLst>
          </p:cNvPr>
          <p:cNvSpPr txBox="1"/>
          <p:nvPr/>
        </p:nvSpPr>
        <p:spPr>
          <a:xfrm>
            <a:off x="3982886" y="4417668"/>
            <a:ext cx="691508" cy="227532"/>
          </a:xfrm>
          <a:prstGeom prst="rect">
            <a:avLst/>
          </a:prstGeom>
          <a:noFill/>
        </p:spPr>
        <p:txBody>
          <a:bodyPr wrap="none"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NZ" altLang="zh-CN" sz="1100" b="0" i="0" u="none" strike="noStrike" kern="1200" cap="none" spc="0" normalizeH="0" baseline="0" noProof="0" dirty="0">
                <a:ln>
                  <a:noFill/>
                </a:ln>
                <a:solidFill>
                  <a:prstClr val="white"/>
                </a:solidFill>
                <a:effectLst/>
                <a:uLnTx/>
                <a:uFillTx/>
                <a:latin typeface="Calibri"/>
                <a:ea typeface="字魂143号-正酷超级黑" panose="00000500000000000000" pitchFamily="2" charset="-122"/>
                <a:cs typeface="+mn-cs"/>
              </a:rPr>
              <a:t>Injuries that do not receive attention in a health institution</a:t>
            </a:r>
            <a:endParaRPr kumimoji="0" lang="zh-CN" altLang="en-US" sz="1100" b="0" i="0" u="none" strike="noStrike" kern="1200" cap="none" spc="0" normalizeH="0" baseline="0" noProof="0" dirty="0">
              <a:ln>
                <a:noFill/>
              </a:ln>
              <a:solidFill>
                <a:prstClr val="white"/>
              </a:solidFill>
              <a:effectLst/>
              <a:uLnTx/>
              <a:uFillTx/>
              <a:latin typeface="Calibri"/>
              <a:ea typeface="字魂143号-正酷超级黑" panose="00000500000000000000" pitchFamily="2" charset="-122"/>
              <a:cs typeface="+mn-cs"/>
            </a:endParaRPr>
          </a:p>
        </p:txBody>
      </p:sp>
      <p:sp>
        <p:nvSpPr>
          <p:cNvPr id="11" name="文本框 9">
            <a:extLst>
              <a:ext uri="{FF2B5EF4-FFF2-40B4-BE49-F238E27FC236}">
                <a16:creationId xmlns:a16="http://schemas.microsoft.com/office/drawing/2014/main" id="{9BC159AC-292B-459F-8BFD-0E0A11B59A30}"/>
              </a:ext>
            </a:extLst>
          </p:cNvPr>
          <p:cNvSpPr txBox="1"/>
          <p:nvPr/>
        </p:nvSpPr>
        <p:spPr>
          <a:xfrm>
            <a:off x="3982885" y="3612536"/>
            <a:ext cx="726445" cy="303290"/>
          </a:xfrm>
          <a:prstGeom prst="rect">
            <a:avLst/>
          </a:prstGeom>
          <a:noFill/>
        </p:spPr>
        <p:txBody>
          <a:bodyPr wrap="none" anchor="ctr">
            <a:norm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NZ" altLang="zh-CN" sz="1000" b="1" i="0" u="none" strike="noStrike" kern="1200" cap="none" spc="0" normalizeH="0" baseline="0" noProof="0" dirty="0">
                <a:ln>
                  <a:noFill/>
                </a:ln>
                <a:solidFill>
                  <a:prstClr val="white">
                    <a:lumMod val="95000"/>
                  </a:prstClr>
                </a:solidFill>
                <a:effectLst/>
                <a:uLnTx/>
                <a:uFillTx/>
                <a:latin typeface="Calibri"/>
                <a:ea typeface="字魂143号-正酷超级黑" panose="00000500000000000000" pitchFamily="2" charset="-122"/>
                <a:cs typeface="+mn-cs"/>
              </a:rPr>
              <a:t>Injuries resulting in primary care treatment </a:t>
            </a:r>
            <a:endParaRPr kumimoji="0" lang="zh-CN" altLang="en-US" sz="1000" b="1" i="0" u="none" strike="noStrike" kern="1200" cap="none" spc="0" normalizeH="0" baseline="0" noProof="0" dirty="0">
              <a:ln>
                <a:noFill/>
              </a:ln>
              <a:solidFill>
                <a:prstClr val="white">
                  <a:lumMod val="95000"/>
                </a:prstClr>
              </a:solidFill>
              <a:effectLst/>
              <a:uLnTx/>
              <a:uFillTx/>
              <a:latin typeface="Calibri"/>
              <a:ea typeface="字魂143号-正酷超级黑" panose="00000500000000000000" pitchFamily="2" charset="-122"/>
              <a:cs typeface="+mn-cs"/>
            </a:endParaRPr>
          </a:p>
        </p:txBody>
      </p:sp>
      <p:sp>
        <p:nvSpPr>
          <p:cNvPr id="12" name="文本框 10">
            <a:extLst>
              <a:ext uri="{FF2B5EF4-FFF2-40B4-BE49-F238E27FC236}">
                <a16:creationId xmlns:a16="http://schemas.microsoft.com/office/drawing/2014/main" id="{4A849DE6-6FCD-4FC6-9757-C6087D31D74A}"/>
              </a:ext>
            </a:extLst>
          </p:cNvPr>
          <p:cNvSpPr txBox="1"/>
          <p:nvPr/>
        </p:nvSpPr>
        <p:spPr>
          <a:xfrm>
            <a:off x="4053916" y="2906077"/>
            <a:ext cx="753360" cy="452420"/>
          </a:xfrm>
          <a:prstGeom prst="rect">
            <a:avLst/>
          </a:prstGeom>
          <a:noFill/>
        </p:spPr>
        <p:txBody>
          <a:bodyPr wrap="none" anchor="ctr">
            <a:no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NZ" altLang="zh-CN" sz="800" b="1" i="0" u="none" strike="noStrike" kern="1200" cap="none" spc="0" normalizeH="0" baseline="0" noProof="0" dirty="0">
                <a:ln>
                  <a:noFill/>
                </a:ln>
                <a:solidFill>
                  <a:prstClr val="white">
                    <a:lumMod val="95000"/>
                  </a:prstClr>
                </a:solidFill>
                <a:effectLst/>
                <a:uLnTx/>
                <a:uFillTx/>
                <a:latin typeface="Calibri"/>
                <a:ea typeface="字魂143号-正酷超级黑" panose="00000500000000000000" pitchFamily="2" charset="-122"/>
                <a:cs typeface="+mn-cs"/>
              </a:rPr>
              <a:t>Injuries requiring hospitalisation, emergency </a:t>
            </a:r>
          </a:p>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NZ" altLang="zh-CN" sz="800" b="1" i="0" u="none" strike="noStrike" kern="1200" cap="none" spc="0" normalizeH="0" baseline="0" noProof="0" dirty="0">
                <a:ln>
                  <a:noFill/>
                </a:ln>
                <a:solidFill>
                  <a:prstClr val="white">
                    <a:lumMod val="95000"/>
                  </a:prstClr>
                </a:solidFill>
                <a:effectLst/>
                <a:uLnTx/>
                <a:uFillTx/>
                <a:latin typeface="Calibri"/>
                <a:ea typeface="字魂143号-正酷超级黑" panose="00000500000000000000" pitchFamily="2" charset="-122"/>
                <a:cs typeface="+mn-cs"/>
              </a:rPr>
              <a:t>Treatment, or resulting  in disability</a:t>
            </a:r>
            <a:endParaRPr kumimoji="0" lang="zh-CN" altLang="en-US" sz="800" b="1" i="0" u="none" strike="noStrike" kern="1200" cap="none" spc="0" normalizeH="0" baseline="0" noProof="0" dirty="0">
              <a:ln>
                <a:noFill/>
              </a:ln>
              <a:solidFill>
                <a:prstClr val="white">
                  <a:lumMod val="95000"/>
                </a:prstClr>
              </a:solidFill>
              <a:effectLst/>
              <a:uLnTx/>
              <a:uFillTx/>
              <a:latin typeface="Calibri"/>
              <a:ea typeface="字魂143号-正酷超级黑" panose="00000500000000000000" pitchFamily="2" charset="-122"/>
              <a:cs typeface="+mn-cs"/>
            </a:endParaRPr>
          </a:p>
        </p:txBody>
      </p:sp>
      <p:sp>
        <p:nvSpPr>
          <p:cNvPr id="13" name="文本框 11">
            <a:extLst>
              <a:ext uri="{FF2B5EF4-FFF2-40B4-BE49-F238E27FC236}">
                <a16:creationId xmlns:a16="http://schemas.microsoft.com/office/drawing/2014/main" id="{D2B964C5-71E9-49AC-814B-F1E37E19B5A2}"/>
              </a:ext>
            </a:extLst>
          </p:cNvPr>
          <p:cNvSpPr txBox="1"/>
          <p:nvPr/>
        </p:nvSpPr>
        <p:spPr>
          <a:xfrm>
            <a:off x="3982887" y="1981201"/>
            <a:ext cx="726444" cy="744095"/>
          </a:xfrm>
          <a:prstGeom prst="rect">
            <a:avLst/>
          </a:prstGeom>
          <a:noFill/>
        </p:spPr>
        <p:txBody>
          <a:bodyPr wrap="none" anchor="ctr">
            <a:normAutofit/>
          </a:bodyPr>
          <a:lstStyle/>
          <a:p>
            <a:pPr marL="0" marR="0" lvl="0" indent="0" algn="ctr" defTabSz="685800" rtl="0" eaLnBrk="1" fontAlgn="auto" latinLnBrk="0" hangingPunct="1">
              <a:lnSpc>
                <a:spcPct val="100000"/>
              </a:lnSpc>
              <a:spcBef>
                <a:spcPts val="0"/>
              </a:spcBef>
              <a:spcAft>
                <a:spcPts val="0"/>
              </a:spcAft>
              <a:buClrTx/>
              <a:buSzTx/>
              <a:buFontTx/>
              <a:buNone/>
              <a:tabLst/>
              <a:defRPr/>
            </a:pPr>
            <a:r>
              <a:rPr kumimoji="0" lang="en-NZ" altLang="zh-CN" sz="900" b="1" i="0" u="none" strike="noStrike" kern="1200" cap="none" spc="0" normalizeH="0" baseline="0" noProof="0" dirty="0">
                <a:ln>
                  <a:noFill/>
                </a:ln>
                <a:solidFill>
                  <a:prstClr val="white">
                    <a:lumMod val="50000"/>
                  </a:prstClr>
                </a:solidFill>
                <a:effectLst/>
                <a:uLnTx/>
                <a:uFillTx/>
                <a:latin typeface="Calibri"/>
                <a:ea typeface="字魂143号-正酷超级黑" panose="00000500000000000000" pitchFamily="2" charset="-122"/>
                <a:cs typeface="+mn-cs"/>
              </a:rPr>
              <a:t>Fatal injuries</a:t>
            </a:r>
            <a:endParaRPr kumimoji="0" lang="zh-CN" altLang="en-US" sz="900" b="1" i="0" u="none" strike="noStrike" kern="1200" cap="none" spc="0" normalizeH="0" baseline="0" noProof="0" dirty="0">
              <a:ln>
                <a:noFill/>
              </a:ln>
              <a:solidFill>
                <a:prstClr val="white">
                  <a:lumMod val="50000"/>
                </a:prstClr>
              </a:solidFill>
              <a:effectLst/>
              <a:uLnTx/>
              <a:uFillTx/>
              <a:latin typeface="Calibri"/>
              <a:ea typeface="字魂143号-正酷超级黑" panose="00000500000000000000" pitchFamily="2" charset="-122"/>
              <a:cs typeface="+mn-cs"/>
            </a:endParaRPr>
          </a:p>
        </p:txBody>
      </p:sp>
      <p:sp>
        <p:nvSpPr>
          <p:cNvPr id="14" name="Oval 13">
            <a:extLst>
              <a:ext uri="{FF2B5EF4-FFF2-40B4-BE49-F238E27FC236}">
                <a16:creationId xmlns:a16="http://schemas.microsoft.com/office/drawing/2014/main" id="{BF6FC777-5EDA-4D88-9A06-ACAE4EACFC83}"/>
              </a:ext>
            </a:extLst>
          </p:cNvPr>
          <p:cNvSpPr/>
          <p:nvPr/>
        </p:nvSpPr>
        <p:spPr>
          <a:xfrm>
            <a:off x="4535962" y="1517307"/>
            <a:ext cx="3755534" cy="3406717"/>
          </a:xfrm>
          <a:prstGeom prst="ellipse">
            <a:avLst/>
          </a:prstGeom>
          <a:noFill/>
          <a:ln w="19050">
            <a:solidFill>
              <a:schemeClr val="bg2">
                <a:lumMod val="90000"/>
              </a:schemeClr>
            </a:solidFill>
            <a:prstDash val="dash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43号-正酷超级黑" panose="00000500000000000000" pitchFamily="2" charset="-122"/>
              <a:ea typeface="字魂143号-正酷超级黑" panose="00000500000000000000" pitchFamily="2" charset="-122"/>
              <a:cs typeface="+mn-cs"/>
            </a:endParaRPr>
          </a:p>
        </p:txBody>
      </p:sp>
      <p:sp>
        <p:nvSpPr>
          <p:cNvPr id="15" name="Text Box 15">
            <a:extLst>
              <a:ext uri="{FF2B5EF4-FFF2-40B4-BE49-F238E27FC236}">
                <a16:creationId xmlns:a16="http://schemas.microsoft.com/office/drawing/2014/main" id="{6BA84B1C-B8F0-42A6-A8AB-E1F7176D8719}"/>
              </a:ext>
            </a:extLst>
          </p:cNvPr>
          <p:cNvSpPr txBox="1"/>
          <p:nvPr/>
        </p:nvSpPr>
        <p:spPr>
          <a:xfrm>
            <a:off x="6139396" y="2961244"/>
            <a:ext cx="1219200" cy="567055"/>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Exposures reported to National Poisons Centre</a:t>
            </a:r>
            <a:endParaRPr kumimoji="0" lang="en-NZ"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cxnSp>
        <p:nvCxnSpPr>
          <p:cNvPr id="16" name="Straight Connector 167">
            <a:extLst>
              <a:ext uri="{FF2B5EF4-FFF2-40B4-BE49-F238E27FC236}">
                <a16:creationId xmlns:a16="http://schemas.microsoft.com/office/drawing/2014/main" id="{93669A49-E59F-4315-98FD-D6B89FA18853}"/>
              </a:ext>
            </a:extLst>
          </p:cNvPr>
          <p:cNvCxnSpPr/>
          <p:nvPr/>
        </p:nvCxnSpPr>
        <p:spPr>
          <a:xfrm flipH="1">
            <a:off x="1693333" y="4560093"/>
            <a:ext cx="719697" cy="0"/>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7" name="Text Box 15">
            <a:extLst>
              <a:ext uri="{FF2B5EF4-FFF2-40B4-BE49-F238E27FC236}">
                <a16:creationId xmlns:a16="http://schemas.microsoft.com/office/drawing/2014/main" id="{6C871E32-2DBF-44C5-8CE2-6ECCC971A595}"/>
              </a:ext>
            </a:extLst>
          </p:cNvPr>
          <p:cNvSpPr txBox="1"/>
          <p:nvPr/>
        </p:nvSpPr>
        <p:spPr>
          <a:xfrm>
            <a:off x="414711" y="4327534"/>
            <a:ext cx="1219200" cy="567055"/>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Calls to the National Poisons Centre</a:t>
            </a:r>
            <a:endParaRPr kumimoji="0" lang="en-NZ"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cxnSp>
        <p:nvCxnSpPr>
          <p:cNvPr id="18" name="Straight Connector 167">
            <a:extLst>
              <a:ext uri="{FF2B5EF4-FFF2-40B4-BE49-F238E27FC236}">
                <a16:creationId xmlns:a16="http://schemas.microsoft.com/office/drawing/2014/main" id="{6CB883C8-6056-499D-AA12-44C4F325ABB2}"/>
              </a:ext>
            </a:extLst>
          </p:cNvPr>
          <p:cNvCxnSpPr/>
          <p:nvPr/>
        </p:nvCxnSpPr>
        <p:spPr>
          <a:xfrm flipH="1">
            <a:off x="2205581" y="3715021"/>
            <a:ext cx="719697" cy="0"/>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19" name="Text Box 15">
            <a:extLst>
              <a:ext uri="{FF2B5EF4-FFF2-40B4-BE49-F238E27FC236}">
                <a16:creationId xmlns:a16="http://schemas.microsoft.com/office/drawing/2014/main" id="{A32C6C64-E5FA-4806-9EB5-7A467859D623}"/>
              </a:ext>
            </a:extLst>
          </p:cNvPr>
          <p:cNvSpPr txBox="1"/>
          <p:nvPr/>
        </p:nvSpPr>
        <p:spPr>
          <a:xfrm>
            <a:off x="596053" y="3492657"/>
            <a:ext cx="1636855" cy="567055"/>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Hazardous Substances Disease and Injury Reporting tool (</a:t>
            </a:r>
            <a:r>
              <a:rPr kumimoji="0" lang="en-US" sz="900" b="1" i="0" u="none" strike="noStrike" kern="1200" cap="none" spc="0" normalizeH="0" baseline="0" noProof="0" dirty="0" err="1">
                <a:ln>
                  <a:noFill/>
                </a:ln>
                <a:solidFill>
                  <a:prstClr val="black"/>
                </a:solidFill>
                <a:effectLst/>
                <a:uLnTx/>
                <a:uFillTx/>
                <a:latin typeface="Calibri"/>
                <a:ea typeface="Calibri" panose="020F0502020204030204" pitchFamily="34" charset="0"/>
                <a:cs typeface="Times New Roman" panose="02020603050405020304" pitchFamily="18" charset="0"/>
              </a:rPr>
              <a:t>HSDIRT</a:t>
            </a:r>
            <a:r>
              <a:rPr kumimoji="0" lang="en-US" sz="9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a:t>
            </a:r>
            <a:endParaRPr kumimoji="0" lang="en-NZ"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cxnSp>
        <p:nvCxnSpPr>
          <p:cNvPr id="20" name="Straight Connector 167">
            <a:extLst>
              <a:ext uri="{FF2B5EF4-FFF2-40B4-BE49-F238E27FC236}">
                <a16:creationId xmlns:a16="http://schemas.microsoft.com/office/drawing/2014/main" id="{5B412F06-5D90-46DF-A7FE-8CA92DAB3965}"/>
              </a:ext>
            </a:extLst>
          </p:cNvPr>
          <p:cNvCxnSpPr/>
          <p:nvPr/>
        </p:nvCxnSpPr>
        <p:spPr>
          <a:xfrm flipH="1">
            <a:off x="2622141" y="3115581"/>
            <a:ext cx="719697" cy="0"/>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21" name="Text Box 15">
            <a:extLst>
              <a:ext uri="{FF2B5EF4-FFF2-40B4-BE49-F238E27FC236}">
                <a16:creationId xmlns:a16="http://schemas.microsoft.com/office/drawing/2014/main" id="{B2A925FE-062E-4763-A1A8-FDBEBBE45B8B}"/>
              </a:ext>
            </a:extLst>
          </p:cNvPr>
          <p:cNvSpPr txBox="1"/>
          <p:nvPr/>
        </p:nvSpPr>
        <p:spPr>
          <a:xfrm>
            <a:off x="1013491" y="3011072"/>
            <a:ext cx="1636855" cy="242429"/>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National Minimum Dataset</a:t>
            </a:r>
            <a:endParaRPr kumimoji="0" lang="en-NZ"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cxnSp>
        <p:nvCxnSpPr>
          <p:cNvPr id="22" name="Straight Connector 167">
            <a:extLst>
              <a:ext uri="{FF2B5EF4-FFF2-40B4-BE49-F238E27FC236}">
                <a16:creationId xmlns:a16="http://schemas.microsoft.com/office/drawing/2014/main" id="{7BB2A984-F45F-4512-81EA-6668189D0240}"/>
              </a:ext>
            </a:extLst>
          </p:cNvPr>
          <p:cNvCxnSpPr/>
          <p:nvPr/>
        </p:nvCxnSpPr>
        <p:spPr>
          <a:xfrm flipH="1">
            <a:off x="3265823" y="2342936"/>
            <a:ext cx="719697" cy="0"/>
          </a:xfrm>
          <a:prstGeom prst="line">
            <a:avLst/>
          </a:prstGeom>
          <a:ln>
            <a:solidFill>
              <a:schemeClr val="accent5"/>
            </a:solidFill>
            <a:tailEnd type="oval"/>
          </a:ln>
        </p:spPr>
        <p:style>
          <a:lnRef idx="1">
            <a:schemeClr val="accent1"/>
          </a:lnRef>
          <a:fillRef idx="0">
            <a:schemeClr val="accent1"/>
          </a:fillRef>
          <a:effectRef idx="0">
            <a:schemeClr val="accent1"/>
          </a:effectRef>
          <a:fontRef idx="minor">
            <a:schemeClr val="tx1"/>
          </a:fontRef>
        </p:style>
      </p:cxnSp>
      <p:sp>
        <p:nvSpPr>
          <p:cNvPr id="23" name="Text Box 15">
            <a:extLst>
              <a:ext uri="{FF2B5EF4-FFF2-40B4-BE49-F238E27FC236}">
                <a16:creationId xmlns:a16="http://schemas.microsoft.com/office/drawing/2014/main" id="{C0B28934-7721-4335-BFB7-27F37B57DD7F}"/>
              </a:ext>
            </a:extLst>
          </p:cNvPr>
          <p:cNvSpPr txBox="1"/>
          <p:nvPr/>
        </p:nvSpPr>
        <p:spPr>
          <a:xfrm>
            <a:off x="1325367" y="2228667"/>
            <a:ext cx="1993804" cy="287476"/>
          </a:xfrm>
          <a:prstGeom prst="rect">
            <a:avLst/>
          </a:prstGeom>
          <a:noFill/>
          <a:ln>
            <a:noFill/>
          </a:ln>
        </p:spPr>
        <p:style>
          <a:lnRef idx="0">
            <a:scrgbClr r="0" g="0" b="0"/>
          </a:lnRef>
          <a:fillRef idx="0">
            <a:scrgbClr r="0" g="0" b="0"/>
          </a:fillRef>
          <a:effectRef idx="0">
            <a:scrgbClr r="0" g="0" b="0"/>
          </a:effectRef>
          <a:fontRef idx="minor">
            <a:schemeClr val="dk1"/>
          </a:fontRef>
        </p:style>
        <p:txBody>
          <a:bodyPr rot="0" spcFirstLastPara="0" vert="horz" wrap="square" lIns="91440" tIns="45720" rIns="91440" bIns="45720" numCol="1" spcCol="0" rtlCol="0" fromWordArt="0" anchor="t" anchorCtr="0" forceAA="0" compatLnSpc="1">
            <a:prstTxWarp prst="textNoShape">
              <a:avLst/>
            </a:prstTxWarp>
            <a:noAutofit/>
          </a:bodyPr>
          <a:lstStyle/>
          <a:p>
            <a:pPr marL="0" marR="0" lvl="0" indent="0" algn="ctr" defTabSz="457200" rtl="0" eaLnBrk="1" fontAlgn="auto" latinLnBrk="0" hangingPunct="1">
              <a:lnSpc>
                <a:spcPct val="107000"/>
              </a:lnSpc>
              <a:spcBef>
                <a:spcPts val="0"/>
              </a:spcBef>
              <a:spcAft>
                <a:spcPts val="800"/>
              </a:spcAft>
              <a:buClrTx/>
              <a:buSzTx/>
              <a:buFontTx/>
              <a:buNone/>
              <a:tabLst/>
              <a:defRPr/>
            </a:pPr>
            <a:r>
              <a:rPr kumimoji="0" lang="en-US" sz="9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rPr>
              <a:t>NZ Mortality Collection,                         National</a:t>
            </a:r>
            <a:r>
              <a:rPr kumimoji="0" lang="en-US" sz="900" b="1" i="0" u="none" strike="noStrike" kern="1200" cap="none" spc="0" normalizeH="0" noProof="0" dirty="0">
                <a:ln>
                  <a:noFill/>
                </a:ln>
                <a:solidFill>
                  <a:prstClr val="black"/>
                </a:solidFill>
                <a:effectLst/>
                <a:uLnTx/>
                <a:uFillTx/>
                <a:latin typeface="Calibri"/>
                <a:ea typeface="Calibri" panose="020F0502020204030204" pitchFamily="34" charset="0"/>
                <a:cs typeface="Times New Roman" panose="02020603050405020304" pitchFamily="18" charset="0"/>
              </a:rPr>
              <a:t> Coronial Information System </a:t>
            </a:r>
            <a:endParaRPr kumimoji="0" lang="en-NZ" sz="1100" b="1" i="0" u="none" strike="noStrike" kern="1200" cap="none" spc="0" normalizeH="0" baseline="0" noProof="0" dirty="0">
              <a:ln>
                <a:noFill/>
              </a:ln>
              <a:solidFill>
                <a:prstClr val="black"/>
              </a:solidFill>
              <a:effectLst/>
              <a:uLnTx/>
              <a:uFillTx/>
              <a:latin typeface="Calibri"/>
              <a:ea typeface="Calibri" panose="020F0502020204030204" pitchFamily="34" charset="0"/>
              <a:cs typeface="Times New Roman" panose="02020603050405020304" pitchFamily="18" charset="0"/>
            </a:endParaRPr>
          </a:p>
        </p:txBody>
      </p:sp>
      <p:sp>
        <p:nvSpPr>
          <p:cNvPr id="24" name="Title 1">
            <a:extLst>
              <a:ext uri="{FF2B5EF4-FFF2-40B4-BE49-F238E27FC236}">
                <a16:creationId xmlns:a16="http://schemas.microsoft.com/office/drawing/2014/main" id="{8B184AE3-B0F1-44D2-943E-BEF3A4CE03B6}"/>
              </a:ext>
            </a:extLst>
          </p:cNvPr>
          <p:cNvSpPr txBox="1">
            <a:spLocks/>
          </p:cNvSpPr>
          <p:nvPr/>
        </p:nvSpPr>
        <p:spPr>
          <a:xfrm>
            <a:off x="144890" y="324749"/>
            <a:ext cx="8727440" cy="719592"/>
          </a:xfrm>
          <a:prstGeom prst="rect">
            <a:avLst/>
          </a:prstGeom>
        </p:spPr>
        <p:txBody>
          <a:bodyPr/>
          <a:lstStyle>
            <a:lvl1pPr algn="ctr" defTabSz="457200" rtl="0" eaLnBrk="1" latinLnBrk="0" hangingPunct="1">
              <a:spcBef>
                <a:spcPct val="0"/>
              </a:spcBef>
              <a:buNone/>
              <a:defRPr sz="4400" kern="1200">
                <a:solidFill>
                  <a:schemeClr val="tx1"/>
                </a:solidFill>
                <a:latin typeface="+mj-lt"/>
                <a:ea typeface="+mj-ea"/>
                <a:cs typeface="+mj-cs"/>
              </a:defRPr>
            </a:lvl1pPr>
          </a:lstStyle>
          <a:p>
            <a:r>
              <a:rPr lang="en-NZ" altLang="zh-CN" sz="5400" dirty="0">
                <a:solidFill>
                  <a:srgbClr val="6E920B"/>
                </a:solidFill>
                <a:latin typeface="微软雅黑" panose="020B0503020204020204" charset="-122"/>
                <a:ea typeface="微软雅黑" panose="020B0503020204020204" charset="-122"/>
              </a:rPr>
              <a:t>The current state</a:t>
            </a:r>
            <a:endParaRPr lang="zh-CN" altLang="en-US" sz="5400" dirty="0">
              <a:solidFill>
                <a:srgbClr val="6E920B"/>
              </a:solidFill>
              <a:latin typeface="微软雅黑" panose="020B0503020204020204" charset="-122"/>
              <a:ea typeface="微软雅黑" panose="020B0503020204020204" charset="-122"/>
            </a:endParaRPr>
          </a:p>
        </p:txBody>
      </p:sp>
    </p:spTree>
    <p:extLst>
      <p:ext uri="{BB962C8B-B14F-4D97-AF65-F5344CB8AC3E}">
        <p14:creationId xmlns:p14="http://schemas.microsoft.com/office/powerpoint/2010/main" val="30868669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animEffect transition="in" filter="fade">
                                      <p:cBhvr>
                                        <p:cTn id="9" dur="500"/>
                                        <p:tgtEl>
                                          <p:spTgt spid="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p:cTn id="13" dur="500" fill="hold"/>
                                        <p:tgtEl>
                                          <p:spTgt spid="4"/>
                                        </p:tgtEl>
                                        <p:attrNameLst>
                                          <p:attrName>ppt_w</p:attrName>
                                        </p:attrNameLst>
                                      </p:cBhvr>
                                      <p:tavLst>
                                        <p:tav tm="0">
                                          <p:val>
                                            <p:fltVal val="0"/>
                                          </p:val>
                                        </p:tav>
                                        <p:tav tm="100000">
                                          <p:val>
                                            <p:strVal val="#ppt_w"/>
                                          </p:val>
                                        </p:tav>
                                      </p:tavLst>
                                    </p:anim>
                                    <p:anim calcmode="lin" valueType="num">
                                      <p:cBhvr>
                                        <p:cTn id="14" dur="500" fill="hold"/>
                                        <p:tgtEl>
                                          <p:spTgt spid="4"/>
                                        </p:tgtEl>
                                        <p:attrNameLst>
                                          <p:attrName>ppt_h</p:attrName>
                                        </p:attrNameLst>
                                      </p:cBhvr>
                                      <p:tavLst>
                                        <p:tav tm="0">
                                          <p:val>
                                            <p:fltVal val="0"/>
                                          </p:val>
                                        </p:tav>
                                        <p:tav tm="100000">
                                          <p:val>
                                            <p:strVal val="#ppt_h"/>
                                          </p:val>
                                        </p:tav>
                                      </p:tavLst>
                                    </p:anim>
                                    <p:animEffect transition="in" filter="fade">
                                      <p:cBhvr>
                                        <p:cTn id="15" dur="500"/>
                                        <p:tgtEl>
                                          <p:spTgt spid="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5"/>
                                        </p:tgtEl>
                                        <p:attrNameLst>
                                          <p:attrName>style.visibility</p:attrName>
                                        </p:attrNameLst>
                                      </p:cBhvr>
                                      <p:to>
                                        <p:strVal val="visible"/>
                                      </p:to>
                                    </p:set>
                                    <p:anim calcmode="lin" valueType="num">
                                      <p:cBhvr>
                                        <p:cTn id="19" dur="500" fill="hold"/>
                                        <p:tgtEl>
                                          <p:spTgt spid="5"/>
                                        </p:tgtEl>
                                        <p:attrNameLst>
                                          <p:attrName>ppt_w</p:attrName>
                                        </p:attrNameLst>
                                      </p:cBhvr>
                                      <p:tavLst>
                                        <p:tav tm="0">
                                          <p:val>
                                            <p:fltVal val="0"/>
                                          </p:val>
                                        </p:tav>
                                        <p:tav tm="100000">
                                          <p:val>
                                            <p:strVal val="#ppt_w"/>
                                          </p:val>
                                        </p:tav>
                                      </p:tavLst>
                                    </p:anim>
                                    <p:anim calcmode="lin" valueType="num">
                                      <p:cBhvr>
                                        <p:cTn id="20" dur="500" fill="hold"/>
                                        <p:tgtEl>
                                          <p:spTgt spid="5"/>
                                        </p:tgtEl>
                                        <p:attrNameLst>
                                          <p:attrName>ppt_h</p:attrName>
                                        </p:attrNameLst>
                                      </p:cBhvr>
                                      <p:tavLst>
                                        <p:tav tm="0">
                                          <p:val>
                                            <p:fltVal val="0"/>
                                          </p:val>
                                        </p:tav>
                                        <p:tav tm="100000">
                                          <p:val>
                                            <p:strVal val="#ppt_h"/>
                                          </p:val>
                                        </p:tav>
                                      </p:tavLst>
                                    </p:anim>
                                    <p:animEffect transition="in" filter="fade">
                                      <p:cBhvr>
                                        <p:cTn id="21" dur="500"/>
                                        <p:tgtEl>
                                          <p:spTgt spid="5"/>
                                        </p:tgtEl>
                                      </p:cBhvr>
                                    </p:animEffect>
                                  </p:childTnLst>
                                </p:cTn>
                              </p:par>
                            </p:childTnLst>
                          </p:cTn>
                        </p:par>
                        <p:par>
                          <p:cTn id="22" fill="hold">
                            <p:stCondLst>
                              <p:cond delay="1500"/>
                            </p:stCondLst>
                            <p:childTnLst>
                              <p:par>
                                <p:cTn id="23" presetID="53" presetClass="entr" presetSubtype="16"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anim calcmode="lin" valueType="num">
                                      <p:cBhvr>
                                        <p:cTn id="25" dur="500" fill="hold"/>
                                        <p:tgtEl>
                                          <p:spTgt spid="6"/>
                                        </p:tgtEl>
                                        <p:attrNameLst>
                                          <p:attrName>ppt_w</p:attrName>
                                        </p:attrNameLst>
                                      </p:cBhvr>
                                      <p:tavLst>
                                        <p:tav tm="0">
                                          <p:val>
                                            <p:fltVal val="0"/>
                                          </p:val>
                                        </p:tav>
                                        <p:tav tm="100000">
                                          <p:val>
                                            <p:strVal val="#ppt_w"/>
                                          </p:val>
                                        </p:tav>
                                      </p:tavLst>
                                    </p:anim>
                                    <p:anim calcmode="lin" valueType="num">
                                      <p:cBhvr>
                                        <p:cTn id="26" dur="500" fill="hold"/>
                                        <p:tgtEl>
                                          <p:spTgt spid="6"/>
                                        </p:tgtEl>
                                        <p:attrNameLst>
                                          <p:attrName>ppt_h</p:attrName>
                                        </p:attrNameLst>
                                      </p:cBhvr>
                                      <p:tavLst>
                                        <p:tav tm="0">
                                          <p:val>
                                            <p:fltVal val="0"/>
                                          </p:val>
                                        </p:tav>
                                        <p:tav tm="100000">
                                          <p:val>
                                            <p:strVal val="#ppt_h"/>
                                          </p:val>
                                        </p:tav>
                                      </p:tavLst>
                                    </p:anim>
                                    <p:animEffect transition="in" filter="fade">
                                      <p:cBhvr>
                                        <p:cTn id="27" dur="500"/>
                                        <p:tgtEl>
                                          <p:spTgt spid="6"/>
                                        </p:tgtEl>
                                      </p:cBhvr>
                                    </p:animEffect>
                                  </p:childTnLst>
                                </p:cTn>
                              </p:par>
                            </p:childTnLst>
                          </p:cTn>
                        </p:par>
                        <p:par>
                          <p:cTn id="28" fill="hold">
                            <p:stCondLst>
                              <p:cond delay="2000"/>
                            </p:stCondLst>
                            <p:childTnLst>
                              <p:par>
                                <p:cTn id="29" presetID="53" presetClass="entr" presetSubtype="16"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 calcmode="lin" valueType="num">
                                      <p:cBhvr>
                                        <p:cTn id="31" dur="500" fill="hold"/>
                                        <p:tgtEl>
                                          <p:spTgt spid="7"/>
                                        </p:tgtEl>
                                        <p:attrNameLst>
                                          <p:attrName>ppt_w</p:attrName>
                                        </p:attrNameLst>
                                      </p:cBhvr>
                                      <p:tavLst>
                                        <p:tav tm="0">
                                          <p:val>
                                            <p:fltVal val="0"/>
                                          </p:val>
                                        </p:tav>
                                        <p:tav tm="100000">
                                          <p:val>
                                            <p:strVal val="#ppt_w"/>
                                          </p:val>
                                        </p:tav>
                                      </p:tavLst>
                                    </p:anim>
                                    <p:anim calcmode="lin" valueType="num">
                                      <p:cBhvr>
                                        <p:cTn id="32" dur="500" fill="hold"/>
                                        <p:tgtEl>
                                          <p:spTgt spid="7"/>
                                        </p:tgtEl>
                                        <p:attrNameLst>
                                          <p:attrName>ppt_h</p:attrName>
                                        </p:attrNameLst>
                                      </p:cBhvr>
                                      <p:tavLst>
                                        <p:tav tm="0">
                                          <p:val>
                                            <p:fltVal val="0"/>
                                          </p:val>
                                        </p:tav>
                                        <p:tav tm="100000">
                                          <p:val>
                                            <p:strVal val="#ppt_h"/>
                                          </p:val>
                                        </p:tav>
                                      </p:tavLst>
                                    </p:anim>
                                    <p:animEffect transition="in" filter="fade">
                                      <p:cBhvr>
                                        <p:cTn id="33" dur="500"/>
                                        <p:tgtEl>
                                          <p:spTgt spid="7"/>
                                        </p:tgtEl>
                                      </p:cBhvr>
                                    </p:animEffect>
                                  </p:childTnLst>
                                </p:cTn>
                              </p:par>
                            </p:childTnLst>
                          </p:cTn>
                        </p:par>
                        <p:par>
                          <p:cTn id="34" fill="hold">
                            <p:stCondLst>
                              <p:cond delay="2500"/>
                            </p:stCondLst>
                            <p:childTnLst>
                              <p:par>
                                <p:cTn id="35" presetID="53" presetClass="entr" presetSubtype="16" fill="hold" grpId="0" nodeType="afterEffect">
                                  <p:stCondLst>
                                    <p:cond delay="0"/>
                                  </p:stCondLst>
                                  <p:childTnLst>
                                    <p:set>
                                      <p:cBhvr>
                                        <p:cTn id="36" dur="1" fill="hold">
                                          <p:stCondLst>
                                            <p:cond delay="0"/>
                                          </p:stCondLst>
                                        </p:cTn>
                                        <p:tgtEl>
                                          <p:spTgt spid="8"/>
                                        </p:tgtEl>
                                        <p:attrNameLst>
                                          <p:attrName>style.visibility</p:attrName>
                                        </p:attrNameLst>
                                      </p:cBhvr>
                                      <p:to>
                                        <p:strVal val="visible"/>
                                      </p:to>
                                    </p:set>
                                    <p:anim calcmode="lin" valueType="num">
                                      <p:cBhvr>
                                        <p:cTn id="37" dur="500" fill="hold"/>
                                        <p:tgtEl>
                                          <p:spTgt spid="8"/>
                                        </p:tgtEl>
                                        <p:attrNameLst>
                                          <p:attrName>ppt_w</p:attrName>
                                        </p:attrNameLst>
                                      </p:cBhvr>
                                      <p:tavLst>
                                        <p:tav tm="0">
                                          <p:val>
                                            <p:fltVal val="0"/>
                                          </p:val>
                                        </p:tav>
                                        <p:tav tm="100000">
                                          <p:val>
                                            <p:strVal val="#ppt_w"/>
                                          </p:val>
                                        </p:tav>
                                      </p:tavLst>
                                    </p:anim>
                                    <p:anim calcmode="lin" valueType="num">
                                      <p:cBhvr>
                                        <p:cTn id="38" dur="500" fill="hold"/>
                                        <p:tgtEl>
                                          <p:spTgt spid="8"/>
                                        </p:tgtEl>
                                        <p:attrNameLst>
                                          <p:attrName>ppt_h</p:attrName>
                                        </p:attrNameLst>
                                      </p:cBhvr>
                                      <p:tavLst>
                                        <p:tav tm="0">
                                          <p:val>
                                            <p:fltVal val="0"/>
                                          </p:val>
                                        </p:tav>
                                        <p:tav tm="100000">
                                          <p:val>
                                            <p:strVal val="#ppt_h"/>
                                          </p:val>
                                        </p:tav>
                                      </p:tavLst>
                                    </p:anim>
                                    <p:animEffect transition="in" filter="fade">
                                      <p:cBhvr>
                                        <p:cTn id="39" dur="500"/>
                                        <p:tgtEl>
                                          <p:spTgt spid="8"/>
                                        </p:tgtEl>
                                      </p:cBhvr>
                                    </p:animEffect>
                                  </p:childTnLst>
                                </p:cTn>
                              </p:par>
                            </p:childTnLst>
                          </p:cTn>
                        </p:par>
                        <p:par>
                          <p:cTn id="40" fill="hold">
                            <p:stCondLst>
                              <p:cond delay="3000"/>
                            </p:stCondLst>
                            <p:childTnLst>
                              <p:par>
                                <p:cTn id="41" presetID="53" presetClass="entr" presetSubtype="16" fill="hold" grpId="0" nodeType="afterEffect">
                                  <p:stCondLst>
                                    <p:cond delay="0"/>
                                  </p:stCondLst>
                                  <p:childTnLst>
                                    <p:set>
                                      <p:cBhvr>
                                        <p:cTn id="42" dur="1" fill="hold">
                                          <p:stCondLst>
                                            <p:cond delay="0"/>
                                          </p:stCondLst>
                                        </p:cTn>
                                        <p:tgtEl>
                                          <p:spTgt spid="9"/>
                                        </p:tgtEl>
                                        <p:attrNameLst>
                                          <p:attrName>style.visibility</p:attrName>
                                        </p:attrNameLst>
                                      </p:cBhvr>
                                      <p:to>
                                        <p:strVal val="visible"/>
                                      </p:to>
                                    </p:set>
                                    <p:anim calcmode="lin" valueType="num">
                                      <p:cBhvr>
                                        <p:cTn id="43" dur="500" fill="hold"/>
                                        <p:tgtEl>
                                          <p:spTgt spid="9"/>
                                        </p:tgtEl>
                                        <p:attrNameLst>
                                          <p:attrName>ppt_w</p:attrName>
                                        </p:attrNameLst>
                                      </p:cBhvr>
                                      <p:tavLst>
                                        <p:tav tm="0">
                                          <p:val>
                                            <p:fltVal val="0"/>
                                          </p:val>
                                        </p:tav>
                                        <p:tav tm="100000">
                                          <p:val>
                                            <p:strVal val="#ppt_w"/>
                                          </p:val>
                                        </p:tav>
                                      </p:tavLst>
                                    </p:anim>
                                    <p:anim calcmode="lin" valueType="num">
                                      <p:cBhvr>
                                        <p:cTn id="44" dur="500" fill="hold"/>
                                        <p:tgtEl>
                                          <p:spTgt spid="9"/>
                                        </p:tgtEl>
                                        <p:attrNameLst>
                                          <p:attrName>ppt_h</p:attrName>
                                        </p:attrNameLst>
                                      </p:cBhvr>
                                      <p:tavLst>
                                        <p:tav tm="0">
                                          <p:val>
                                            <p:fltVal val="0"/>
                                          </p:val>
                                        </p:tav>
                                        <p:tav tm="100000">
                                          <p:val>
                                            <p:strVal val="#ppt_h"/>
                                          </p:val>
                                        </p:tav>
                                      </p:tavLst>
                                    </p:anim>
                                    <p:animEffect transition="in" filter="fade">
                                      <p:cBhvr>
                                        <p:cTn id="45" dur="500"/>
                                        <p:tgtEl>
                                          <p:spTgt spid="9"/>
                                        </p:tgtEl>
                                      </p:cBhvr>
                                    </p:animEffect>
                                  </p:childTnLst>
                                </p:cTn>
                              </p:par>
                            </p:childTnLst>
                          </p:cTn>
                        </p:par>
                        <p:par>
                          <p:cTn id="46" fill="hold">
                            <p:stCondLst>
                              <p:cond delay="3500"/>
                            </p:stCondLst>
                            <p:childTnLst>
                              <p:par>
                                <p:cTn id="47" presetID="53" presetClass="entr" presetSubtype="16" fill="hold" grpId="0" nodeType="afterEffect">
                                  <p:stCondLst>
                                    <p:cond delay="0"/>
                                  </p:stCondLst>
                                  <p:childTnLst>
                                    <p:set>
                                      <p:cBhvr>
                                        <p:cTn id="48" dur="1" fill="hold">
                                          <p:stCondLst>
                                            <p:cond delay="0"/>
                                          </p:stCondLst>
                                        </p:cTn>
                                        <p:tgtEl>
                                          <p:spTgt spid="10"/>
                                        </p:tgtEl>
                                        <p:attrNameLst>
                                          <p:attrName>style.visibility</p:attrName>
                                        </p:attrNameLst>
                                      </p:cBhvr>
                                      <p:to>
                                        <p:strVal val="visible"/>
                                      </p:to>
                                    </p:set>
                                    <p:anim calcmode="lin" valueType="num">
                                      <p:cBhvr>
                                        <p:cTn id="49" dur="500" fill="hold"/>
                                        <p:tgtEl>
                                          <p:spTgt spid="10"/>
                                        </p:tgtEl>
                                        <p:attrNameLst>
                                          <p:attrName>ppt_w</p:attrName>
                                        </p:attrNameLst>
                                      </p:cBhvr>
                                      <p:tavLst>
                                        <p:tav tm="0">
                                          <p:val>
                                            <p:fltVal val="0"/>
                                          </p:val>
                                        </p:tav>
                                        <p:tav tm="100000">
                                          <p:val>
                                            <p:strVal val="#ppt_w"/>
                                          </p:val>
                                        </p:tav>
                                      </p:tavLst>
                                    </p:anim>
                                    <p:anim calcmode="lin" valueType="num">
                                      <p:cBhvr>
                                        <p:cTn id="50" dur="500" fill="hold"/>
                                        <p:tgtEl>
                                          <p:spTgt spid="10"/>
                                        </p:tgtEl>
                                        <p:attrNameLst>
                                          <p:attrName>ppt_h</p:attrName>
                                        </p:attrNameLst>
                                      </p:cBhvr>
                                      <p:tavLst>
                                        <p:tav tm="0">
                                          <p:val>
                                            <p:fltVal val="0"/>
                                          </p:val>
                                        </p:tav>
                                        <p:tav tm="100000">
                                          <p:val>
                                            <p:strVal val="#ppt_h"/>
                                          </p:val>
                                        </p:tav>
                                      </p:tavLst>
                                    </p:anim>
                                    <p:animEffect transition="in" filter="fade">
                                      <p:cBhvr>
                                        <p:cTn id="51" dur="500"/>
                                        <p:tgtEl>
                                          <p:spTgt spid="10"/>
                                        </p:tgtEl>
                                      </p:cBhvr>
                                    </p:animEffect>
                                  </p:childTnLst>
                                </p:cTn>
                              </p:par>
                            </p:childTnLst>
                          </p:cTn>
                        </p:par>
                        <p:par>
                          <p:cTn id="52" fill="hold">
                            <p:stCondLst>
                              <p:cond delay="4000"/>
                            </p:stCondLst>
                            <p:childTnLst>
                              <p:par>
                                <p:cTn id="53" presetID="53" presetClass="entr" presetSubtype="16" fill="hold" grpId="0" nodeType="afterEffect">
                                  <p:stCondLst>
                                    <p:cond delay="0"/>
                                  </p:stCondLst>
                                  <p:childTnLst>
                                    <p:set>
                                      <p:cBhvr>
                                        <p:cTn id="54" dur="1" fill="hold">
                                          <p:stCondLst>
                                            <p:cond delay="0"/>
                                          </p:stCondLst>
                                        </p:cTn>
                                        <p:tgtEl>
                                          <p:spTgt spid="11"/>
                                        </p:tgtEl>
                                        <p:attrNameLst>
                                          <p:attrName>style.visibility</p:attrName>
                                        </p:attrNameLst>
                                      </p:cBhvr>
                                      <p:to>
                                        <p:strVal val="visible"/>
                                      </p:to>
                                    </p:set>
                                    <p:anim calcmode="lin" valueType="num">
                                      <p:cBhvr>
                                        <p:cTn id="55" dur="500" fill="hold"/>
                                        <p:tgtEl>
                                          <p:spTgt spid="11"/>
                                        </p:tgtEl>
                                        <p:attrNameLst>
                                          <p:attrName>ppt_w</p:attrName>
                                        </p:attrNameLst>
                                      </p:cBhvr>
                                      <p:tavLst>
                                        <p:tav tm="0">
                                          <p:val>
                                            <p:fltVal val="0"/>
                                          </p:val>
                                        </p:tav>
                                        <p:tav tm="100000">
                                          <p:val>
                                            <p:strVal val="#ppt_w"/>
                                          </p:val>
                                        </p:tav>
                                      </p:tavLst>
                                    </p:anim>
                                    <p:anim calcmode="lin" valueType="num">
                                      <p:cBhvr>
                                        <p:cTn id="56" dur="500" fill="hold"/>
                                        <p:tgtEl>
                                          <p:spTgt spid="11"/>
                                        </p:tgtEl>
                                        <p:attrNameLst>
                                          <p:attrName>ppt_h</p:attrName>
                                        </p:attrNameLst>
                                      </p:cBhvr>
                                      <p:tavLst>
                                        <p:tav tm="0">
                                          <p:val>
                                            <p:fltVal val="0"/>
                                          </p:val>
                                        </p:tav>
                                        <p:tav tm="100000">
                                          <p:val>
                                            <p:strVal val="#ppt_h"/>
                                          </p:val>
                                        </p:tav>
                                      </p:tavLst>
                                    </p:anim>
                                    <p:animEffect transition="in" filter="fade">
                                      <p:cBhvr>
                                        <p:cTn id="57" dur="500"/>
                                        <p:tgtEl>
                                          <p:spTgt spid="11"/>
                                        </p:tgtEl>
                                      </p:cBhvr>
                                    </p:animEffect>
                                  </p:childTnLst>
                                </p:cTn>
                              </p:par>
                            </p:childTnLst>
                          </p:cTn>
                        </p:par>
                        <p:par>
                          <p:cTn id="58" fill="hold">
                            <p:stCondLst>
                              <p:cond delay="4500"/>
                            </p:stCondLst>
                            <p:childTnLst>
                              <p:par>
                                <p:cTn id="59" presetID="53" presetClass="entr" presetSubtype="16" fill="hold" grpId="0" nodeType="afterEffect">
                                  <p:stCondLst>
                                    <p:cond delay="0"/>
                                  </p:stCondLst>
                                  <p:childTnLst>
                                    <p:set>
                                      <p:cBhvr>
                                        <p:cTn id="60" dur="1" fill="hold">
                                          <p:stCondLst>
                                            <p:cond delay="0"/>
                                          </p:stCondLst>
                                        </p:cTn>
                                        <p:tgtEl>
                                          <p:spTgt spid="12"/>
                                        </p:tgtEl>
                                        <p:attrNameLst>
                                          <p:attrName>style.visibility</p:attrName>
                                        </p:attrNameLst>
                                      </p:cBhvr>
                                      <p:to>
                                        <p:strVal val="visible"/>
                                      </p:to>
                                    </p:set>
                                    <p:anim calcmode="lin" valueType="num">
                                      <p:cBhvr>
                                        <p:cTn id="61" dur="500" fill="hold"/>
                                        <p:tgtEl>
                                          <p:spTgt spid="12"/>
                                        </p:tgtEl>
                                        <p:attrNameLst>
                                          <p:attrName>ppt_w</p:attrName>
                                        </p:attrNameLst>
                                      </p:cBhvr>
                                      <p:tavLst>
                                        <p:tav tm="0">
                                          <p:val>
                                            <p:fltVal val="0"/>
                                          </p:val>
                                        </p:tav>
                                        <p:tav tm="100000">
                                          <p:val>
                                            <p:strVal val="#ppt_w"/>
                                          </p:val>
                                        </p:tav>
                                      </p:tavLst>
                                    </p:anim>
                                    <p:anim calcmode="lin" valueType="num">
                                      <p:cBhvr>
                                        <p:cTn id="62" dur="500" fill="hold"/>
                                        <p:tgtEl>
                                          <p:spTgt spid="12"/>
                                        </p:tgtEl>
                                        <p:attrNameLst>
                                          <p:attrName>ppt_h</p:attrName>
                                        </p:attrNameLst>
                                      </p:cBhvr>
                                      <p:tavLst>
                                        <p:tav tm="0">
                                          <p:val>
                                            <p:fltVal val="0"/>
                                          </p:val>
                                        </p:tav>
                                        <p:tav tm="100000">
                                          <p:val>
                                            <p:strVal val="#ppt_h"/>
                                          </p:val>
                                        </p:tav>
                                      </p:tavLst>
                                    </p:anim>
                                    <p:animEffect transition="in" filter="fade">
                                      <p:cBhvr>
                                        <p:cTn id="63" dur="500"/>
                                        <p:tgtEl>
                                          <p:spTgt spid="12"/>
                                        </p:tgtEl>
                                      </p:cBhvr>
                                    </p:animEffect>
                                  </p:childTnLst>
                                </p:cTn>
                              </p:par>
                            </p:childTnLst>
                          </p:cTn>
                        </p:par>
                        <p:par>
                          <p:cTn id="64" fill="hold">
                            <p:stCondLst>
                              <p:cond delay="5000"/>
                            </p:stCondLst>
                            <p:childTnLst>
                              <p:par>
                                <p:cTn id="65" presetID="53" presetClass="entr" presetSubtype="16" fill="hold" grpId="0" nodeType="afterEffect">
                                  <p:stCondLst>
                                    <p:cond delay="0"/>
                                  </p:stCondLst>
                                  <p:childTnLst>
                                    <p:set>
                                      <p:cBhvr>
                                        <p:cTn id="66" dur="1" fill="hold">
                                          <p:stCondLst>
                                            <p:cond delay="0"/>
                                          </p:stCondLst>
                                        </p:cTn>
                                        <p:tgtEl>
                                          <p:spTgt spid="13"/>
                                        </p:tgtEl>
                                        <p:attrNameLst>
                                          <p:attrName>style.visibility</p:attrName>
                                        </p:attrNameLst>
                                      </p:cBhvr>
                                      <p:to>
                                        <p:strVal val="visible"/>
                                      </p:to>
                                    </p:set>
                                    <p:anim calcmode="lin" valueType="num">
                                      <p:cBhvr>
                                        <p:cTn id="67" dur="500" fill="hold"/>
                                        <p:tgtEl>
                                          <p:spTgt spid="13"/>
                                        </p:tgtEl>
                                        <p:attrNameLst>
                                          <p:attrName>ppt_w</p:attrName>
                                        </p:attrNameLst>
                                      </p:cBhvr>
                                      <p:tavLst>
                                        <p:tav tm="0">
                                          <p:val>
                                            <p:fltVal val="0"/>
                                          </p:val>
                                        </p:tav>
                                        <p:tav tm="100000">
                                          <p:val>
                                            <p:strVal val="#ppt_w"/>
                                          </p:val>
                                        </p:tav>
                                      </p:tavLst>
                                    </p:anim>
                                    <p:anim calcmode="lin" valueType="num">
                                      <p:cBhvr>
                                        <p:cTn id="68" dur="500" fill="hold"/>
                                        <p:tgtEl>
                                          <p:spTgt spid="13"/>
                                        </p:tgtEl>
                                        <p:attrNameLst>
                                          <p:attrName>ppt_h</p:attrName>
                                        </p:attrNameLst>
                                      </p:cBhvr>
                                      <p:tavLst>
                                        <p:tav tm="0">
                                          <p:val>
                                            <p:fltVal val="0"/>
                                          </p:val>
                                        </p:tav>
                                        <p:tav tm="100000">
                                          <p:val>
                                            <p:strVal val="#ppt_h"/>
                                          </p:val>
                                        </p:tav>
                                      </p:tavLst>
                                    </p:anim>
                                    <p:animEffect transition="in" filter="fade">
                                      <p:cBhvr>
                                        <p:cTn id="69" dur="500"/>
                                        <p:tgtEl>
                                          <p:spTgt spid="13"/>
                                        </p:tgtEl>
                                      </p:cBhvr>
                                    </p:animEffect>
                                  </p:childTnLst>
                                </p:cTn>
                              </p:par>
                            </p:childTnLst>
                          </p:cTn>
                        </p:par>
                        <p:par>
                          <p:cTn id="70" fill="hold">
                            <p:stCondLst>
                              <p:cond delay="5500"/>
                            </p:stCondLst>
                            <p:childTnLst>
                              <p:par>
                                <p:cTn id="71" presetID="1" presetClass="entr" presetSubtype="0" fill="hold" grpId="0" nodeType="afterEffect">
                                  <p:stCondLst>
                                    <p:cond delay="0"/>
                                  </p:stCondLst>
                                  <p:childTnLst>
                                    <p:set>
                                      <p:cBhvr>
                                        <p:cTn id="72" dur="1" fill="hold">
                                          <p:stCondLst>
                                            <p:cond delay="0"/>
                                          </p:stCondLst>
                                        </p:cTn>
                                        <p:tgtEl>
                                          <p:spTgt spid="14"/>
                                        </p:tgtEl>
                                        <p:attrNameLst>
                                          <p:attrName>style.visibility</p:attrName>
                                        </p:attrNameLst>
                                      </p:cBhvr>
                                      <p:to>
                                        <p:strVal val="visible"/>
                                      </p:to>
                                    </p:set>
                                  </p:childTnLst>
                                </p:cTn>
                              </p:par>
                            </p:childTnLst>
                          </p:cTn>
                        </p:par>
                        <p:par>
                          <p:cTn id="73" fill="hold">
                            <p:stCondLst>
                              <p:cond delay="5500"/>
                            </p:stCondLst>
                            <p:childTnLst>
                              <p:par>
                                <p:cTn id="74" presetID="1" presetClass="entr" presetSubtype="0" fill="hold" grpId="0" nodeType="afterEffect">
                                  <p:stCondLst>
                                    <p:cond delay="0"/>
                                  </p:stCondLst>
                                  <p:childTnLst>
                                    <p:set>
                                      <p:cBhvr>
                                        <p:cTn id="75" dur="1" fill="hold">
                                          <p:stCondLst>
                                            <p:cond delay="0"/>
                                          </p:stCondLst>
                                        </p:cTn>
                                        <p:tgtEl>
                                          <p:spTgt spid="15"/>
                                        </p:tgtEl>
                                        <p:attrNameLst>
                                          <p:attrName>style.visibility</p:attrName>
                                        </p:attrNameLst>
                                      </p:cBhvr>
                                      <p:to>
                                        <p:strVal val="visible"/>
                                      </p:to>
                                    </p:set>
                                  </p:childTnLst>
                                </p:cTn>
                              </p:par>
                            </p:childTnLst>
                          </p:cTn>
                        </p:par>
                        <p:par>
                          <p:cTn id="76" fill="hold">
                            <p:stCondLst>
                              <p:cond delay="5500"/>
                            </p:stCondLst>
                            <p:childTnLst>
                              <p:par>
                                <p:cTn id="77" presetID="53" presetClass="entr" presetSubtype="16" fill="hold" nodeType="afterEffect">
                                  <p:stCondLst>
                                    <p:cond delay="0"/>
                                  </p:stCondLst>
                                  <p:childTnLst>
                                    <p:set>
                                      <p:cBhvr>
                                        <p:cTn id="78" dur="1" fill="hold">
                                          <p:stCondLst>
                                            <p:cond delay="0"/>
                                          </p:stCondLst>
                                        </p:cTn>
                                        <p:tgtEl>
                                          <p:spTgt spid="16"/>
                                        </p:tgtEl>
                                        <p:attrNameLst>
                                          <p:attrName>style.visibility</p:attrName>
                                        </p:attrNameLst>
                                      </p:cBhvr>
                                      <p:to>
                                        <p:strVal val="visible"/>
                                      </p:to>
                                    </p:set>
                                    <p:anim calcmode="lin" valueType="num">
                                      <p:cBhvr>
                                        <p:cTn id="79" dur="500" fill="hold"/>
                                        <p:tgtEl>
                                          <p:spTgt spid="16"/>
                                        </p:tgtEl>
                                        <p:attrNameLst>
                                          <p:attrName>ppt_w</p:attrName>
                                        </p:attrNameLst>
                                      </p:cBhvr>
                                      <p:tavLst>
                                        <p:tav tm="0">
                                          <p:val>
                                            <p:fltVal val="0"/>
                                          </p:val>
                                        </p:tav>
                                        <p:tav tm="100000">
                                          <p:val>
                                            <p:strVal val="#ppt_w"/>
                                          </p:val>
                                        </p:tav>
                                      </p:tavLst>
                                    </p:anim>
                                    <p:anim calcmode="lin" valueType="num">
                                      <p:cBhvr>
                                        <p:cTn id="80" dur="500" fill="hold"/>
                                        <p:tgtEl>
                                          <p:spTgt spid="16"/>
                                        </p:tgtEl>
                                        <p:attrNameLst>
                                          <p:attrName>ppt_h</p:attrName>
                                        </p:attrNameLst>
                                      </p:cBhvr>
                                      <p:tavLst>
                                        <p:tav tm="0">
                                          <p:val>
                                            <p:fltVal val="0"/>
                                          </p:val>
                                        </p:tav>
                                        <p:tav tm="100000">
                                          <p:val>
                                            <p:strVal val="#ppt_h"/>
                                          </p:val>
                                        </p:tav>
                                      </p:tavLst>
                                    </p:anim>
                                    <p:animEffect transition="in" filter="fade">
                                      <p:cBhvr>
                                        <p:cTn id="81" dur="500"/>
                                        <p:tgtEl>
                                          <p:spTgt spid="16"/>
                                        </p:tgtEl>
                                      </p:cBhvr>
                                    </p:animEffect>
                                  </p:childTnLst>
                                </p:cTn>
                              </p:par>
                            </p:childTnLst>
                          </p:cTn>
                        </p:par>
                        <p:par>
                          <p:cTn id="82" fill="hold">
                            <p:stCondLst>
                              <p:cond delay="6000"/>
                            </p:stCondLst>
                            <p:childTnLst>
                              <p:par>
                                <p:cTn id="83" presetID="1" presetClass="entr" presetSubtype="0" fill="hold" grpId="0" nodeType="afterEffect">
                                  <p:stCondLst>
                                    <p:cond delay="0"/>
                                  </p:stCondLst>
                                  <p:childTnLst>
                                    <p:set>
                                      <p:cBhvr>
                                        <p:cTn id="84" dur="1" fill="hold">
                                          <p:stCondLst>
                                            <p:cond delay="0"/>
                                          </p:stCondLst>
                                        </p:cTn>
                                        <p:tgtEl>
                                          <p:spTgt spid="17"/>
                                        </p:tgtEl>
                                        <p:attrNameLst>
                                          <p:attrName>style.visibility</p:attrName>
                                        </p:attrNameLst>
                                      </p:cBhvr>
                                      <p:to>
                                        <p:strVal val="visible"/>
                                      </p:to>
                                    </p:set>
                                  </p:childTnLst>
                                </p:cTn>
                              </p:par>
                            </p:childTnLst>
                          </p:cTn>
                        </p:par>
                        <p:par>
                          <p:cTn id="85" fill="hold">
                            <p:stCondLst>
                              <p:cond delay="6000"/>
                            </p:stCondLst>
                            <p:childTnLst>
                              <p:par>
                                <p:cTn id="86" presetID="53" presetClass="entr" presetSubtype="16" fill="hold" nodeType="afterEffect">
                                  <p:stCondLst>
                                    <p:cond delay="0"/>
                                  </p:stCondLst>
                                  <p:childTnLst>
                                    <p:set>
                                      <p:cBhvr>
                                        <p:cTn id="87" dur="1" fill="hold">
                                          <p:stCondLst>
                                            <p:cond delay="0"/>
                                          </p:stCondLst>
                                        </p:cTn>
                                        <p:tgtEl>
                                          <p:spTgt spid="18"/>
                                        </p:tgtEl>
                                        <p:attrNameLst>
                                          <p:attrName>style.visibility</p:attrName>
                                        </p:attrNameLst>
                                      </p:cBhvr>
                                      <p:to>
                                        <p:strVal val="visible"/>
                                      </p:to>
                                    </p:set>
                                    <p:anim calcmode="lin" valueType="num">
                                      <p:cBhvr>
                                        <p:cTn id="88" dur="500" fill="hold"/>
                                        <p:tgtEl>
                                          <p:spTgt spid="18"/>
                                        </p:tgtEl>
                                        <p:attrNameLst>
                                          <p:attrName>ppt_w</p:attrName>
                                        </p:attrNameLst>
                                      </p:cBhvr>
                                      <p:tavLst>
                                        <p:tav tm="0">
                                          <p:val>
                                            <p:fltVal val="0"/>
                                          </p:val>
                                        </p:tav>
                                        <p:tav tm="100000">
                                          <p:val>
                                            <p:strVal val="#ppt_w"/>
                                          </p:val>
                                        </p:tav>
                                      </p:tavLst>
                                    </p:anim>
                                    <p:anim calcmode="lin" valueType="num">
                                      <p:cBhvr>
                                        <p:cTn id="89" dur="500" fill="hold"/>
                                        <p:tgtEl>
                                          <p:spTgt spid="18"/>
                                        </p:tgtEl>
                                        <p:attrNameLst>
                                          <p:attrName>ppt_h</p:attrName>
                                        </p:attrNameLst>
                                      </p:cBhvr>
                                      <p:tavLst>
                                        <p:tav tm="0">
                                          <p:val>
                                            <p:fltVal val="0"/>
                                          </p:val>
                                        </p:tav>
                                        <p:tav tm="100000">
                                          <p:val>
                                            <p:strVal val="#ppt_h"/>
                                          </p:val>
                                        </p:tav>
                                      </p:tavLst>
                                    </p:anim>
                                    <p:animEffect transition="in" filter="fade">
                                      <p:cBhvr>
                                        <p:cTn id="90" dur="500"/>
                                        <p:tgtEl>
                                          <p:spTgt spid="18"/>
                                        </p:tgtEl>
                                      </p:cBhvr>
                                    </p:animEffect>
                                  </p:childTnLst>
                                </p:cTn>
                              </p:par>
                            </p:childTnLst>
                          </p:cTn>
                        </p:par>
                        <p:par>
                          <p:cTn id="91" fill="hold">
                            <p:stCondLst>
                              <p:cond delay="6500"/>
                            </p:stCondLst>
                            <p:childTnLst>
                              <p:par>
                                <p:cTn id="92" presetID="1" presetClass="entr" presetSubtype="0" fill="hold" grpId="0" nodeType="afterEffect">
                                  <p:stCondLst>
                                    <p:cond delay="0"/>
                                  </p:stCondLst>
                                  <p:childTnLst>
                                    <p:set>
                                      <p:cBhvr>
                                        <p:cTn id="93" dur="1" fill="hold">
                                          <p:stCondLst>
                                            <p:cond delay="0"/>
                                          </p:stCondLst>
                                        </p:cTn>
                                        <p:tgtEl>
                                          <p:spTgt spid="19"/>
                                        </p:tgtEl>
                                        <p:attrNameLst>
                                          <p:attrName>style.visibility</p:attrName>
                                        </p:attrNameLst>
                                      </p:cBhvr>
                                      <p:to>
                                        <p:strVal val="visible"/>
                                      </p:to>
                                    </p:set>
                                  </p:childTnLst>
                                </p:cTn>
                              </p:par>
                            </p:childTnLst>
                          </p:cTn>
                        </p:par>
                        <p:par>
                          <p:cTn id="94" fill="hold">
                            <p:stCondLst>
                              <p:cond delay="6500"/>
                            </p:stCondLst>
                            <p:childTnLst>
                              <p:par>
                                <p:cTn id="95" presetID="53" presetClass="entr" presetSubtype="16" fill="hold" nodeType="afterEffect">
                                  <p:stCondLst>
                                    <p:cond delay="0"/>
                                  </p:stCondLst>
                                  <p:childTnLst>
                                    <p:set>
                                      <p:cBhvr>
                                        <p:cTn id="96" dur="1" fill="hold">
                                          <p:stCondLst>
                                            <p:cond delay="0"/>
                                          </p:stCondLst>
                                        </p:cTn>
                                        <p:tgtEl>
                                          <p:spTgt spid="20"/>
                                        </p:tgtEl>
                                        <p:attrNameLst>
                                          <p:attrName>style.visibility</p:attrName>
                                        </p:attrNameLst>
                                      </p:cBhvr>
                                      <p:to>
                                        <p:strVal val="visible"/>
                                      </p:to>
                                    </p:set>
                                    <p:anim calcmode="lin" valueType="num">
                                      <p:cBhvr>
                                        <p:cTn id="97" dur="500" fill="hold"/>
                                        <p:tgtEl>
                                          <p:spTgt spid="20"/>
                                        </p:tgtEl>
                                        <p:attrNameLst>
                                          <p:attrName>ppt_w</p:attrName>
                                        </p:attrNameLst>
                                      </p:cBhvr>
                                      <p:tavLst>
                                        <p:tav tm="0">
                                          <p:val>
                                            <p:fltVal val="0"/>
                                          </p:val>
                                        </p:tav>
                                        <p:tav tm="100000">
                                          <p:val>
                                            <p:strVal val="#ppt_w"/>
                                          </p:val>
                                        </p:tav>
                                      </p:tavLst>
                                    </p:anim>
                                    <p:anim calcmode="lin" valueType="num">
                                      <p:cBhvr>
                                        <p:cTn id="98" dur="500" fill="hold"/>
                                        <p:tgtEl>
                                          <p:spTgt spid="20"/>
                                        </p:tgtEl>
                                        <p:attrNameLst>
                                          <p:attrName>ppt_h</p:attrName>
                                        </p:attrNameLst>
                                      </p:cBhvr>
                                      <p:tavLst>
                                        <p:tav tm="0">
                                          <p:val>
                                            <p:fltVal val="0"/>
                                          </p:val>
                                        </p:tav>
                                        <p:tav tm="100000">
                                          <p:val>
                                            <p:strVal val="#ppt_h"/>
                                          </p:val>
                                        </p:tav>
                                      </p:tavLst>
                                    </p:anim>
                                    <p:animEffect transition="in" filter="fade">
                                      <p:cBhvr>
                                        <p:cTn id="99" dur="500"/>
                                        <p:tgtEl>
                                          <p:spTgt spid="20"/>
                                        </p:tgtEl>
                                      </p:cBhvr>
                                    </p:animEffect>
                                  </p:childTnLst>
                                </p:cTn>
                              </p:par>
                            </p:childTnLst>
                          </p:cTn>
                        </p:par>
                        <p:par>
                          <p:cTn id="100" fill="hold">
                            <p:stCondLst>
                              <p:cond delay="7000"/>
                            </p:stCondLst>
                            <p:childTnLst>
                              <p:par>
                                <p:cTn id="101" presetID="1" presetClass="entr" presetSubtype="0" fill="hold" grpId="0" nodeType="afterEffect">
                                  <p:stCondLst>
                                    <p:cond delay="0"/>
                                  </p:stCondLst>
                                  <p:childTnLst>
                                    <p:set>
                                      <p:cBhvr>
                                        <p:cTn id="102" dur="1" fill="hold">
                                          <p:stCondLst>
                                            <p:cond delay="0"/>
                                          </p:stCondLst>
                                        </p:cTn>
                                        <p:tgtEl>
                                          <p:spTgt spid="21"/>
                                        </p:tgtEl>
                                        <p:attrNameLst>
                                          <p:attrName>style.visibility</p:attrName>
                                        </p:attrNameLst>
                                      </p:cBhvr>
                                      <p:to>
                                        <p:strVal val="visible"/>
                                      </p:to>
                                    </p:set>
                                  </p:childTnLst>
                                </p:cTn>
                              </p:par>
                            </p:childTnLst>
                          </p:cTn>
                        </p:par>
                        <p:par>
                          <p:cTn id="103" fill="hold">
                            <p:stCondLst>
                              <p:cond delay="7000"/>
                            </p:stCondLst>
                            <p:childTnLst>
                              <p:par>
                                <p:cTn id="104" presetID="53" presetClass="entr" presetSubtype="16" fill="hold" nodeType="afterEffect">
                                  <p:stCondLst>
                                    <p:cond delay="0"/>
                                  </p:stCondLst>
                                  <p:childTnLst>
                                    <p:set>
                                      <p:cBhvr>
                                        <p:cTn id="105" dur="1" fill="hold">
                                          <p:stCondLst>
                                            <p:cond delay="0"/>
                                          </p:stCondLst>
                                        </p:cTn>
                                        <p:tgtEl>
                                          <p:spTgt spid="22"/>
                                        </p:tgtEl>
                                        <p:attrNameLst>
                                          <p:attrName>style.visibility</p:attrName>
                                        </p:attrNameLst>
                                      </p:cBhvr>
                                      <p:to>
                                        <p:strVal val="visible"/>
                                      </p:to>
                                    </p:set>
                                    <p:anim calcmode="lin" valueType="num">
                                      <p:cBhvr>
                                        <p:cTn id="106" dur="500" fill="hold"/>
                                        <p:tgtEl>
                                          <p:spTgt spid="22"/>
                                        </p:tgtEl>
                                        <p:attrNameLst>
                                          <p:attrName>ppt_w</p:attrName>
                                        </p:attrNameLst>
                                      </p:cBhvr>
                                      <p:tavLst>
                                        <p:tav tm="0">
                                          <p:val>
                                            <p:fltVal val="0"/>
                                          </p:val>
                                        </p:tav>
                                        <p:tav tm="100000">
                                          <p:val>
                                            <p:strVal val="#ppt_w"/>
                                          </p:val>
                                        </p:tav>
                                      </p:tavLst>
                                    </p:anim>
                                    <p:anim calcmode="lin" valueType="num">
                                      <p:cBhvr>
                                        <p:cTn id="107" dur="500" fill="hold"/>
                                        <p:tgtEl>
                                          <p:spTgt spid="22"/>
                                        </p:tgtEl>
                                        <p:attrNameLst>
                                          <p:attrName>ppt_h</p:attrName>
                                        </p:attrNameLst>
                                      </p:cBhvr>
                                      <p:tavLst>
                                        <p:tav tm="0">
                                          <p:val>
                                            <p:fltVal val="0"/>
                                          </p:val>
                                        </p:tav>
                                        <p:tav tm="100000">
                                          <p:val>
                                            <p:strVal val="#ppt_h"/>
                                          </p:val>
                                        </p:tav>
                                      </p:tavLst>
                                    </p:anim>
                                    <p:animEffect transition="in" filter="fade">
                                      <p:cBhvr>
                                        <p:cTn id="108" dur="500"/>
                                        <p:tgtEl>
                                          <p:spTgt spid="22"/>
                                        </p:tgtEl>
                                      </p:cBhvr>
                                    </p:animEffect>
                                  </p:childTnLst>
                                </p:cTn>
                              </p:par>
                            </p:childTnLst>
                          </p:cTn>
                        </p:par>
                        <p:par>
                          <p:cTn id="109" fill="hold">
                            <p:stCondLst>
                              <p:cond delay="7500"/>
                            </p:stCondLst>
                            <p:childTnLst>
                              <p:par>
                                <p:cTn id="110" presetID="1" presetClass="entr" presetSubtype="0" fill="hold" grpId="0" nodeType="afterEffect">
                                  <p:stCondLst>
                                    <p:cond delay="0"/>
                                  </p:stCondLst>
                                  <p:childTnLst>
                                    <p:set>
                                      <p:cBhvr>
                                        <p:cTn id="111"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6" grpId="0" animBg="1"/>
      <p:bldP spid="7" grpId="0" animBg="1"/>
      <p:bldP spid="8" grpId="0" animBg="1"/>
      <p:bldP spid="9" grpId="0" animBg="1"/>
      <p:bldP spid="10" grpId="0"/>
      <p:bldP spid="11" grpId="0"/>
      <p:bldP spid="12" grpId="0"/>
      <p:bldP spid="13" grpId="0"/>
      <p:bldP spid="14" grpId="0" animBg="1"/>
      <p:bldP spid="15" grpId="0"/>
      <p:bldP spid="17" grpId="0"/>
      <p:bldP spid="19" grpId="0"/>
      <p:bldP spid="21" grpId="0"/>
      <p:bldP spid="23"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Sudden unexpected death in infancy (</a:t>
            </a:r>
            <a:r>
              <a:rPr lang="en-US" dirty="0" err="1"/>
              <a:t>sudi</a:t>
            </a:r>
            <a:r>
              <a:rPr lang="en-US" dirty="0"/>
              <a:t>)</a:t>
            </a:r>
          </a:p>
        </p:txBody>
      </p:sp>
      <p:sp>
        <p:nvSpPr>
          <p:cNvPr id="3" name="Content Placeholder 2"/>
          <p:cNvSpPr>
            <a:spLocks noGrp="1"/>
          </p:cNvSpPr>
          <p:nvPr>
            <p:ph sz="half" idx="1"/>
          </p:nvPr>
        </p:nvSpPr>
        <p:spPr>
          <a:xfrm>
            <a:off x="0" y="1075765"/>
            <a:ext cx="8983133" cy="5400339"/>
          </a:xfrm>
        </p:spPr>
        <p:txBody>
          <a:bodyPr/>
          <a:lstStyle/>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latin typeface="+mj-lt"/>
              <a:cs typeface="Arial" pitchFamily="34" charset="0"/>
            </a:endParaRPr>
          </a:p>
          <a:p>
            <a:endParaRPr lang="en-US" dirty="0">
              <a:latin typeface="+mj-lt"/>
              <a:cs typeface="Arial" pitchFamily="34" charset="0"/>
            </a:endParaRPr>
          </a:p>
        </p:txBody>
      </p:sp>
      <p:sp>
        <p:nvSpPr>
          <p:cNvPr id="5" name="Text Placeholder 4"/>
          <p:cNvSpPr>
            <a:spLocks noGrp="1"/>
          </p:cNvSpPr>
          <p:nvPr>
            <p:ph type="body" sz="quarter" idx="10"/>
          </p:nvPr>
        </p:nvSpPr>
        <p:spPr/>
        <p:txBody>
          <a:bodyPr/>
          <a:lstStyle/>
          <a:p>
            <a:r>
              <a:rPr lang="en-US" dirty="0">
                <a:latin typeface="+mj-lt"/>
              </a:rPr>
              <a:t>Indoor environment</a:t>
            </a:r>
          </a:p>
        </p:txBody>
      </p:sp>
      <p:pic>
        <p:nvPicPr>
          <p:cNvPr id="7" name="Picture 6">
            <a:extLst>
              <a:ext uri="{FF2B5EF4-FFF2-40B4-BE49-F238E27FC236}">
                <a16:creationId xmlns:a16="http://schemas.microsoft.com/office/drawing/2014/main" id="{EB20DC7F-C019-47A6-BD33-C7A04CA3E4C3}"/>
              </a:ext>
            </a:extLst>
          </p:cNvPr>
          <p:cNvPicPr>
            <a:picLocks noChangeAspect="1"/>
          </p:cNvPicPr>
          <p:nvPr/>
        </p:nvPicPr>
        <p:blipFill>
          <a:blip r:embed="rId5"/>
          <a:stretch>
            <a:fillRect/>
          </a:stretch>
        </p:blipFill>
        <p:spPr>
          <a:xfrm>
            <a:off x="10758" y="1401113"/>
            <a:ext cx="9125501" cy="4053014"/>
          </a:xfrm>
          <a:prstGeom prst="rect">
            <a:avLst/>
          </a:prstGeom>
        </p:spPr>
      </p:pic>
      <p:pic>
        <p:nvPicPr>
          <p:cNvPr id="8" name="Audio 7">
            <a:hlinkClick r:id="" action="ppaction://media"/>
            <a:extLst>
              <a:ext uri="{FF2B5EF4-FFF2-40B4-BE49-F238E27FC236}">
                <a16:creationId xmlns:a16="http://schemas.microsoft.com/office/drawing/2014/main" id="{1FE3FF8E-D287-47FF-8D93-7790DB4B0D0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398728217"/>
      </p:ext>
    </p:extLst>
  </p:cSld>
  <p:clrMapOvr>
    <a:masterClrMapping/>
  </p:clrMapOvr>
  <mc:AlternateContent xmlns:mc="http://schemas.openxmlformats.org/markup-compatibility/2006" xmlns:p14="http://schemas.microsoft.com/office/powerpoint/2010/main">
    <mc:Choice Requires="p14">
      <p:transition spd="slow" p14:dur="2000" advTm="73199"/>
    </mc:Choice>
    <mc:Fallback xmlns="">
      <p:transition spd="slow" advTm="7319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Sudden unexpected death in infancy (</a:t>
            </a:r>
            <a:r>
              <a:rPr lang="en-US" dirty="0" err="1"/>
              <a:t>sudi</a:t>
            </a:r>
            <a:r>
              <a:rPr lang="en-US" dirty="0"/>
              <a:t>)</a:t>
            </a:r>
          </a:p>
        </p:txBody>
      </p:sp>
      <p:sp>
        <p:nvSpPr>
          <p:cNvPr id="3" name="Content Placeholder 2"/>
          <p:cNvSpPr>
            <a:spLocks noGrp="1"/>
          </p:cNvSpPr>
          <p:nvPr>
            <p:ph sz="half" idx="1"/>
          </p:nvPr>
        </p:nvSpPr>
        <p:spPr>
          <a:xfrm>
            <a:off x="0" y="1075765"/>
            <a:ext cx="8983133" cy="5400339"/>
          </a:xfrm>
        </p:spPr>
        <p:txBody>
          <a:bodyPr/>
          <a:lstStyle/>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latin typeface="+mj-lt"/>
              <a:cs typeface="Arial" pitchFamily="34" charset="0"/>
            </a:endParaRPr>
          </a:p>
          <a:p>
            <a:endParaRPr lang="en-US" dirty="0">
              <a:latin typeface="+mj-lt"/>
              <a:cs typeface="Arial" pitchFamily="34" charset="0"/>
            </a:endParaRPr>
          </a:p>
        </p:txBody>
      </p:sp>
      <p:pic>
        <p:nvPicPr>
          <p:cNvPr id="8" name="Picture 7">
            <a:extLst>
              <a:ext uri="{FF2B5EF4-FFF2-40B4-BE49-F238E27FC236}">
                <a16:creationId xmlns:a16="http://schemas.microsoft.com/office/drawing/2014/main" id="{AF4E149C-BB77-481C-A2F3-9B10AF004496}"/>
              </a:ext>
            </a:extLst>
          </p:cNvPr>
          <p:cNvPicPr/>
          <p:nvPr/>
        </p:nvPicPr>
        <p:blipFill>
          <a:blip r:embed="rId5">
            <a:extLst>
              <a:ext uri="{28A0092B-C50C-407E-A947-70E740481C1C}">
                <a14:useLocalDpi xmlns:a14="http://schemas.microsoft.com/office/drawing/2010/main" val="0"/>
              </a:ext>
            </a:extLst>
          </a:blip>
          <a:srcRect/>
          <a:stretch>
            <a:fillRect/>
          </a:stretch>
        </p:blipFill>
        <p:spPr bwMode="auto">
          <a:xfrm>
            <a:off x="4606612" y="1059726"/>
            <a:ext cx="4537388" cy="2722055"/>
          </a:xfrm>
          <a:prstGeom prst="rect">
            <a:avLst/>
          </a:prstGeom>
          <a:noFill/>
        </p:spPr>
      </p:pic>
      <p:pic>
        <p:nvPicPr>
          <p:cNvPr id="9" name="Picture 8">
            <a:extLst>
              <a:ext uri="{FF2B5EF4-FFF2-40B4-BE49-F238E27FC236}">
                <a16:creationId xmlns:a16="http://schemas.microsoft.com/office/drawing/2014/main" id="{A6B71542-17C3-4F0A-A057-AC4565C3253F}"/>
              </a:ext>
            </a:extLst>
          </p:cNvPr>
          <p:cNvPicPr>
            <a:picLocks noChangeAspect="1"/>
          </p:cNvPicPr>
          <p:nvPr/>
        </p:nvPicPr>
        <p:blipFill>
          <a:blip r:embed="rId6"/>
          <a:stretch>
            <a:fillRect/>
          </a:stretch>
        </p:blipFill>
        <p:spPr>
          <a:xfrm>
            <a:off x="-6093" y="1071914"/>
            <a:ext cx="4578093" cy="2743199"/>
          </a:xfrm>
          <a:prstGeom prst="rect">
            <a:avLst/>
          </a:prstGeom>
        </p:spPr>
      </p:pic>
      <p:pic>
        <p:nvPicPr>
          <p:cNvPr id="4" name="Picture 3">
            <a:extLst>
              <a:ext uri="{FF2B5EF4-FFF2-40B4-BE49-F238E27FC236}">
                <a16:creationId xmlns:a16="http://schemas.microsoft.com/office/drawing/2014/main" id="{CCA5030C-65EB-444E-A5BA-0D1253A55615}"/>
              </a:ext>
            </a:extLst>
          </p:cNvPr>
          <p:cNvPicPr>
            <a:picLocks noChangeAspect="1"/>
          </p:cNvPicPr>
          <p:nvPr/>
        </p:nvPicPr>
        <p:blipFill>
          <a:blip r:embed="rId7"/>
          <a:stretch>
            <a:fillRect/>
          </a:stretch>
        </p:blipFill>
        <p:spPr>
          <a:xfrm>
            <a:off x="2059515" y="3857755"/>
            <a:ext cx="5094194" cy="3056517"/>
          </a:xfrm>
          <a:prstGeom prst="rect">
            <a:avLst/>
          </a:prstGeom>
        </p:spPr>
      </p:pic>
      <p:pic>
        <p:nvPicPr>
          <p:cNvPr id="13" name="Audio 12">
            <a:hlinkClick r:id="" action="ppaction://media"/>
            <a:extLst>
              <a:ext uri="{FF2B5EF4-FFF2-40B4-BE49-F238E27FC236}">
                <a16:creationId xmlns:a16="http://schemas.microsoft.com/office/drawing/2014/main" id="{4030D395-2E2D-4BEB-AD72-4979D9D595FD}"/>
              </a:ext>
            </a:extLst>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8440738" y="6154738"/>
            <a:ext cx="487362" cy="487362"/>
          </a:xfrm>
          <a:prstGeom prst="rect">
            <a:avLst/>
          </a:prstGeom>
        </p:spPr>
      </p:pic>
      <p:sp>
        <p:nvSpPr>
          <p:cNvPr id="7" name="Text Placeholder 6">
            <a:extLst>
              <a:ext uri="{FF2B5EF4-FFF2-40B4-BE49-F238E27FC236}">
                <a16:creationId xmlns:a16="http://schemas.microsoft.com/office/drawing/2014/main" id="{007754EA-F878-4C93-AE6F-21342002AF83}"/>
              </a:ext>
            </a:extLst>
          </p:cNvPr>
          <p:cNvSpPr>
            <a:spLocks noGrp="1"/>
          </p:cNvSpPr>
          <p:nvPr>
            <p:ph type="body" sz="quarter" idx="10"/>
          </p:nvPr>
        </p:nvSpPr>
        <p:spPr/>
        <p:txBody>
          <a:bodyPr/>
          <a:lstStyle/>
          <a:p>
            <a:endParaRPr lang="en-NZ"/>
          </a:p>
        </p:txBody>
      </p:sp>
    </p:spTree>
    <p:extLst>
      <p:ext uri="{BB962C8B-B14F-4D97-AF65-F5344CB8AC3E}">
        <p14:creationId xmlns:p14="http://schemas.microsoft.com/office/powerpoint/2010/main" val="3050300553"/>
      </p:ext>
    </p:extLst>
  </p:cSld>
  <p:clrMapOvr>
    <a:masterClrMapping/>
  </p:clrMapOvr>
  <mc:AlternateContent xmlns:mc="http://schemas.openxmlformats.org/markup-compatibility/2006" xmlns:p14="http://schemas.microsoft.com/office/powerpoint/2010/main">
    <mc:Choice Requires="p14">
      <p:transition spd="slow" p14:dur="2000" advTm="36052"/>
    </mc:Choice>
    <mc:Fallback xmlns="">
      <p:transition spd="slow" advTm="3605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3388" x="1223963" y="1870075"/>
          <p14:tracePt t="3393" x="1155700" y="1844675"/>
          <p14:tracePt t="3400" x="1079500" y="1844675"/>
          <p14:tracePt t="3408" x="1003300" y="1827213"/>
          <p14:tracePt t="3415" x="977900" y="1827213"/>
          <p14:tracePt t="3422" x="909638" y="1827213"/>
          <p14:tracePt t="3430" x="849313" y="1827213"/>
          <p14:tracePt t="3437" x="790575" y="1827213"/>
          <p14:tracePt t="3444" x="747713" y="1835150"/>
          <p14:tracePt t="3451" x="696913" y="1870075"/>
          <p14:tracePt t="3458" x="663575" y="1895475"/>
          <p14:tracePt t="3465" x="595313" y="1920875"/>
          <p14:tracePt t="3473" x="552450" y="1971675"/>
          <p14:tracePt t="3482" x="519113" y="2005013"/>
          <p14:tracePt t="3487" x="433388" y="2108200"/>
          <p14:tracePt t="3495" x="365125" y="2200275"/>
          <p14:tracePt t="3501" x="339725" y="2235200"/>
          <p14:tracePt t="3508" x="271463" y="2319338"/>
          <p14:tracePt t="3516" x="230188" y="2354263"/>
          <p14:tracePt t="3524" x="187325" y="2447925"/>
          <p14:tracePt t="3532" x="136525" y="2524125"/>
          <p14:tracePt t="3538" x="101600" y="2600325"/>
          <p14:tracePt t="3546" x="76200" y="2676525"/>
          <p14:tracePt t="3553" x="76200" y="2693988"/>
          <p14:tracePt t="3561" x="76200" y="2762250"/>
          <p14:tracePt t="3567" x="76200" y="2787650"/>
          <p14:tracePt t="3574" x="93663" y="2863850"/>
          <p14:tracePt t="3581" x="119063" y="2940050"/>
          <p14:tracePt t="3588" x="144463" y="2957513"/>
          <p14:tracePt t="3597" x="238125" y="3051175"/>
          <p14:tracePt t="3603" x="314325" y="3101975"/>
          <p14:tracePt t="3612" x="441325" y="3203575"/>
          <p14:tracePt t="3618" x="519113" y="3279775"/>
          <p14:tracePt t="3626" x="603250" y="3373438"/>
          <p14:tracePt t="3632" x="696913" y="3459163"/>
          <p14:tracePt t="3640" x="747713" y="3502025"/>
          <p14:tracePt t="3648" x="823913" y="3568700"/>
          <p14:tracePt t="3654" x="874713" y="3603625"/>
          <p14:tracePt t="3663" x="925513" y="3646488"/>
          <p14:tracePt t="3669" x="977900" y="3679825"/>
          <p14:tracePt t="3676" x="1003300" y="3687763"/>
          <p14:tracePt t="3683" x="1054100" y="3730625"/>
          <p14:tracePt t="3690" x="1069975" y="3738563"/>
          <p14:tracePt t="3698" x="1096963" y="3748088"/>
          <p14:tracePt t="3706" x="1138238" y="3756025"/>
          <p14:tracePt t="3713" x="1173163" y="3763963"/>
          <p14:tracePt t="3720" x="1231900" y="3781425"/>
          <p14:tracePt t="3730" x="1317625" y="3790950"/>
          <p14:tracePt t="3736" x="1477963" y="3816350"/>
          <p14:tracePt t="3742" x="1622425" y="3841750"/>
          <p14:tracePt t="3748" x="1758950" y="3857625"/>
          <p14:tracePt t="3757" x="1903413" y="3867150"/>
          <p14:tracePt t="3766" x="2141538" y="3883025"/>
          <p14:tracePt t="3771" x="2344738" y="3883025"/>
          <p14:tracePt t="3778" x="2463800" y="3892550"/>
          <p14:tracePt t="3785" x="2574925" y="3900488"/>
          <p14:tracePt t="3792" x="2676525" y="3892550"/>
          <p14:tracePt t="3799" x="2736850" y="3875088"/>
          <p14:tracePt t="3806" x="2838450" y="3867150"/>
          <p14:tracePt t="3814" x="2922588" y="3849688"/>
          <p14:tracePt t="3821" x="3000375" y="3832225"/>
          <p14:tracePt t="3830" x="3033713" y="3816350"/>
          <p14:tracePt t="3836" x="3101975" y="3806825"/>
          <p14:tracePt t="3844" x="3152775" y="3798888"/>
          <p14:tracePt t="3850" x="3195638" y="3790950"/>
          <p14:tracePt t="3857" x="3228975" y="3773488"/>
          <p14:tracePt t="3864" x="3305175" y="3738563"/>
          <p14:tracePt t="3872" x="3398838" y="3705225"/>
          <p14:tracePt t="3880" x="3433763" y="3687763"/>
          <p14:tracePt t="3886" x="3552825" y="3636963"/>
          <p14:tracePt t="3895" x="3568700" y="3619500"/>
          <p14:tracePt t="3900" x="3603625" y="3594100"/>
          <p14:tracePt t="3907" x="3636963" y="3552825"/>
          <p14:tracePt t="3916" x="3713163" y="3433763"/>
          <p14:tracePt t="3922" x="3730625" y="3398838"/>
          <p14:tracePt t="3931" x="3763963" y="3279775"/>
          <p14:tracePt t="3937" x="3790950" y="3221038"/>
          <p14:tracePt t="3947" x="3841750" y="3119438"/>
          <p14:tracePt t="3952" x="3867150" y="2990850"/>
          <p14:tracePt t="3959" x="3875088" y="2940050"/>
          <p14:tracePt t="3966" x="3892550" y="2813050"/>
          <p14:tracePt t="3973" x="3925888" y="2752725"/>
          <p14:tracePt t="3981" x="3925888" y="2668588"/>
          <p14:tracePt t="3988" x="3943350" y="2549525"/>
          <p14:tracePt t="3996" x="3943350" y="2541588"/>
          <p14:tracePt t="4002" x="3943350" y="2481263"/>
          <p14:tracePt t="4010" x="3935413" y="2438400"/>
          <p14:tracePt t="4016" x="3908425" y="2371725"/>
          <p14:tracePt t="4024" x="3900488" y="2311400"/>
          <p14:tracePt t="4031" x="3875088" y="2243138"/>
          <p14:tracePt t="4039" x="3832225" y="2192338"/>
          <p14:tracePt t="4047" x="3756025" y="2098675"/>
          <p14:tracePt t="4053" x="3662363" y="2005013"/>
          <p14:tracePt t="4061" x="3535363" y="1903413"/>
          <p14:tracePt t="4068" x="3373438" y="1819275"/>
          <p14:tracePt t="4075" x="3297238" y="1758950"/>
          <p14:tracePt t="4082" x="3160713" y="1682750"/>
          <p14:tracePt t="4090" x="3067050" y="1639888"/>
          <p14:tracePt t="4097" x="2922588" y="1520825"/>
          <p14:tracePt t="4104" x="2736850" y="1427163"/>
          <p14:tracePt t="4112" x="2608263" y="1393825"/>
          <p14:tracePt t="4119" x="2506663" y="1350963"/>
          <p14:tracePt t="4129" x="2413000" y="1292225"/>
          <p14:tracePt t="4136" x="2354263" y="1274763"/>
          <p14:tracePt t="4142" x="2260600" y="1249363"/>
          <p14:tracePt t="4150" x="2149475" y="1206500"/>
          <p14:tracePt t="4155" x="2055813" y="1189038"/>
          <p14:tracePt t="4163" x="1954213" y="1181100"/>
          <p14:tracePt t="4169" x="1870075" y="1181100"/>
          <p14:tracePt t="4180" x="1827213" y="1163638"/>
          <p14:tracePt t="4186" x="1766888" y="1163638"/>
          <p14:tracePt t="4191" x="1708150" y="1155700"/>
          <p14:tracePt t="4198" x="1631950" y="1138238"/>
          <p14:tracePt t="4205" x="1538288" y="1138238"/>
          <p14:tracePt t="4213" x="1452563" y="1138238"/>
          <p14:tracePt t="4220" x="1393825" y="1147763"/>
          <p14:tracePt t="4228" x="1343025" y="1155700"/>
          <p14:tracePt t="4234" x="1308100" y="1173163"/>
          <p14:tracePt t="4244" x="1282700" y="1173163"/>
          <p14:tracePt t="4252" x="1241425" y="1189038"/>
          <p14:tracePt t="4265" x="1206500" y="1216025"/>
          <p14:tracePt t="4271" x="1181100" y="1241425"/>
          <p14:tracePt t="4280" x="1155700" y="1274763"/>
          <p14:tracePt t="4284" x="1138238" y="1308100"/>
          <p14:tracePt t="4294" x="1096963" y="1350963"/>
          <p14:tracePt t="4300" x="1054100" y="1427163"/>
          <p14:tracePt t="4308" x="1011238" y="1495425"/>
          <p14:tracePt t="4314" x="993775" y="1538288"/>
          <p14:tracePt t="4322" x="935038" y="1639888"/>
          <p14:tracePt t="4330" x="874713" y="1725613"/>
          <p14:tracePt t="4337" x="841375" y="1809750"/>
          <p14:tracePt t="4344" x="781050" y="1928813"/>
          <p14:tracePt t="4350" x="755650" y="2005013"/>
          <p14:tracePt t="4358" x="730250" y="2065338"/>
          <p14:tracePt t="4365" x="722313" y="2090738"/>
          <p14:tracePt t="4372" x="714375" y="2116138"/>
          <p14:tracePt t="4387" x="696913" y="2166938"/>
          <p14:tracePt t="4402" x="696913" y="2174875"/>
          <p14:tracePt t="4409" x="696913" y="2184400"/>
          <p14:tracePt t="4446" x="696913" y="2192338"/>
          <p14:tracePt t="4460" x="696913" y="2209800"/>
          <p14:tracePt t="4466" x="696913" y="2217738"/>
          <p14:tracePt t="4481" x="696913" y="2227263"/>
          <p14:tracePt t="4489" x="704850" y="2235200"/>
          <p14:tracePt t="4505" x="714375" y="2243138"/>
          <p14:tracePt t="4512" x="714375" y="2252663"/>
          <p14:tracePt t="4518" x="714375" y="2260600"/>
          <p14:tracePt t="4525" x="722313" y="2278063"/>
          <p14:tracePt t="4532" x="722313" y="2286000"/>
          <p14:tracePt t="4539" x="722313" y="2293938"/>
          <p14:tracePt t="4554" x="730250" y="2311400"/>
          <p14:tracePt t="4561" x="739775" y="2311400"/>
          <p14:tracePt t="4577" x="747713" y="2319338"/>
          <p14:tracePt t="4582" x="798513" y="2371725"/>
          <p14:tracePt t="4590" x="849313" y="2397125"/>
          <p14:tracePt t="4597" x="909638" y="2422525"/>
          <p14:tracePt t="4604" x="985838" y="2455863"/>
          <p14:tracePt t="4613" x="1011238" y="2473325"/>
          <p14:tracePt t="4621" x="1069975" y="2516188"/>
          <p14:tracePt t="4636" x="1087438" y="2524125"/>
          <p14:tracePt t="4641" x="1096963" y="2524125"/>
          <p14:tracePt t="4655" x="1104900" y="2524125"/>
          <p14:tracePt t="4663" x="1104900" y="2532063"/>
          <p14:tracePt t="5084" x="1385888" y="2481263"/>
          <p14:tracePt t="5091" x="1741488" y="2328863"/>
          <p14:tracePt t="5097" x="2311400" y="2174875"/>
          <p14:tracePt t="5105" x="2897188" y="2159000"/>
          <p14:tracePt t="5113" x="3603625" y="2047875"/>
          <p14:tracePt t="5120" x="4300538" y="1963738"/>
          <p14:tracePt t="5129" x="5106988" y="1963738"/>
          <p14:tracePt t="5136" x="5719763" y="1997075"/>
          <p14:tracePt t="5145" x="6467475" y="2014538"/>
          <p14:tracePt t="5151" x="6985000" y="2005013"/>
          <p14:tracePt t="5156" x="7427913" y="2014538"/>
          <p14:tracePt t="5164" x="7732713" y="1954213"/>
          <p14:tracePt t="5170" x="7894638" y="1928813"/>
          <p14:tracePt t="5178" x="8064500" y="1903413"/>
          <p14:tracePt t="5185" x="8124825" y="1895475"/>
          <p14:tracePt t="5192" x="8183563" y="1885950"/>
          <p14:tracePt t="5199" x="8218488" y="1878013"/>
          <p14:tracePt t="5221" x="8226425" y="1878013"/>
          <p14:tracePt t="5258" x="8243888" y="1878013"/>
          <p14:tracePt t="5303" x="8234363" y="1878013"/>
          <p14:tracePt t="5311" x="8191500" y="1870075"/>
          <p14:tracePt t="5317" x="8140700" y="1844675"/>
          <p14:tracePt t="5324" x="8056563" y="1827213"/>
          <p14:tracePt t="5333" x="7996238" y="1819275"/>
          <p14:tracePt t="5337" x="7920038" y="1801813"/>
          <p14:tracePt t="5345" x="7886700" y="1784350"/>
          <p14:tracePt t="5351" x="7826375" y="1776413"/>
          <p14:tracePt t="5359" x="7707313" y="1716088"/>
          <p14:tracePt t="5366" x="7648575" y="1700213"/>
          <p14:tracePt t="5373" x="7486650" y="1657350"/>
          <p14:tracePt t="5381" x="7359650" y="1614488"/>
          <p14:tracePt t="5388" x="7223125" y="1563688"/>
          <p14:tracePt t="5395" x="7138988" y="1520825"/>
          <p14:tracePt t="5402" x="7002463" y="1462088"/>
          <p14:tracePt t="5410" x="6815138" y="1411288"/>
          <p14:tracePt t="5417" x="6637338" y="1350963"/>
          <p14:tracePt t="5424" x="6492875" y="1317625"/>
          <p14:tracePt t="5431" x="6407150" y="1282700"/>
          <p14:tracePt t="5439" x="6305550" y="1249363"/>
          <p14:tracePt t="5446" x="6169025" y="1198563"/>
          <p14:tracePt t="5452" x="6059488" y="1189038"/>
          <p14:tracePt t="5461" x="5915025" y="1181100"/>
          <p14:tracePt t="5468" x="5854700" y="1173163"/>
          <p14:tracePt t="5476" x="5788025" y="1155700"/>
          <p14:tracePt t="5484" x="5753100" y="1155700"/>
          <p14:tracePt t="5492" x="5710238" y="1155700"/>
          <p14:tracePt t="5500" x="5676900" y="1155700"/>
          <p14:tracePt t="5505" x="5634038" y="1155700"/>
          <p14:tracePt t="5512" x="5591175" y="1155700"/>
          <p14:tracePt t="5519" x="5507038" y="1181100"/>
          <p14:tracePt t="5526" x="5481638" y="1198563"/>
          <p14:tracePt t="5533" x="5413375" y="1249363"/>
          <p14:tracePt t="5540" x="5370513" y="1274763"/>
          <p14:tracePt t="5547" x="5353050" y="1292225"/>
          <p14:tracePt t="5555" x="5302250" y="1368425"/>
          <p14:tracePt t="5563" x="5286375" y="1393825"/>
          <p14:tracePt t="5569" x="5243513" y="1452563"/>
          <p14:tracePt t="5578" x="5226050" y="1487488"/>
          <p14:tracePt t="5584" x="5192713" y="1589088"/>
          <p14:tracePt t="5591" x="5183188" y="1649413"/>
          <p14:tracePt t="5598" x="5141913" y="1766888"/>
          <p14:tracePt t="5604" x="5116513" y="1809750"/>
          <p14:tracePt t="5613" x="5099050" y="1928813"/>
          <p14:tracePt t="5620" x="5073650" y="2055813"/>
          <p14:tracePt t="5628" x="5022850" y="2227263"/>
          <p14:tracePt t="5635" x="4997450" y="2286000"/>
          <p14:tracePt t="5642" x="4987925" y="2319338"/>
          <p14:tracePt t="5649" x="4962525" y="2397125"/>
          <p14:tracePt t="5657" x="4946650" y="2455863"/>
          <p14:tracePt t="5664" x="4911725" y="2557463"/>
          <p14:tracePt t="5670" x="4894263" y="2617788"/>
          <p14:tracePt t="5679" x="4894263" y="2660650"/>
          <p14:tracePt t="5685" x="4894263" y="2762250"/>
          <p14:tracePt t="5694" x="4894263" y="2820988"/>
          <p14:tracePt t="5700" x="4894263" y="2906713"/>
          <p14:tracePt t="5707" x="4903788" y="2940050"/>
          <p14:tracePt t="5715" x="4937125" y="3016250"/>
          <p14:tracePt t="5722" x="4962525" y="3127375"/>
          <p14:tracePt t="5729" x="5005388" y="3246438"/>
          <p14:tracePt t="5736" x="5064125" y="3373438"/>
          <p14:tracePt t="5746" x="5116513" y="3492500"/>
          <p14:tracePt t="5752" x="5167313" y="3568700"/>
          <p14:tracePt t="5761" x="5243513" y="3679825"/>
          <p14:tracePt t="5767" x="5319713" y="3756025"/>
          <p14:tracePt t="5773" x="5507038" y="3883025"/>
          <p14:tracePt t="5780" x="5735638" y="4027488"/>
          <p14:tracePt t="5788" x="5838825" y="4105275"/>
          <p14:tracePt t="5795" x="5957888" y="4189413"/>
          <p14:tracePt t="5801" x="6034088" y="4257675"/>
          <p14:tracePt t="5809" x="6246813" y="4325938"/>
          <p14:tracePt t="5816" x="6365875" y="4368800"/>
          <p14:tracePt t="5827" x="6483350" y="4402138"/>
          <p14:tracePt t="5834" x="6526213" y="4419600"/>
          <p14:tracePt t="5840" x="6611938" y="4435475"/>
          <p14:tracePt t="5848" x="6654800" y="4460875"/>
          <p14:tracePt t="5852" x="6705600" y="4460875"/>
          <p14:tracePt t="5860" x="6824663" y="4460875"/>
          <p14:tracePt t="5867" x="6891338" y="4478338"/>
          <p14:tracePt t="5873" x="6977063" y="4478338"/>
          <p14:tracePt t="5881" x="7070725" y="4470400"/>
          <p14:tracePt t="5893" x="7154863" y="4470400"/>
          <p14:tracePt t="5896" x="7215188" y="4445000"/>
          <p14:tracePt t="5903" x="7291388" y="4419600"/>
          <p14:tracePt t="5912" x="7392988" y="4376738"/>
          <p14:tracePt t="5920" x="7512050" y="4316413"/>
          <p14:tracePt t="5926" x="7613650" y="4249738"/>
          <p14:tracePt t="5932" x="7732713" y="4189413"/>
          <p14:tracePt t="5939" x="7843838" y="4105275"/>
          <p14:tracePt t="5947" x="7902575" y="4044950"/>
          <p14:tracePt t="5954" x="8005763" y="3925888"/>
          <p14:tracePt t="5962" x="8099425" y="3841750"/>
          <p14:tracePt t="5969" x="8175625" y="3781425"/>
          <p14:tracePt t="5975" x="8335963" y="3687763"/>
          <p14:tracePt t="5983" x="8378825" y="3654425"/>
          <p14:tracePt t="5991" x="8439150" y="3603625"/>
          <p14:tracePt t="6001" x="8497888" y="3552825"/>
          <p14:tracePt t="6005" x="8515350" y="3527425"/>
          <p14:tracePt t="6012" x="8540750" y="3492500"/>
          <p14:tracePt t="6019" x="8558213" y="3484563"/>
          <p14:tracePt t="6027" x="8574088" y="3459163"/>
          <p14:tracePt t="6033" x="8599488" y="3424238"/>
          <p14:tracePt t="6040" x="8609013" y="3390900"/>
          <p14:tracePt t="6048" x="8616950" y="3355975"/>
          <p14:tracePt t="6055" x="8624888" y="3271838"/>
          <p14:tracePt t="6062" x="8634413" y="3211513"/>
          <p14:tracePt t="6070" x="8634413" y="3101975"/>
          <p14:tracePt t="6078" x="8634413" y="2982913"/>
          <p14:tracePt t="6084" x="8634413" y="2846388"/>
          <p14:tracePt t="6093" x="8634413" y="2736850"/>
          <p14:tracePt t="6099" x="8634413" y="2592388"/>
          <p14:tracePt t="6109" x="8651875" y="2489200"/>
          <p14:tracePt t="6116" x="8651875" y="2336800"/>
          <p14:tracePt t="6122" x="8667750" y="2278063"/>
          <p14:tracePt t="6130" x="8667750" y="2192338"/>
          <p14:tracePt t="6135" x="8677275" y="2116138"/>
          <p14:tracePt t="6143" x="8677275" y="2082800"/>
          <p14:tracePt t="6150" x="8659813" y="2047875"/>
          <p14:tracePt t="6159" x="8659813" y="2014538"/>
          <p14:tracePt t="6164" x="8642350" y="1963738"/>
          <p14:tracePt t="6171" x="8634413" y="1938338"/>
          <p14:tracePt t="6179" x="8591550" y="1870075"/>
          <p14:tracePt t="6186" x="8540750" y="1793875"/>
          <p14:tracePt t="6193" x="8507413" y="1766888"/>
          <p14:tracePt t="6201" x="8439150" y="1682750"/>
          <p14:tracePt t="6208" x="8320088" y="1614488"/>
          <p14:tracePt t="6214" x="8251825" y="1546225"/>
          <p14:tracePt t="6222" x="8132763" y="1504950"/>
          <p14:tracePt t="6229" x="8039100" y="1452563"/>
          <p14:tracePt t="6236" x="7962900" y="1411288"/>
          <p14:tracePt t="6245" x="7886700" y="1376363"/>
          <p14:tracePt t="6250" x="7758113" y="1317625"/>
          <p14:tracePt t="6261" x="7648575" y="1308100"/>
          <p14:tracePt t="6268" x="7529513" y="1308100"/>
          <p14:tracePt t="6274" x="7427913" y="1274763"/>
          <p14:tracePt t="6281" x="7392988" y="1274763"/>
          <p14:tracePt t="6288" x="7334250" y="1274763"/>
          <p14:tracePt t="6295" x="7232650" y="1274763"/>
          <p14:tracePt t="6301" x="7154863" y="1274763"/>
          <p14:tracePt t="6310" x="7002463" y="1292225"/>
          <p14:tracePt t="6317" x="6858000" y="1300163"/>
          <p14:tracePt t="6326" x="6772275" y="1325563"/>
          <p14:tracePt t="6330" x="6696075" y="1333500"/>
          <p14:tracePt t="6337" x="6627813" y="1333500"/>
          <p14:tracePt t="6345" x="6510338" y="1343025"/>
          <p14:tracePt t="6352" x="6424613" y="1343025"/>
          <p14:tracePt t="6361" x="6323013" y="1376363"/>
          <p14:tracePt t="6367" x="6221413" y="1385888"/>
          <p14:tracePt t="6374" x="6153150" y="1401763"/>
          <p14:tracePt t="6382" x="6110288" y="1401763"/>
          <p14:tracePt t="6388" x="6016625" y="1411288"/>
          <p14:tracePt t="6396" x="5957888" y="1427163"/>
          <p14:tracePt t="6403" x="5864225" y="1477963"/>
          <p14:tracePt t="6411" x="5761038" y="1520825"/>
          <p14:tracePt t="6418" x="5626100" y="1597025"/>
          <p14:tracePt t="6427" x="5514975" y="1657350"/>
          <p14:tracePt t="6435" x="5405438" y="1733550"/>
          <p14:tracePt t="6442" x="5353050" y="1793875"/>
          <p14:tracePt t="6448" x="5260975" y="1870075"/>
          <p14:tracePt t="6455" x="5167313" y="1954213"/>
          <p14:tracePt t="6461" x="5116513" y="2005013"/>
          <p14:tracePt t="6468" x="5030788" y="2082800"/>
          <p14:tracePt t="6477" x="4987925" y="2149475"/>
          <p14:tracePt t="6483" x="4946650" y="2209800"/>
          <p14:tracePt t="6492" x="4903788" y="2303463"/>
          <p14:tracePt t="6498" x="4886325" y="2328863"/>
          <p14:tracePt t="6505" x="4852988" y="2397125"/>
          <p14:tracePt t="6512" x="4843463" y="2438400"/>
          <p14:tracePt t="6520" x="4818063" y="2600325"/>
          <p14:tracePt t="6528" x="4818063" y="2711450"/>
          <p14:tracePt t="6534" x="4818063" y="2881313"/>
          <p14:tracePt t="6543" x="4818063" y="2974975"/>
          <p14:tracePt t="6548" x="4818063" y="3084513"/>
          <p14:tracePt t="6556" x="4827588" y="3211513"/>
          <p14:tracePt t="6563" x="4843463" y="3355975"/>
          <p14:tracePt t="6570" x="4886325" y="3502025"/>
          <p14:tracePt t="6578" x="4911725" y="3619500"/>
          <p14:tracePt t="6587" x="4946650" y="3730625"/>
          <p14:tracePt t="6595" x="4962525" y="3763963"/>
          <p14:tracePt t="6601" x="4997450" y="3841750"/>
          <p14:tracePt t="6611" x="5013325" y="3892550"/>
          <p14:tracePt t="6615" x="5048250" y="3925888"/>
          <p14:tracePt t="6621" x="5048250" y="3935413"/>
          <p14:tracePt t="6629" x="5099050" y="3976688"/>
          <p14:tracePt t="6635" x="5149850" y="4002088"/>
          <p14:tracePt t="7059" x="5106988" y="3986213"/>
          <p14:tracePt t="7065" x="5022850" y="3986213"/>
          <p14:tracePt t="7072" x="4979988" y="3986213"/>
          <p14:tracePt t="7081" x="4937125" y="3976688"/>
          <p14:tracePt t="7085" x="4911725" y="3976688"/>
          <p14:tracePt t="7092" x="4878388" y="3976688"/>
          <p14:tracePt t="7099" x="4868863" y="3976688"/>
          <p14:tracePt t="7108" x="4818063" y="3994150"/>
          <p14:tracePt t="7114" x="4775200" y="4011613"/>
          <p14:tracePt t="7122" x="4749800" y="4011613"/>
          <p14:tracePt t="7129" x="4733925" y="4019550"/>
          <p14:tracePt t="7135" x="4708525" y="4027488"/>
          <p14:tracePt t="7144" x="4673600" y="4037013"/>
          <p14:tracePt t="7151" x="4657725" y="4044950"/>
          <p14:tracePt t="7160" x="4622800" y="4044950"/>
          <p14:tracePt t="7176" x="4605338" y="4044950"/>
          <p14:tracePt t="7182" x="4579938" y="4044950"/>
          <p14:tracePt t="7195" x="4564063" y="4044950"/>
          <p14:tracePt t="7201" x="4529138" y="4037013"/>
          <p14:tracePt t="7216" x="4495800" y="4019550"/>
          <p14:tracePt t="7224" x="4495800" y="4011613"/>
          <p14:tracePt t="7230" x="4486275" y="4011613"/>
          <p14:tracePt t="7237" x="4460875" y="3994150"/>
          <p14:tracePt t="7245" x="4452938" y="3994150"/>
          <p14:tracePt t="7252" x="4402138" y="3976688"/>
          <p14:tracePt t="7260" x="4394200" y="3976688"/>
          <p14:tracePt t="7267" x="4333875" y="3968750"/>
          <p14:tracePt t="7274" x="4316413" y="3968750"/>
          <p14:tracePt t="7281" x="4283075" y="3968750"/>
          <p14:tracePt t="7289" x="4224338" y="3968750"/>
          <p14:tracePt t="7296" x="4206875" y="3951288"/>
          <p14:tracePt t="7303" x="4138613" y="3951288"/>
          <p14:tracePt t="7311" x="4105275" y="3951288"/>
          <p14:tracePt t="7318" x="4027488" y="3951288"/>
          <p14:tracePt t="7326" x="3994150" y="3951288"/>
          <p14:tracePt t="7332" x="3917950" y="3951288"/>
          <p14:tracePt t="7340" x="3849688" y="3960813"/>
          <p14:tracePt t="7347" x="3790950" y="3960813"/>
          <p14:tracePt t="7353" x="3756025" y="3960813"/>
          <p14:tracePt t="7361" x="3730625" y="3960813"/>
          <p14:tracePt t="7369" x="3687763" y="3960813"/>
          <p14:tracePt t="7376" x="3671888" y="3960813"/>
          <p14:tracePt t="7383" x="3646488" y="3976688"/>
          <p14:tracePt t="7391" x="3594100" y="3976688"/>
          <p14:tracePt t="7397" x="3560763" y="3976688"/>
          <p14:tracePt t="7406" x="3502025" y="3976688"/>
          <p14:tracePt t="7414" x="3449638" y="3976688"/>
          <p14:tracePt t="7421" x="3340100" y="3976688"/>
          <p14:tracePt t="7428" x="3279775" y="3986213"/>
          <p14:tracePt t="7434" x="3178175" y="3994150"/>
          <p14:tracePt t="7442" x="3152775" y="3994150"/>
          <p14:tracePt t="7448" x="3084513" y="4019550"/>
          <p14:tracePt t="7456" x="3033713" y="4027488"/>
          <p14:tracePt t="7463" x="2974975" y="4037013"/>
          <p14:tracePt t="7470" x="2881313" y="4037013"/>
          <p14:tracePt t="7477" x="2778125" y="4044950"/>
          <p14:tracePt t="7483" x="2719388" y="4070350"/>
          <p14:tracePt t="7492" x="2600325" y="4087813"/>
          <p14:tracePt t="7499" x="2549525" y="4130675"/>
          <p14:tracePt t="7509" x="2481263" y="4171950"/>
          <p14:tracePt t="7516" x="2438400" y="4206875"/>
          <p14:tracePt t="7522" x="2397125" y="4257675"/>
          <p14:tracePt t="7529" x="2286000" y="4376738"/>
          <p14:tracePt t="7535" x="2209800" y="4470400"/>
          <p14:tracePt t="7543" x="2159000" y="4521200"/>
          <p14:tracePt t="7550" x="2098675" y="4564063"/>
          <p14:tracePt t="7558" x="2055813" y="4614863"/>
          <p14:tracePt t="7563" x="2014538" y="4657725"/>
          <p14:tracePt t="7571" x="1997075" y="4716463"/>
          <p14:tracePt t="7579" x="1979613" y="4749800"/>
          <p14:tracePt t="7585" x="1971675" y="4810125"/>
          <p14:tracePt t="7594" x="1963738" y="4843463"/>
          <p14:tracePt t="7600" x="1954213" y="4894263"/>
          <p14:tracePt t="7609" x="1954213" y="4954588"/>
          <p14:tracePt t="7615" x="1954213" y="4979988"/>
          <p14:tracePt t="7622" x="1954213" y="5022850"/>
          <p14:tracePt t="7629" x="1954213" y="5081588"/>
          <p14:tracePt t="7637" x="1979613" y="5183188"/>
          <p14:tracePt t="7644" x="1989138" y="5243513"/>
          <p14:tracePt t="7650" x="1997075" y="5327650"/>
          <p14:tracePt t="7659" x="2022475" y="5430838"/>
          <p14:tracePt t="7665" x="2055813" y="5557838"/>
          <p14:tracePt t="7673" x="2065338" y="5651500"/>
          <p14:tracePt t="7680" x="2065338" y="5761038"/>
          <p14:tracePt t="7687" x="2073275" y="5795963"/>
          <p14:tracePt t="7695" x="2073275" y="5838825"/>
          <p14:tracePt t="7702" x="2073275" y="5872163"/>
          <p14:tracePt t="7710" x="2082800" y="5915025"/>
          <p14:tracePt t="7717" x="2082800" y="5922963"/>
          <p14:tracePt t="7725" x="2090738" y="5940425"/>
          <p14:tracePt t="7730" x="2098675" y="5957888"/>
          <p14:tracePt t="7737" x="2098675" y="5965825"/>
          <p14:tracePt t="7746" x="2116138" y="5999163"/>
          <p14:tracePt t="7752" x="2133600" y="6016625"/>
          <p14:tracePt t="7764" x="2141538" y="6042025"/>
          <p14:tracePt t="7769" x="2192338" y="6092825"/>
          <p14:tracePt t="7775" x="2278063" y="6178550"/>
          <p14:tracePt t="7782" x="2286000" y="6203950"/>
          <p14:tracePt t="7789" x="2344738" y="6254750"/>
          <p14:tracePt t="7796" x="2397125" y="6272213"/>
          <p14:tracePt t="7804" x="2463800" y="6330950"/>
          <p14:tracePt t="7811" x="2549525" y="6365875"/>
          <p14:tracePt t="7818" x="2592388" y="6399213"/>
          <p14:tracePt t="7827" x="2651125" y="6407150"/>
          <p14:tracePt t="7832" x="2668588" y="6424613"/>
          <p14:tracePt t="7840" x="2693988" y="6432550"/>
          <p14:tracePt t="7846" x="2719388" y="6442075"/>
          <p14:tracePt t="7854" x="2752725" y="6467475"/>
          <p14:tracePt t="7862" x="2778125" y="6483350"/>
          <p14:tracePt t="7870" x="2787650" y="6483350"/>
          <p14:tracePt t="7880" x="2805113" y="6492875"/>
          <p14:tracePt t="7884" x="2846388" y="6500813"/>
          <p14:tracePt t="7892" x="2897188" y="6518275"/>
          <p14:tracePt t="7898" x="2949575" y="6551613"/>
          <p14:tracePt t="7906" x="2965450" y="6569075"/>
          <p14:tracePt t="7912" x="3059113" y="6619875"/>
          <p14:tracePt t="7919" x="3160713" y="6654800"/>
          <p14:tracePt t="7927" x="3263900" y="6696075"/>
          <p14:tracePt t="7934" x="3330575" y="6721475"/>
          <p14:tracePt t="7942" x="3390900" y="6746875"/>
          <p14:tracePt t="7948" x="3424238" y="6764338"/>
          <p14:tracePt t="7957" x="3459163" y="6799263"/>
          <p14:tracePt t="7963" x="3484563" y="6799263"/>
          <p14:tracePt t="7970" x="3502025" y="6807200"/>
          <p14:tracePt t="7978" x="3535363" y="6815138"/>
          <p14:tracePt t="7985" x="3543300" y="6815138"/>
          <p14:tracePt t="7993" x="3578225" y="6832600"/>
          <p14:tracePt t="7999" x="3629025" y="6840538"/>
          <p14:tracePt t="8108" x="4929188" y="6840538"/>
          <p14:tracePt t="8117" x="5030788" y="6807200"/>
          <p14:tracePt t="8125" x="5141913" y="6799263"/>
          <p14:tracePt t="8133" x="5200650" y="6799263"/>
          <p14:tracePt t="8138" x="5286375" y="6772275"/>
          <p14:tracePt t="8145" x="5387975" y="6764338"/>
          <p14:tracePt t="8152" x="5464175" y="6764338"/>
          <p14:tracePt t="8160" x="5532438" y="6731000"/>
          <p14:tracePt t="8166" x="5676900" y="6705600"/>
          <p14:tracePt t="8173" x="5795963" y="6688138"/>
          <p14:tracePt t="8180" x="5872163" y="6662738"/>
          <p14:tracePt t="8188" x="5915025" y="6637338"/>
          <p14:tracePt t="8195" x="5948363" y="6611938"/>
          <p14:tracePt t="8202" x="5991225" y="6594475"/>
          <p14:tracePt t="8217" x="6016625" y="6569075"/>
          <p14:tracePt t="8224" x="6067425" y="6526213"/>
          <p14:tracePt t="8231" x="6084888" y="6510338"/>
          <p14:tracePt t="8240" x="6118225" y="6457950"/>
          <p14:tracePt t="8246" x="6127750" y="6450013"/>
          <p14:tracePt t="8253" x="6169025" y="6416675"/>
          <p14:tracePt t="8260" x="6221413" y="6373813"/>
          <p14:tracePt t="8268" x="6254750" y="6356350"/>
          <p14:tracePt t="8276" x="6280150" y="6313488"/>
          <p14:tracePt t="8282" x="6356350" y="6262688"/>
          <p14:tracePt t="8292" x="6373813" y="6237288"/>
          <p14:tracePt t="8299" x="6416675" y="6178550"/>
          <p14:tracePt t="8305" x="6450013" y="6153150"/>
          <p14:tracePt t="8312" x="6467475" y="6135688"/>
          <p14:tracePt t="8318" x="6500813" y="6102350"/>
          <p14:tracePt t="8326" x="6518275" y="6076950"/>
          <p14:tracePt t="8332" x="6535738" y="6059488"/>
          <p14:tracePt t="8347" x="6561138" y="6042025"/>
          <p14:tracePt t="8356" x="6561138" y="6034088"/>
          <p14:tracePt t="8361" x="6569075" y="6008688"/>
          <p14:tracePt t="8369" x="6569075" y="5999163"/>
          <p14:tracePt t="8376" x="6569075" y="5973763"/>
          <p14:tracePt t="8391" x="6569075" y="5957888"/>
          <p14:tracePt t="8398" x="6569075" y="5915025"/>
          <p14:tracePt t="8407" x="6569075" y="5897563"/>
          <p14:tracePt t="8413" x="6569075" y="5838825"/>
          <p14:tracePt t="8419" x="6569075" y="5829300"/>
          <p14:tracePt t="8427" x="6569075" y="5795963"/>
          <p14:tracePt t="8434" x="6561138" y="5745163"/>
          <p14:tracePt t="8442" x="6543675" y="5727700"/>
          <p14:tracePt t="8449" x="6535738" y="5676900"/>
          <p14:tracePt t="8465" x="6492875" y="5651500"/>
          <p14:tracePt t="8473" x="6492875" y="5634038"/>
          <p14:tracePt t="8480" x="6483350" y="5626100"/>
          <p14:tracePt t="8486" x="6450013" y="5540375"/>
          <p14:tracePt t="8500" x="6450013" y="5497513"/>
          <p14:tracePt t="8507" x="6442075" y="5472113"/>
          <p14:tracePt t="8514" x="6424613" y="5438775"/>
          <p14:tracePt t="8522" x="6416675" y="5395913"/>
          <p14:tracePt t="8528" x="6407150" y="5370513"/>
          <p14:tracePt t="8536" x="6399213" y="5319713"/>
          <p14:tracePt t="8543" x="6381750" y="5302250"/>
          <p14:tracePt t="8551" x="6365875" y="5268913"/>
          <p14:tracePt t="8559" x="6323013" y="5208588"/>
          <p14:tracePt t="8565" x="6305550" y="5167313"/>
          <p14:tracePt t="8573" x="6272213" y="5106988"/>
          <p14:tracePt t="8579" x="6262688" y="5073650"/>
          <p14:tracePt t="8586" x="6221413" y="5022850"/>
          <p14:tracePt t="8596" x="6211888" y="4987925"/>
          <p14:tracePt t="8603" x="6169025" y="4843463"/>
          <p14:tracePt t="8613" x="6110288" y="4741863"/>
          <p14:tracePt t="8617" x="6076950" y="4640263"/>
          <p14:tracePt t="8624" x="6042025" y="4546600"/>
          <p14:tracePt t="8630" x="5983288" y="4470400"/>
          <p14:tracePt t="8639" x="5922963" y="4351338"/>
          <p14:tracePt t="8644" x="5889625" y="4316413"/>
          <p14:tracePt t="8651" x="5846763" y="4265613"/>
          <p14:tracePt t="8659" x="5778500" y="4197350"/>
          <p14:tracePt t="8667" x="5684838" y="4146550"/>
          <p14:tracePt t="8674" x="5651500" y="4130675"/>
          <p14:tracePt t="8681" x="5565775" y="4079875"/>
          <p14:tracePt t="8691" x="5497513" y="4052888"/>
          <p14:tracePt t="8696" x="5438775" y="4027488"/>
          <p14:tracePt t="8702" x="5380038" y="4011613"/>
          <p14:tracePt t="8711" x="5345113" y="3994150"/>
          <p14:tracePt t="8717" x="5243513" y="3951288"/>
          <p14:tracePt t="8725" x="5099050" y="3917950"/>
          <p14:tracePt t="8732" x="4972050" y="3900488"/>
          <p14:tracePt t="8741" x="4843463" y="3883025"/>
          <p14:tracePt t="8748" x="4741863" y="3867150"/>
          <p14:tracePt t="8757" x="4614863" y="3857625"/>
          <p14:tracePt t="8762" x="4486275" y="3849688"/>
          <p14:tracePt t="8768" x="4249738" y="3832225"/>
          <p14:tracePt t="8776" x="4121150" y="3832225"/>
          <p14:tracePt t="8783" x="4019550" y="3832225"/>
          <p14:tracePt t="8791" x="3892550" y="3832225"/>
          <p14:tracePt t="8798" x="3654425" y="3832225"/>
          <p14:tracePt t="8805" x="3502025" y="3832225"/>
          <p14:tracePt t="8812" x="3390900" y="3849688"/>
          <p14:tracePt t="8819" x="3279775" y="3883025"/>
          <p14:tracePt t="8827" x="3254375" y="3892550"/>
          <p14:tracePt t="8833" x="3160713" y="3883025"/>
          <p14:tracePt t="8842" x="3119438" y="3883025"/>
          <p14:tracePt t="8847" x="3025775" y="3917950"/>
          <p14:tracePt t="8858" x="3008313" y="3917950"/>
          <p14:tracePt t="8864" x="2965450" y="3925888"/>
          <p14:tracePt t="8870" x="2914650" y="3951288"/>
          <p14:tracePt t="8878" x="2897188" y="3951288"/>
          <p14:tracePt t="8884" x="2889250" y="3951288"/>
          <p14:tracePt t="8892" x="2871788" y="3951288"/>
          <p14:tracePt t="8898" x="2863850" y="3960813"/>
          <p14:tracePt t="8905" x="2855913" y="3960813"/>
          <p14:tracePt t="8912" x="2855913" y="3968750"/>
          <p14:tracePt t="8920" x="2846388" y="3976688"/>
          <p14:tracePt t="8927" x="2838450" y="3976688"/>
          <p14:tracePt t="8943" x="2830513" y="3986213"/>
          <p14:tracePt t="8949" x="2820988" y="4002088"/>
          <p14:tracePt t="8958" x="2813050" y="4011613"/>
          <p14:tracePt t="8972" x="2787650" y="4019550"/>
          <p14:tracePt t="8978" x="2778125" y="4027488"/>
          <p14:tracePt t="8985" x="2778125" y="4037013"/>
          <p14:tracePt t="8993" x="2770188" y="4037013"/>
          <p14:tracePt t="9022" x="2752725" y="4044950"/>
          <p14:tracePt t="9036" x="2744788" y="4044950"/>
          <p14:tracePt t="9059" x="2736850" y="4044950"/>
          <p14:tracePt t="16385" x="2736850" y="4027488"/>
          <p14:tracePt t="16393" x="2736850" y="3951288"/>
          <p14:tracePt t="16400" x="2762250" y="3908425"/>
          <p14:tracePt t="16407" x="2762250" y="3857625"/>
          <p14:tracePt t="16414" x="2752725" y="3816350"/>
          <p14:tracePt t="16421" x="2744788" y="3687763"/>
          <p14:tracePt t="16429" x="2744788" y="3671888"/>
          <p14:tracePt t="16436" x="2744788" y="3586163"/>
          <p14:tracePt t="16442" x="2736850" y="3543300"/>
          <p14:tracePt t="16452" x="2727325" y="3441700"/>
          <p14:tracePt t="16457" x="2719388" y="3408363"/>
          <p14:tracePt t="16464" x="2693988" y="3289300"/>
          <p14:tracePt t="16472" x="2693988" y="3221038"/>
          <p14:tracePt t="16480" x="2668588" y="3101975"/>
          <p14:tracePt t="16487" x="2651125" y="3041650"/>
          <p14:tracePt t="16494" x="2651125" y="3000375"/>
          <p14:tracePt t="16501" x="2617788" y="2940050"/>
          <p14:tracePt t="16508" x="2600325" y="2889250"/>
          <p14:tracePt t="16516" x="2574925" y="2813050"/>
          <p14:tracePt t="16523" x="2557463" y="2752725"/>
          <p14:tracePt t="16531" x="2524125" y="2693988"/>
          <p14:tracePt t="16537" x="2506663" y="2660650"/>
          <p14:tracePt t="16544" x="2481263" y="2617788"/>
          <p14:tracePt t="16552" x="2430463" y="2566988"/>
          <p14:tracePt t="16560" x="2422525" y="2541588"/>
          <p14:tracePt t="16570" x="2379663" y="2473325"/>
          <p14:tracePt t="16573" x="2328863" y="2422525"/>
          <p14:tracePt t="16582" x="2311400" y="2397125"/>
          <p14:tracePt t="16587" x="2268538" y="2328863"/>
          <p14:tracePt t="16595" x="2243138" y="2303463"/>
          <p14:tracePt t="16603" x="2209800" y="2252663"/>
          <p14:tracePt t="16610" x="2192338" y="2209800"/>
          <p14:tracePt t="16617" x="2184400" y="2200275"/>
          <p14:tracePt t="16624" x="2159000" y="2166938"/>
          <p14:tracePt t="16633" x="2098675" y="2047875"/>
          <p14:tracePt t="16646" x="2082800" y="2039938"/>
          <p14:tracePt t="16653" x="2022475" y="1989138"/>
          <p14:tracePt t="16660" x="1989138" y="1963738"/>
          <p14:tracePt t="16667" x="1938338" y="1938338"/>
          <p14:tracePt t="16675" x="1870075" y="1885950"/>
          <p14:tracePt t="16683" x="1852613" y="1878013"/>
          <p14:tracePt t="16690" x="1793875" y="1852613"/>
          <p14:tracePt t="16697" x="1758950" y="1844675"/>
          <p14:tracePt t="16704" x="1716088" y="1835150"/>
          <p14:tracePt t="16711" x="1690688" y="1827213"/>
          <p14:tracePt t="16718" x="1657350" y="1809750"/>
          <p14:tracePt t="16725" x="1631950" y="1801813"/>
          <p14:tracePt t="16733" x="1589088" y="1801813"/>
          <p14:tracePt t="16740" x="1555750" y="1801813"/>
          <p14:tracePt t="16749" x="1477963" y="1801813"/>
          <p14:tracePt t="16755" x="1436688" y="1801813"/>
          <p14:tracePt t="16762" x="1333500" y="1827213"/>
          <p14:tracePt t="16769" x="1249363" y="1835150"/>
          <p14:tracePt t="16776" x="1181100" y="1835150"/>
          <p14:tracePt t="16784" x="1104900" y="1835150"/>
          <p14:tracePt t="16791" x="1044575" y="1835150"/>
          <p14:tracePt t="16799" x="977900" y="1835150"/>
          <p14:tracePt t="16807" x="900113" y="1835150"/>
          <p14:tracePt t="16816" x="773113" y="1835150"/>
          <p14:tracePt t="16822" x="628650" y="1835150"/>
          <p14:tracePt t="16829" x="519113" y="1852613"/>
          <p14:tracePt t="16836" x="441325" y="1860550"/>
          <p14:tracePt t="16843" x="382588" y="1878013"/>
          <p14:tracePt t="16851" x="331788" y="1895475"/>
          <p14:tracePt t="16857" x="280988" y="1938338"/>
          <p14:tracePt t="16863" x="212725" y="1963738"/>
          <p14:tracePt t="16873" x="187325" y="1971675"/>
          <p14:tracePt t="16880" x="119063" y="1997075"/>
          <p14:tracePt t="16889" x="93663" y="2005013"/>
          <p14:tracePt t="16893" x="58738" y="2030413"/>
          <p14:tracePt t="16901" x="7938" y="2073275"/>
          <p14:tracePt t="17121" x="85725" y="3806825"/>
          <p14:tracePt t="17126" x="136525" y="3875088"/>
          <p14:tracePt t="17132" x="203200" y="3925888"/>
          <p14:tracePt t="17150" x="288925" y="3986213"/>
          <p14:tracePt t="17156" x="339725" y="4011613"/>
          <p14:tracePt t="17161" x="415925" y="4070350"/>
          <p14:tracePt t="17169" x="492125" y="4113213"/>
          <p14:tracePt t="17175" x="595313" y="4156075"/>
          <p14:tracePt t="17183" x="730250" y="4206875"/>
          <p14:tracePt t="17190" x="833438" y="4232275"/>
          <p14:tracePt t="17199" x="892175" y="4257675"/>
          <p14:tracePt t="17205" x="952500" y="4283075"/>
          <p14:tracePt t="17213" x="1019175" y="4308475"/>
          <p14:tracePt t="17221" x="1062038" y="4325938"/>
          <p14:tracePt t="17228" x="1112838" y="4333875"/>
          <p14:tracePt t="17237" x="1138238" y="4341813"/>
          <p14:tracePt t="17241" x="1173163" y="4341813"/>
          <p14:tracePt t="17249" x="1216025" y="4341813"/>
          <p14:tracePt t="17256" x="1257300" y="4341813"/>
          <p14:tracePt t="17263" x="1308100" y="4341813"/>
          <p14:tracePt t="17270" x="1325563" y="4341813"/>
          <p14:tracePt t="17276" x="1360488" y="4333875"/>
          <p14:tracePt t="17284" x="1436688" y="4300538"/>
          <p14:tracePt t="17291" x="1470025" y="4265613"/>
          <p14:tracePt t="17299" x="1538288" y="4249738"/>
          <p14:tracePt t="17306" x="1639888" y="4164013"/>
          <p14:tracePt t="17313" x="1690688" y="4113213"/>
          <p14:tracePt t="17320" x="1860550" y="3994150"/>
          <p14:tracePt t="17328" x="1938338" y="3900488"/>
          <p14:tracePt t="17335" x="2047875" y="3790950"/>
          <p14:tracePt t="17342" x="2116138" y="3697288"/>
          <p14:tracePt t="17350" x="2200275" y="3578225"/>
          <p14:tracePt t="17358" x="2217738" y="3560763"/>
          <p14:tracePt t="17364" x="2235200" y="3527425"/>
          <p14:tracePt t="17372" x="2260600" y="3459163"/>
          <p14:tracePt t="17380" x="2293938" y="3398838"/>
          <p14:tracePt t="17386" x="2311400" y="3373438"/>
          <p14:tracePt t="17393" x="2328863" y="3355975"/>
          <p14:tracePt t="17401" x="2328863" y="3330575"/>
          <p14:tracePt t="17408" x="2336800" y="3314700"/>
          <p14:tracePt t="17415" x="2344738" y="3305175"/>
          <p14:tracePt t="17422" x="2344738" y="3297238"/>
          <p14:tracePt t="17429" x="2344738" y="3263900"/>
          <p14:tracePt t="17436" x="2354263" y="3238500"/>
          <p14:tracePt t="17444" x="2354263" y="3170238"/>
          <p14:tracePt t="17451" x="2354263" y="3084513"/>
          <p14:tracePt t="17457" x="2354263" y="3000375"/>
          <p14:tracePt t="17467" x="2328863" y="2838450"/>
          <p14:tracePt t="17473" x="2328863" y="2744788"/>
          <p14:tracePt t="17480" x="2319338" y="2643188"/>
          <p14:tracePt t="17488" x="2319338" y="2532063"/>
          <p14:tracePt t="17496" x="2303463" y="2455863"/>
          <p14:tracePt t="17502" x="2303463" y="2371725"/>
          <p14:tracePt t="17509" x="2293938" y="2328863"/>
          <p14:tracePt t="17516" x="2268538" y="2278063"/>
          <p14:tracePt t="17525" x="2268538" y="2252663"/>
          <p14:tracePt t="17532" x="2260600" y="2235200"/>
          <p14:tracePt t="17539" x="2252663" y="2217738"/>
          <p14:tracePt t="17553" x="2243138" y="2200275"/>
          <p14:tracePt t="17559" x="2243138" y="2192338"/>
          <p14:tracePt t="17567" x="2235200" y="2184400"/>
          <p14:tracePt t="17574" x="2235200" y="2174875"/>
          <p14:tracePt t="17582" x="2227263" y="2166938"/>
          <p14:tracePt t="17589" x="2200275" y="2149475"/>
          <p14:tracePt t="17596" x="2192338" y="2133600"/>
          <p14:tracePt t="17603" x="2149475" y="2098675"/>
          <p14:tracePt t="17610" x="2108200" y="2065338"/>
          <p14:tracePt t="17618" x="2065338" y="2039938"/>
          <p14:tracePt t="17625" x="2030413" y="2022475"/>
          <p14:tracePt t="17633" x="1997075" y="1979613"/>
          <p14:tracePt t="17639" x="1928813" y="1954213"/>
          <p14:tracePt t="17648" x="1895475" y="1938338"/>
          <p14:tracePt t="17654" x="1860550" y="1895475"/>
          <p14:tracePt t="17662" x="1819275" y="1870075"/>
          <p14:tracePt t="17669" x="1809750" y="1860550"/>
          <p14:tracePt t="17675" x="1766888" y="1835150"/>
          <p14:tracePt t="17683" x="1758950" y="1809750"/>
          <p14:tracePt t="17690" x="1733550" y="1801813"/>
          <p14:tracePt t="17699" x="1708150" y="1793875"/>
          <p14:tracePt t="17705" x="1682750" y="1784350"/>
          <p14:tracePt t="17714" x="1665288" y="1776413"/>
          <p14:tracePt t="17719" x="1639888" y="1776413"/>
          <p14:tracePt t="17727" x="1622425" y="1776413"/>
          <p14:tracePt t="17734" x="1614488" y="1776413"/>
          <p14:tracePt t="17741" x="1581150" y="1776413"/>
          <p14:tracePt t="17751" x="1555750" y="1776413"/>
          <p14:tracePt t="17758" x="1520825" y="1784350"/>
          <p14:tracePt t="17768" x="1470025" y="1809750"/>
          <p14:tracePt t="17771" x="1444625" y="1819275"/>
          <p14:tracePt t="17781" x="1376363" y="1844675"/>
          <p14:tracePt t="17786" x="1360488" y="1852613"/>
          <p14:tracePt t="17792" x="1300163" y="1870075"/>
          <p14:tracePt t="17799" x="1282700" y="1878013"/>
          <p14:tracePt t="17807" x="1257300" y="1895475"/>
          <p14:tracePt t="17815" x="1231900" y="1903413"/>
          <p14:tracePt t="17821" x="1206500" y="1920875"/>
          <p14:tracePt t="17830" x="1181100" y="1928813"/>
          <p14:tracePt t="17836" x="1173163" y="1928813"/>
          <p14:tracePt t="17843" x="1138238" y="1938338"/>
          <p14:tracePt t="17850" x="1122363" y="1938338"/>
          <p14:tracePt t="17866" x="1096963" y="1938338"/>
          <p14:tracePt t="17880" x="1069975" y="1938338"/>
          <p14:tracePt t="17887" x="1054100" y="1938338"/>
          <p14:tracePt t="17901" x="1044575" y="1938338"/>
          <p14:tracePt t="17908" x="1036638" y="1938338"/>
          <p14:tracePt t="17922" x="1028700" y="1946275"/>
          <p14:tracePt t="17937" x="1011238" y="1946275"/>
          <p14:tracePt t="17944" x="1003300" y="1954213"/>
          <p14:tracePt t="17967" x="993775" y="1971675"/>
          <p14:tracePt t="17973" x="985838" y="1971675"/>
          <p14:tracePt t="18031" x="977900" y="1971675"/>
          <p14:tracePt t="18039" x="977900" y="1989138"/>
          <p14:tracePt t="18068" x="968375" y="1989138"/>
          <p14:tracePt t="18126" x="960438" y="1989138"/>
          <p14:tracePt t="18133" x="960438" y="1997075"/>
          <p14:tracePt t="18344" x="960438" y="1979613"/>
          <p14:tracePt t="18395" x="968375" y="1979613"/>
          <p14:tracePt t="18416" x="985838" y="1989138"/>
          <p14:tracePt t="18424" x="1003300" y="1997075"/>
          <p14:tracePt t="18431" x="1062038" y="2014538"/>
          <p14:tracePt t="18438" x="1138238" y="2047875"/>
          <p14:tracePt t="18445" x="1163638" y="2098675"/>
          <p14:tracePt t="18452" x="1216025" y="2133600"/>
          <p14:tracePt t="18459" x="1282700" y="2217738"/>
          <p14:tracePt t="18467" x="1317625" y="2268538"/>
          <p14:tracePt t="18474" x="1350963" y="2293938"/>
          <p14:tracePt t="18482" x="1376363" y="2328863"/>
          <p14:tracePt t="18490" x="1393825" y="2354263"/>
          <p14:tracePt t="18496" x="1427163" y="2379663"/>
          <p14:tracePt t="18502" x="1436688" y="2405063"/>
          <p14:tracePt t="18510" x="1452563" y="2422525"/>
          <p14:tracePt t="18517" x="1477963" y="2455863"/>
          <p14:tracePt t="18525" x="1495425" y="2473325"/>
          <p14:tracePt t="18532" x="1530350" y="2532063"/>
          <p14:tracePt t="18539" x="1571625" y="2600325"/>
          <p14:tracePt t="18548" x="1631950" y="2727325"/>
          <p14:tracePt t="18553" x="1665288" y="2820988"/>
          <p14:tracePt t="18562" x="1716088" y="2965450"/>
          <p14:tracePt t="18568" x="1776413" y="3094038"/>
          <p14:tracePt t="18575" x="1809750" y="3160713"/>
          <p14:tracePt t="18583" x="1844675" y="3305175"/>
          <p14:tracePt t="18589" x="1885950" y="3355975"/>
          <p14:tracePt t="18599" x="1903413" y="3416300"/>
          <p14:tracePt t="18606" x="1928813" y="3492500"/>
          <p14:tracePt t="18612" x="1938338" y="3535363"/>
          <p14:tracePt t="18618" x="1963738" y="3568700"/>
          <p14:tracePt t="18626" x="1963738" y="3578225"/>
          <p14:tracePt t="18633" x="1979613" y="3629025"/>
          <p14:tracePt t="18640" x="1989138" y="3636963"/>
          <p14:tracePt t="18652" x="1997075" y="3654425"/>
          <p14:tracePt t="18657" x="2005013" y="3679825"/>
          <p14:tracePt t="18664" x="2022475" y="3730625"/>
          <p14:tracePt t="18670" x="2039938" y="3738563"/>
          <p14:tracePt t="18679" x="2065338" y="3798888"/>
          <p14:tracePt t="18685" x="2082800" y="3816350"/>
          <p14:tracePt t="18692" x="2141538" y="3875088"/>
          <p14:tracePt t="18700" x="2192338" y="3908425"/>
          <p14:tracePt t="18706" x="2260600" y="3951288"/>
          <p14:tracePt t="18713" x="2311400" y="3994150"/>
          <p14:tracePt t="18720" x="2344738" y="4027488"/>
          <p14:tracePt t="18728" x="2371725" y="4044950"/>
          <p14:tracePt t="18737" x="2387600" y="4052888"/>
          <p14:tracePt t="18743" x="2405063" y="4079875"/>
          <p14:tracePt t="18749" x="2422525" y="4087813"/>
          <p14:tracePt t="18758" x="2447925" y="4105275"/>
          <p14:tracePt t="18764" x="2455863" y="4113213"/>
          <p14:tracePt t="18771" x="2463800" y="4130675"/>
          <p14:tracePt t="18788" x="2481263" y="4146550"/>
          <p14:tracePt t="18796" x="2498725" y="4156075"/>
          <p14:tracePt t="18803" x="2506663" y="4156075"/>
          <p14:tracePt t="18808" x="2516188" y="4171950"/>
          <p14:tracePt t="18815" x="2532063" y="4197350"/>
          <p14:tracePt t="18822" x="2541588" y="4206875"/>
          <p14:tracePt t="18831" x="2566988" y="4214813"/>
          <p14:tracePt t="18839" x="2574925" y="4224338"/>
          <p14:tracePt t="18847" x="2582863" y="4232275"/>
          <p14:tracePt t="18852" x="2592388" y="4240213"/>
          <p14:tracePt t="18859" x="2600325" y="4240213"/>
          <p14:tracePt t="18866" x="2617788" y="4249738"/>
          <p14:tracePt t="18873" x="2617788" y="4265613"/>
          <p14:tracePt t="18880" x="2643188" y="4275138"/>
          <p14:tracePt t="18897" x="2651125" y="4275138"/>
          <p14:tracePt t="18901" x="2660650" y="4283075"/>
          <p14:tracePt t="18916" x="2676525" y="4300538"/>
          <p14:tracePt t="18932" x="2686050" y="4300538"/>
          <p14:tracePt t="18968" x="2711450" y="4316413"/>
          <p14:tracePt t="18975" x="2719388" y="4316413"/>
          <p14:tracePt t="18997" x="2719388" y="4325938"/>
          <p14:tracePt t="19011" x="2727325" y="4325938"/>
          <p14:tracePt t="19018" x="2727325" y="4333875"/>
          <p14:tracePt t="19025" x="2736850" y="4333875"/>
          <p14:tracePt t="19040" x="2736850" y="4341813"/>
          <p14:tracePt t="19064" x="2736850" y="4351338"/>
          <p14:tracePt t="19084" x="2744788" y="4351338"/>
          <p14:tracePt t="19099" x="2752725" y="4359275"/>
          <p14:tracePt t="19113" x="2770188" y="4384675"/>
          <p14:tracePt t="19127" x="2778125" y="4384675"/>
          <p14:tracePt t="19134" x="2795588" y="4427538"/>
          <p14:tracePt t="19149" x="2805113" y="4435475"/>
          <p14:tracePt t="19170" x="2805113" y="4445000"/>
          <p14:tracePt t="19185" x="2805113" y="4452938"/>
          <p14:tracePt t="19200" x="2813050" y="4452938"/>
          <p14:tracePt t="19206" x="2813050" y="4460875"/>
          <p14:tracePt t="19236" x="2820988" y="4460875"/>
          <p14:tracePt t="19258" x="2820988" y="4478338"/>
          <p14:tracePt t="19680" x="2805113" y="4486275"/>
          <p14:tracePt t="19687" x="2787650" y="4495800"/>
          <p14:tracePt t="19695" x="2770188" y="4495800"/>
          <p14:tracePt t="19702" x="2744788" y="4495800"/>
          <p14:tracePt t="19708" x="2701925" y="4521200"/>
          <p14:tracePt t="19715" x="2651125" y="4521200"/>
          <p14:tracePt t="19722" x="2633663" y="4529138"/>
          <p14:tracePt t="19729" x="2566988" y="4546600"/>
          <p14:tracePt t="19736" x="2532063" y="4564063"/>
          <p14:tracePt t="19745" x="2498725" y="4564063"/>
          <p14:tracePt t="19751" x="2463800" y="4572000"/>
          <p14:tracePt t="19757" x="2447925" y="4572000"/>
          <p14:tracePt t="19765" x="2438400" y="4572000"/>
          <p14:tracePt t="19781" x="2422525" y="4579938"/>
          <p14:tracePt t="19802" x="2397125" y="4589463"/>
          <p14:tracePt t="19823" x="2397125" y="4597400"/>
          <p14:tracePt t="19830" x="2387600" y="4597400"/>
          <p14:tracePt t="19846" x="2387600" y="4605338"/>
          <p14:tracePt t="19851" x="2379663" y="4605338"/>
          <p14:tracePt t="19867" x="2371725" y="4630738"/>
          <p14:tracePt t="19874" x="2362200" y="4640263"/>
          <p14:tracePt t="19898" x="2362200" y="4648200"/>
          <p14:tracePt t="19912" x="2336800" y="4665663"/>
          <p14:tracePt t="19920" x="2328863" y="4683125"/>
          <p14:tracePt t="19925" x="2328863" y="4691063"/>
          <p14:tracePt t="19932" x="2319338" y="4699000"/>
          <p14:tracePt t="19939" x="2319338" y="4708525"/>
          <p14:tracePt t="19954" x="2311400" y="4716463"/>
          <p14:tracePt t="19961" x="2303463" y="4724400"/>
          <p14:tracePt t="19978" x="2293938" y="4741863"/>
          <p14:tracePt t="19990" x="2293938" y="4759325"/>
          <p14:tracePt t="19997" x="2268538" y="4775200"/>
          <p14:tracePt t="20013" x="2252663" y="4784725"/>
          <p14:tracePt t="20019" x="2235200" y="4802188"/>
          <p14:tracePt t="20030" x="2227263" y="4818063"/>
          <p14:tracePt t="20035" x="2227263" y="4827588"/>
          <p14:tracePt t="20043" x="2217738" y="4852988"/>
          <p14:tracePt t="20052" x="2209800" y="4860925"/>
          <p14:tracePt t="20064" x="2184400" y="4894263"/>
          <p14:tracePt t="20070" x="2174875" y="4894263"/>
          <p14:tracePt t="20077" x="2174875" y="4919663"/>
          <p14:tracePt t="20086" x="2166938" y="4929188"/>
          <p14:tracePt t="20094" x="2159000" y="4937125"/>
          <p14:tracePt t="20102" x="2159000" y="4946650"/>
          <p14:tracePt t="20106" x="2141538" y="4972050"/>
          <p14:tracePt t="20120" x="2116138" y="5013325"/>
          <p14:tracePt t="20127" x="2116138" y="5022850"/>
          <p14:tracePt t="20144" x="2108200" y="5038725"/>
          <p14:tracePt t="20150" x="2108200" y="5048250"/>
          <p14:tracePt t="20157" x="2098675" y="5073650"/>
          <p14:tracePt t="20164" x="2098675" y="5091113"/>
          <p14:tracePt t="20172" x="2098675" y="5099050"/>
          <p14:tracePt t="20179" x="2098675" y="5116513"/>
          <p14:tracePt t="20186" x="2098675" y="5149850"/>
          <p14:tracePt t="20194" x="2090738" y="5175250"/>
          <p14:tracePt t="20200" x="2090738" y="5183188"/>
          <p14:tracePt t="20209" x="2082800" y="5226050"/>
          <p14:tracePt t="20217" x="2073275" y="5243513"/>
          <p14:tracePt t="20223" x="2073275" y="5268913"/>
          <p14:tracePt t="20231" x="2073275" y="5302250"/>
          <p14:tracePt t="20237" x="2065338" y="5327650"/>
          <p14:tracePt t="20244" x="2065338" y="5345113"/>
          <p14:tracePt t="20251" x="2055813" y="5405438"/>
          <p14:tracePt t="20261" x="2055813" y="5413375"/>
          <p14:tracePt t="20265" x="2055813" y="5430838"/>
          <p14:tracePt t="20273" x="2039938" y="5464175"/>
          <p14:tracePt t="20281" x="2039938" y="5489575"/>
          <p14:tracePt t="20287" x="2039938" y="5507038"/>
          <p14:tracePt t="20296" x="2047875" y="5524500"/>
          <p14:tracePt t="20302" x="2047875" y="5557838"/>
          <p14:tracePt t="20314" x="2047875" y="5575300"/>
          <p14:tracePt t="20319" x="2047875" y="5591175"/>
          <p14:tracePt t="20324" x="2065338" y="5651500"/>
          <p14:tracePt t="20339" x="2065338" y="5676900"/>
          <p14:tracePt t="20346" x="2073275" y="5719763"/>
          <p14:tracePt t="20353" x="2082800" y="5745163"/>
          <p14:tracePt t="20361" x="2098675" y="5778500"/>
          <p14:tracePt t="20367" x="2108200" y="5838825"/>
          <p14:tracePt t="20374" x="2133600" y="5854700"/>
          <p14:tracePt t="20381" x="2141538" y="5897563"/>
          <p14:tracePt t="20389" x="2174875" y="5957888"/>
          <p14:tracePt t="20397" x="2192338" y="5991225"/>
          <p14:tracePt t="20403" x="2217738" y="6034088"/>
          <p14:tracePt t="20412" x="2252663" y="6076950"/>
          <p14:tracePt t="20420" x="2286000" y="6153150"/>
          <p14:tracePt t="20429" x="2286000" y="6161088"/>
          <p14:tracePt t="20435" x="2303463" y="6203950"/>
          <p14:tracePt t="20440" x="2344738" y="6262688"/>
          <p14:tracePt t="20447" x="2354263" y="6288088"/>
          <p14:tracePt t="20454" x="2362200" y="6297613"/>
          <p14:tracePt t="20462" x="2371725" y="6313488"/>
          <p14:tracePt t="20469" x="2379663" y="6323013"/>
          <p14:tracePt t="20476" x="2422525" y="6330950"/>
          <p14:tracePt t="20483" x="2455863" y="6338888"/>
          <p14:tracePt t="20490" x="2516188" y="6365875"/>
          <p14:tracePt t="20498" x="2600325" y="6391275"/>
          <p14:tracePt t="20505" x="2676525" y="6399213"/>
          <p14:tracePt t="20513" x="2762250" y="6424613"/>
          <p14:tracePt t="20520" x="2820988" y="6432550"/>
          <p14:tracePt t="20527" x="2871788" y="6475413"/>
          <p14:tracePt t="20533" x="2922588" y="6483350"/>
          <p14:tracePt t="20541" x="2990850" y="6500813"/>
          <p14:tracePt t="20549" x="3008313" y="6500813"/>
          <p14:tracePt t="20556" x="3109913" y="6500813"/>
          <p14:tracePt t="20563" x="3127375" y="6500813"/>
          <p14:tracePt t="20570" x="3221038" y="6500813"/>
          <p14:tracePt t="20579" x="3289300" y="6500813"/>
          <p14:tracePt t="20585" x="3355975" y="6510338"/>
          <p14:tracePt t="20594" x="3398838" y="6510338"/>
          <p14:tracePt t="20600" x="3433763" y="6518275"/>
          <p14:tracePt t="20607" x="3449638" y="6518275"/>
          <p14:tracePt t="20614" x="3517900" y="6518275"/>
          <p14:tracePt t="20621" x="3543300" y="6518275"/>
          <p14:tracePt t="20630" x="3586163" y="6518275"/>
          <p14:tracePt t="20635" x="3629025" y="6518275"/>
          <p14:tracePt t="20643" x="3679825" y="6510338"/>
          <p14:tracePt t="20650" x="3722688" y="6500813"/>
          <p14:tracePt t="20658" x="3748088" y="6500813"/>
          <p14:tracePt t="20665" x="3790950" y="6492875"/>
          <p14:tracePt t="20672" x="3824288" y="6483350"/>
          <p14:tracePt t="20680" x="3849688" y="6483350"/>
          <p14:tracePt t="20688" x="3883025" y="6483350"/>
          <p14:tracePt t="20697" x="3900488" y="6483350"/>
          <p14:tracePt t="20701" x="3908425" y="6483350"/>
          <p14:tracePt t="20710" x="3917950" y="6483350"/>
          <p14:tracePt t="20723" x="3925888" y="6483350"/>
          <p14:tracePt t="20737" x="3935413" y="6483350"/>
          <p14:tracePt t="20745" x="3935413" y="6475413"/>
          <p14:tracePt t="20760" x="3943350" y="6450013"/>
          <p14:tracePt t="20767" x="3986213" y="6424613"/>
          <p14:tracePt t="20774" x="4019550" y="6305550"/>
          <p14:tracePt t="20781" x="4052888" y="6221413"/>
          <p14:tracePt t="20788" x="4062413" y="6143625"/>
          <p14:tracePt t="20796" x="4079875" y="6084888"/>
          <p14:tracePt t="20802" x="4095750" y="5999163"/>
          <p14:tracePt t="20809" x="4105275" y="5905500"/>
          <p14:tracePt t="20817" x="4113213" y="5846763"/>
          <p14:tracePt t="20825" x="4121150" y="5719763"/>
          <p14:tracePt t="20832" x="4121150" y="5702300"/>
          <p14:tracePt t="20839" x="4121150" y="5634038"/>
          <p14:tracePt t="20847" x="4121150" y="5608638"/>
          <p14:tracePt t="20853" x="4121150" y="5583238"/>
          <p14:tracePt t="20861" x="4121150" y="5565775"/>
          <p14:tracePt t="20868" x="4121150" y="5532438"/>
          <p14:tracePt t="20875" x="4113213" y="5514975"/>
          <p14:tracePt t="20882" x="4113213" y="5481638"/>
          <p14:tracePt t="20897" x="4095750" y="5430838"/>
          <p14:tracePt t="20912" x="4087813" y="5413375"/>
          <p14:tracePt t="20918" x="4062413" y="5370513"/>
          <p14:tracePt t="20926" x="4062413" y="5353050"/>
          <p14:tracePt t="20945" x="4037013" y="5337175"/>
          <p14:tracePt t="20947" x="3994150" y="5286375"/>
          <p14:tracePt t="20954" x="3976688" y="5268913"/>
          <p14:tracePt t="20965" x="3951288" y="5243513"/>
          <p14:tracePt t="20970" x="3917950" y="5226050"/>
          <p14:tracePt t="20978" x="3883025" y="5192713"/>
          <p14:tracePt t="20983" x="3849688" y="5167313"/>
          <p14:tracePt t="20991" x="3824288" y="5157788"/>
          <p14:tracePt t="20999" x="3806825" y="5141913"/>
          <p14:tracePt t="21005" x="3790950" y="5132388"/>
          <p14:tracePt t="21013" x="3781425" y="5116513"/>
          <p14:tracePt t="21020" x="3748088" y="5106988"/>
          <p14:tracePt t="21028" x="3730625" y="5099050"/>
          <p14:tracePt t="21036" x="3705225" y="5081588"/>
          <p14:tracePt t="21044" x="3697288" y="5081588"/>
          <p14:tracePt t="21050" x="3671888" y="5081588"/>
          <p14:tracePt t="21056" x="3646488" y="5064125"/>
          <p14:tracePt t="21065" x="3629025" y="5056188"/>
          <p14:tracePt t="21072" x="3560763" y="5022850"/>
          <p14:tracePt t="21079" x="3552825" y="5022850"/>
          <p14:tracePt t="21086" x="3484563" y="4997450"/>
          <p14:tracePt t="21093" x="3433763" y="4987925"/>
          <p14:tracePt t="21100" x="3365500" y="4972050"/>
          <p14:tracePt t="21107" x="3330575" y="4962525"/>
          <p14:tracePt t="21115" x="3238500" y="4937125"/>
          <p14:tracePt t="21123" x="3195638" y="4929188"/>
          <p14:tracePt t="21133" x="3160713" y="4919663"/>
          <p14:tracePt t="21136" x="3109913" y="4903788"/>
          <p14:tracePt t="21143" x="3101975" y="4903788"/>
          <p14:tracePt t="21152" x="3041650" y="4886325"/>
          <p14:tracePt t="21158" x="3033713" y="4886325"/>
          <p14:tracePt t="21165" x="3000375" y="4878388"/>
          <p14:tracePt t="21172" x="2990850" y="4878388"/>
          <p14:tracePt t="21180" x="2957513" y="4878388"/>
          <p14:tracePt t="21187" x="2932113" y="4878388"/>
          <p14:tracePt t="21195" x="2897188" y="4878388"/>
          <p14:tracePt t="21201" x="2855913" y="4878388"/>
          <p14:tracePt t="21210" x="2813050" y="4878388"/>
          <p14:tracePt t="21216" x="2752725" y="4886325"/>
          <p14:tracePt t="21223" x="2676525" y="4894263"/>
          <p14:tracePt t="21230" x="2651125" y="4894263"/>
          <p14:tracePt t="21237" x="2600325" y="4903788"/>
          <p14:tracePt t="21246" x="2582863" y="4911725"/>
          <p14:tracePt t="21252" x="2549525" y="4919663"/>
          <p14:tracePt t="21260" x="2524125" y="4929188"/>
          <p14:tracePt t="21267" x="2506663" y="4946650"/>
          <p14:tracePt t="21274" x="2489200" y="4954588"/>
          <p14:tracePt t="21281" x="2473325" y="4962525"/>
          <p14:tracePt t="21288" x="2463800" y="4962525"/>
          <p14:tracePt t="21296" x="2455863" y="4962525"/>
          <p14:tracePt t="21305" x="2438400" y="4972050"/>
          <p14:tracePt t="21313" x="2430463" y="4979988"/>
          <p14:tracePt t="21319" x="2422525" y="4987925"/>
          <p14:tracePt t="21339" x="2413000" y="4997450"/>
          <p14:tracePt t="21346" x="2397125" y="5030788"/>
          <p14:tracePt t="21354" x="2387600" y="5038725"/>
          <p14:tracePt t="21361" x="2379663" y="5064125"/>
          <p14:tracePt t="21368" x="2371725" y="5099050"/>
          <p14:tracePt t="21376" x="2362200" y="5116513"/>
          <p14:tracePt t="21382" x="2354263" y="5124450"/>
          <p14:tracePt t="21390" x="2354263" y="5141913"/>
          <p14:tracePt t="21397" x="2344738" y="5175250"/>
          <p14:tracePt t="21412" x="2344738" y="5183188"/>
          <p14:tracePt t="21428" x="2336800" y="5192713"/>
          <p14:tracePt t="21435" x="2336800" y="5200650"/>
          <p14:tracePt t="21463" x="2336800" y="5208588"/>
          <p14:tracePt t="21478" x="2328863" y="5208588"/>
          <p14:tracePt t="21492" x="2328863" y="5218113"/>
          <p14:tracePt t="21520" x="2328863" y="5226050"/>
          <p14:tracePt t="21550" x="2328863" y="5235575"/>
          <p14:tracePt t="21571" x="2328863" y="5243513"/>
          <p14:tracePt t="21579" x="2319338" y="5260975"/>
          <p14:tracePt t="21593" x="2319338" y="5276850"/>
          <p14:tracePt t="21607" x="2319338" y="5311775"/>
          <p14:tracePt t="21621" x="2303463" y="5319713"/>
          <p14:tracePt t="21629" x="2303463" y="5327650"/>
          <p14:tracePt t="21636" x="2303463" y="5337175"/>
          <p14:tracePt t="21645" x="2303463" y="5345113"/>
          <p14:tracePt t="21658" x="2293938" y="5353050"/>
          <p14:tracePt t="21673" x="2293938" y="5370513"/>
          <p14:tracePt t="21680" x="2286000" y="5395913"/>
          <p14:tracePt t="21696" x="2278063" y="5395913"/>
          <p14:tracePt t="21716" x="2278063" y="5405438"/>
          <p14:tracePt t="21731" x="2278063" y="5413375"/>
          <p14:tracePt t="21738" x="2278063" y="5421313"/>
          <p14:tracePt t="21762" x="2278063" y="5446713"/>
          <p14:tracePt t="21767" x="2268538" y="5446713"/>
          <p14:tracePt t="21776" x="2268538" y="5456238"/>
          <p14:tracePt t="21781" x="2268538" y="5472113"/>
          <p14:tracePt t="21788" x="2268538" y="5489575"/>
          <p14:tracePt t="21803" x="2260600" y="5524500"/>
          <p14:tracePt t="21812" x="2260600" y="5540375"/>
          <p14:tracePt t="21817" x="2260600" y="5565775"/>
          <p14:tracePt t="21831" x="2260600" y="5608638"/>
          <p14:tracePt t="21847" x="2260600" y="5626100"/>
          <p14:tracePt t="21854" x="2260600" y="5684838"/>
          <p14:tracePt t="21868" x="2260600" y="5702300"/>
          <p14:tracePt t="21875" x="2260600" y="5710238"/>
          <p14:tracePt t="21883" x="2268538" y="5735638"/>
          <p14:tracePt t="21891" x="2268538" y="5761038"/>
          <p14:tracePt t="21898" x="2268538" y="5770563"/>
          <p14:tracePt t="21904" x="2268538" y="5788025"/>
          <p14:tracePt t="21913" x="2278063" y="5803900"/>
          <p14:tracePt t="21919" x="2286000" y="5838825"/>
          <p14:tracePt t="21933" x="2293938" y="5889625"/>
          <p14:tracePt t="21941" x="2303463" y="5889625"/>
          <p14:tracePt t="21949" x="2319338" y="5922963"/>
          <p14:tracePt t="21955" x="2336800" y="5940425"/>
          <p14:tracePt t="21963" x="2344738" y="5965825"/>
          <p14:tracePt t="21970" x="2354263" y="5999163"/>
          <p14:tracePt t="21980" x="2362200" y="6016625"/>
          <p14:tracePt t="21984" x="2362200" y="6024563"/>
          <p14:tracePt t="21991" x="2371725" y="6049963"/>
          <p14:tracePt t="21999" x="2379663" y="6076950"/>
          <p14:tracePt t="22014" x="2397125" y="6102350"/>
          <p14:tracePt t="22020" x="2405063" y="6127750"/>
          <p14:tracePt t="22028" x="2413000" y="6161088"/>
          <p14:tracePt t="22036" x="2430463" y="6221413"/>
          <p14:tracePt t="22050" x="2438400" y="6254750"/>
          <p14:tracePt t="22061" x="2455863" y="6272213"/>
          <p14:tracePt t="22067" x="2463800" y="6288088"/>
          <p14:tracePt t="22073" x="2473325" y="6313488"/>
          <p14:tracePt t="22086" x="2506663" y="6373813"/>
          <p14:tracePt t="22101" x="2532063" y="6432550"/>
          <p14:tracePt t="22107" x="2549525" y="6457950"/>
          <p14:tracePt t="22130" x="2574925" y="6467475"/>
          <p14:tracePt t="22137" x="2582863" y="6483350"/>
          <p14:tracePt t="22145" x="2608263" y="6510338"/>
          <p14:tracePt t="22152" x="2633663" y="6518275"/>
          <p14:tracePt t="22160" x="2660650" y="6526213"/>
          <p14:tracePt t="22168" x="2693988" y="6551613"/>
          <p14:tracePt t="22176" x="2752725" y="6594475"/>
          <p14:tracePt t="22182" x="2795588" y="6627813"/>
          <p14:tracePt t="22187" x="2820988" y="6637338"/>
          <p14:tracePt t="22195" x="2855913" y="6654800"/>
          <p14:tracePt t="22202" x="2897188" y="6721475"/>
          <p14:tracePt t="22217" x="2932113" y="6738938"/>
          <p14:tracePt t="22225" x="2940050" y="6738938"/>
          <p14:tracePt t="22246" x="2949575" y="6746875"/>
          <p14:tracePt t="22261" x="2957513" y="6746875"/>
          <p14:tracePt t="22276" x="2957513" y="6756400"/>
          <p14:tracePt t="22297" x="2965450" y="6756400"/>
          <p14:tracePt t="22311" x="2974975" y="6764338"/>
          <p14:tracePt t="22318" x="2982913" y="6764338"/>
          <p14:tracePt t="22333" x="2990850" y="6764338"/>
          <p14:tracePt t="22347" x="3000375" y="6764338"/>
          <p14:tracePt t="22355" x="3008313" y="6764338"/>
          <p14:tracePt t="22361" x="3016250" y="6764338"/>
          <p14:tracePt t="22369" x="3025775" y="6764338"/>
          <p14:tracePt t="22377" x="3041650" y="6764338"/>
          <p14:tracePt t="22383" x="3051175" y="6764338"/>
          <p14:tracePt t="22393" x="3059113" y="6764338"/>
          <p14:tracePt t="22410" x="3084513" y="6764338"/>
          <p14:tracePt t="22428" x="3094038" y="6764338"/>
          <p14:tracePt t="22442" x="3101975" y="6756400"/>
          <p14:tracePt t="22450" x="3119438" y="6746875"/>
          <p14:tracePt t="22456" x="3127375" y="6738938"/>
          <p14:tracePt t="22471" x="3144838" y="6738938"/>
          <p14:tracePt t="22478" x="3152775" y="6731000"/>
          <p14:tracePt t="22500" x="3186113" y="6721475"/>
          <p14:tracePt t="22514" x="3195638" y="6721475"/>
          <p14:tracePt t="22523" x="3203575" y="6705600"/>
          <p14:tracePt t="22532" x="3228975" y="6705600"/>
          <p14:tracePt t="22544" x="3254375" y="6696075"/>
          <p14:tracePt t="22551" x="3289300" y="6696075"/>
          <p14:tracePt t="22565" x="3305175" y="6696075"/>
          <p14:tracePt t="22572" x="3348038" y="6696075"/>
          <p14:tracePt t="22587" x="3382963" y="6705600"/>
          <p14:tracePt t="22602" x="3398838" y="6721475"/>
          <p14:tracePt t="22610" x="3424238" y="6721475"/>
          <p14:tracePt t="22624" x="3441700" y="6721475"/>
          <p14:tracePt t="22630" x="3449638" y="6721475"/>
          <p14:tracePt t="22640" x="3459163" y="6721475"/>
          <p14:tracePt t="22654" x="3467100" y="6721475"/>
          <p14:tracePt t="22661" x="3467100" y="6713538"/>
          <p14:tracePt t="22696" x="3484563" y="6713538"/>
          <p14:tracePt t="22726" x="3492500" y="6713538"/>
          <p14:tracePt t="22739" x="3517900" y="6731000"/>
          <p14:tracePt t="23260" x="3722688" y="6577013"/>
          <p14:tracePt t="23269" x="3968750" y="6391275"/>
          <p14:tracePt t="23278" x="4224338" y="6211888"/>
          <p14:tracePt t="23283" x="4673600" y="5965825"/>
          <p14:tracePt t="23291" x="5013325" y="5897563"/>
          <p14:tracePt t="23297" x="5380038" y="5727700"/>
          <p14:tracePt t="23304" x="5846763" y="5540375"/>
          <p14:tracePt t="23312" x="6229350" y="5370513"/>
          <p14:tracePt t="23319" x="6381750" y="5260975"/>
          <p14:tracePt t="23327" x="6721475" y="5073650"/>
          <p14:tracePt t="23333" x="6916738" y="4962525"/>
          <p14:tracePt t="23341" x="7061200" y="4878388"/>
          <p14:tracePt t="23348" x="7113588" y="4843463"/>
          <p14:tracePt t="23356" x="7205663" y="4741863"/>
          <p14:tracePt t="23363" x="7240588" y="4691063"/>
          <p14:tracePt t="23370" x="7283450" y="4630738"/>
          <p14:tracePt t="23377" x="7342188" y="4572000"/>
          <p14:tracePt t="23385" x="7402513" y="4470400"/>
          <p14:tracePt t="23394" x="7410450" y="4445000"/>
          <p14:tracePt t="23399" x="7453313" y="4359275"/>
          <p14:tracePt t="23407" x="7469188" y="4341813"/>
          <p14:tracePt t="23414" x="7478713" y="4325938"/>
          <p14:tracePt t="23421" x="7504113" y="4275138"/>
          <p14:tracePt t="23428" x="7521575" y="4265613"/>
          <p14:tracePt t="23435" x="7537450" y="4240213"/>
          <p14:tracePt t="23444" x="7546975" y="4224338"/>
          <p14:tracePt t="23450" x="7562850" y="4189413"/>
          <p14:tracePt t="23457" x="7580313" y="4171950"/>
          <p14:tracePt t="23465" x="7597775" y="4164013"/>
          <p14:tracePt t="23471" x="7623175" y="4105275"/>
          <p14:tracePt t="23479" x="7623175" y="4095750"/>
          <p14:tracePt t="23486" x="7631113" y="4095750"/>
          <p14:tracePt t="23494" x="7648575" y="4087813"/>
          <p14:tracePt t="23501" x="7691438" y="4062413"/>
          <p14:tracePt t="23509" x="7699375" y="4062413"/>
          <p14:tracePt t="23516" x="7716838" y="4037013"/>
          <p14:tracePt t="23523" x="7742238" y="4037013"/>
          <p14:tracePt t="23530" x="7767638" y="4019550"/>
          <p14:tracePt t="23537" x="7793038" y="4011613"/>
          <p14:tracePt t="23545" x="7793038" y="4002088"/>
          <p14:tracePt t="23551" x="7835900" y="3994150"/>
          <p14:tracePt t="23560" x="7851775" y="3994150"/>
          <p14:tracePt t="23567" x="7877175" y="3994150"/>
          <p14:tracePt t="23575" x="7912100" y="3994150"/>
          <p14:tracePt t="23580" x="7945438" y="3986213"/>
          <p14:tracePt t="23588" x="8031163" y="3968750"/>
          <p14:tracePt t="23595" x="8056563" y="3968750"/>
          <p14:tracePt t="23603" x="8124825" y="3986213"/>
          <p14:tracePt t="23610" x="8158163" y="3994150"/>
          <p14:tracePt t="23618" x="8218488" y="4019550"/>
          <p14:tracePt t="23624" x="8234363" y="4019550"/>
          <p14:tracePt t="23632" x="8269288" y="4037013"/>
          <p14:tracePt t="23641" x="8328025" y="4044950"/>
          <p14:tracePt t="23646" x="8378825" y="4044950"/>
          <p14:tracePt t="23660" x="8404225" y="4044950"/>
          <p14:tracePt t="23678" x="8421688" y="4044950"/>
          <p14:tracePt t="23699" x="8429625" y="4044950"/>
          <p14:tracePt t="23707" x="8439150" y="4044950"/>
          <p14:tracePt t="23719" x="8455025" y="4027488"/>
          <p14:tracePt t="23727" x="8480425" y="3994150"/>
          <p14:tracePt t="23733" x="8489950" y="3968750"/>
          <p14:tracePt t="23741" x="8523288" y="3908425"/>
          <p14:tracePt t="23750" x="8532813" y="3908425"/>
          <p14:tracePt t="23757" x="8566150" y="3867150"/>
          <p14:tracePt t="23763" x="8583613" y="3841750"/>
          <p14:tracePt t="23769" x="8591550" y="3832225"/>
          <p14:tracePt t="23776" x="8616950" y="3806825"/>
          <p14:tracePt t="23784" x="8624888" y="3790950"/>
          <p14:tracePt t="23792" x="8651875" y="3763963"/>
          <p14:tracePt t="23799" x="8677275" y="3738563"/>
          <p14:tracePt t="23813" x="8685213" y="3730625"/>
          <p14:tracePt t="23820" x="8693150" y="3705225"/>
          <p14:tracePt t="23828" x="8693150" y="3687763"/>
          <p14:tracePt t="23834" x="8702675" y="3687763"/>
          <p14:tracePt t="24103" x="8710613" y="3619500"/>
          <p14:tracePt t="24110" x="8718550" y="3578225"/>
          <p14:tracePt t="24117" x="8743950" y="3509963"/>
          <p14:tracePt t="24125" x="8761413" y="3355975"/>
          <p14:tracePt t="24132" x="8769350" y="3322638"/>
          <p14:tracePt t="24141" x="8778875" y="3289300"/>
          <p14:tracePt t="24147" x="8804275" y="3228975"/>
          <p14:tracePt t="24153" x="8812213" y="3203575"/>
          <p14:tracePt t="24161" x="8821738" y="3135313"/>
          <p14:tracePt t="24167" x="8829675" y="3109913"/>
          <p14:tracePt t="24176" x="8829675" y="3094038"/>
          <p14:tracePt t="24183" x="8829675" y="3067050"/>
          <p14:tracePt t="24190" x="8829675" y="3025775"/>
          <p14:tracePt t="24197" x="8829675" y="3000375"/>
          <p14:tracePt t="24204" x="8829675" y="2982913"/>
          <p14:tracePt t="24212" x="8829675" y="2957513"/>
          <p14:tracePt t="24219" x="8829675" y="2906713"/>
          <p14:tracePt t="24234" x="8829675" y="2871788"/>
          <p14:tracePt t="24241" x="8829675" y="2855913"/>
          <p14:tracePt t="24249" x="8829675" y="2813050"/>
          <p14:tracePt t="24256" x="8821738" y="2813050"/>
          <p14:tracePt t="24262" x="8796338" y="2770188"/>
          <p14:tracePt t="24270" x="8786813" y="2719388"/>
          <p14:tracePt t="24277" x="8769350" y="2686050"/>
          <p14:tracePt t="24284" x="8761413" y="2643188"/>
          <p14:tracePt t="24292" x="8743950" y="2592388"/>
          <p14:tracePt t="24298" x="8743950" y="2574925"/>
          <p14:tracePt t="24308" x="8728075" y="2524125"/>
          <p14:tracePt t="24313" x="8702675" y="2463800"/>
          <p14:tracePt t="24320" x="8693150" y="2430463"/>
          <p14:tracePt t="24335" x="8677275" y="2397125"/>
          <p14:tracePt t="24343" x="8677275" y="2379663"/>
          <p14:tracePt t="24359" x="8659813" y="2362200"/>
          <p14:tracePt t="24365" x="8634413" y="2319338"/>
          <p14:tracePt t="24372" x="8634413" y="2311400"/>
          <p14:tracePt t="24379" x="8624888" y="2303463"/>
          <p14:tracePt t="24386" x="8616950" y="2293938"/>
          <p14:tracePt t="24394" x="8599488" y="2235200"/>
          <p14:tracePt t="24400" x="8591550" y="2217738"/>
          <p14:tracePt t="24415" x="8583613" y="2209800"/>
          <p14:tracePt t="24422" x="8583613" y="2192338"/>
          <p14:tracePt t="24430" x="8566150" y="2174875"/>
          <p14:tracePt t="24436" x="8558213" y="2166938"/>
          <p14:tracePt t="24444" x="8540750" y="2141538"/>
          <p14:tracePt t="24451" x="8532813" y="2116138"/>
          <p14:tracePt t="24459" x="8515350" y="2082800"/>
          <p14:tracePt t="24466" x="8507413" y="2065338"/>
          <p14:tracePt t="24474" x="8472488" y="2030413"/>
          <p14:tracePt t="24480" x="8464550" y="2005013"/>
          <p14:tracePt t="24488" x="8455025" y="1979613"/>
          <p14:tracePt t="24495" x="8429625" y="1920875"/>
          <p14:tracePt t="24502" x="8429625" y="1911350"/>
          <p14:tracePt t="24509" x="8413750" y="1885950"/>
          <p14:tracePt t="24517" x="8404225" y="1878013"/>
          <p14:tracePt t="24525" x="8388350" y="1852613"/>
          <p14:tracePt t="24539" x="8378825" y="1852613"/>
          <p14:tracePt t="24546" x="8370888" y="1844675"/>
          <p14:tracePt t="24552" x="8353425" y="1844675"/>
          <p14:tracePt t="24560" x="8345488" y="1844675"/>
          <p14:tracePt t="24567" x="8328025" y="1844675"/>
          <p14:tracePt t="24582" x="8302625" y="1844675"/>
          <p14:tracePt t="24589" x="8294688" y="1878013"/>
          <p14:tracePt t="24596" x="8285163" y="1878013"/>
          <p14:tracePt t="24603" x="8285163" y="1895475"/>
          <p14:tracePt t="24611" x="8277225" y="1920875"/>
          <p14:tracePt t="24619" x="8259763" y="1938338"/>
          <p14:tracePt t="24630" x="8259763" y="1946275"/>
          <p14:tracePt t="24634" x="8259763" y="1954213"/>
          <p14:tracePt t="24640" x="8251825" y="1963738"/>
          <p14:tracePt t="24647" x="8243888" y="1989138"/>
          <p14:tracePt t="24656" x="8243888" y="2005013"/>
          <p14:tracePt t="24661" x="8234363" y="2039938"/>
          <p14:tracePt t="24669" x="8226425" y="2055813"/>
          <p14:tracePt t="24676" x="8218488" y="2124075"/>
          <p14:tracePt t="24683" x="8208963" y="2174875"/>
          <p14:tracePt t="24691" x="8201025" y="2200275"/>
          <p14:tracePt t="24698" x="8201025" y="2227263"/>
          <p14:tracePt t="24705" x="8191500" y="2268538"/>
          <p14:tracePt t="24712" x="8175625" y="2286000"/>
          <p14:tracePt t="24719" x="8175625" y="2303463"/>
          <p14:tracePt t="24729" x="8175625" y="2311400"/>
          <p14:tracePt t="24736" x="8175625" y="2344738"/>
          <p14:tracePt t="24744" x="8175625" y="2397125"/>
          <p14:tracePt t="24757" x="8191500" y="2473325"/>
          <p14:tracePt t="24763" x="8191500" y="2481263"/>
          <p14:tracePt t="24770" x="8191500" y="2489200"/>
          <p14:tracePt t="24778" x="8191500" y="2516188"/>
          <p14:tracePt t="24785" x="8201025" y="2566988"/>
          <p14:tracePt t="24800" x="8201025" y="2600325"/>
          <p14:tracePt t="24807" x="8208963" y="2625725"/>
          <p14:tracePt t="24814" x="8208963" y="2643188"/>
          <p14:tracePt t="24822" x="8218488" y="2668588"/>
          <p14:tracePt t="24831" x="8218488" y="2701925"/>
          <p14:tracePt t="24839" x="8226425" y="2736850"/>
          <p14:tracePt t="24847" x="8234363" y="2795588"/>
          <p14:tracePt t="24851" x="8243888" y="2881313"/>
          <p14:tracePt t="24858" x="8243888" y="2897188"/>
          <p14:tracePt t="24865" x="8251825" y="2914650"/>
          <p14:tracePt t="24873" x="8251825" y="2940050"/>
          <p14:tracePt t="24879" x="8259763" y="2974975"/>
          <p14:tracePt t="24889" x="8259763" y="3016250"/>
          <p14:tracePt t="24898" x="8259763" y="3025775"/>
          <p14:tracePt t="24902" x="8259763" y="3067050"/>
          <p14:tracePt t="24910" x="8259763" y="3094038"/>
          <p14:tracePt t="24916" x="8277225" y="3152775"/>
          <p14:tracePt t="24923" x="8285163" y="3160713"/>
          <p14:tracePt t="24930" x="8285163" y="3186113"/>
          <p14:tracePt t="24938" x="8294688" y="3228975"/>
          <p14:tracePt t="24945" x="8302625" y="3263900"/>
          <p14:tracePt t="24953" x="8310563" y="3305175"/>
          <p14:tracePt t="24962" x="8320088" y="3330575"/>
          <p14:tracePt t="24968" x="8328025" y="3355975"/>
          <p14:tracePt t="24976" x="8335963" y="3398838"/>
          <p14:tracePt t="24981" x="8345488" y="3424238"/>
          <p14:tracePt t="24989" x="8362950" y="3433763"/>
          <p14:tracePt t="24995" x="8378825" y="3484563"/>
          <p14:tracePt t="25003" x="8388350" y="3484563"/>
          <p14:tracePt t="25010" x="8396288" y="3509963"/>
          <p14:tracePt t="25026" x="8439150" y="3543300"/>
          <p14:tracePt t="25032" x="8464550" y="3560763"/>
          <p14:tracePt t="25040" x="8489950" y="3586163"/>
          <p14:tracePt t="25046" x="8489950" y="3594100"/>
          <p14:tracePt t="25056" x="8532813" y="3611563"/>
          <p14:tracePt t="25060" x="8548688" y="3611563"/>
          <p14:tracePt t="25068" x="8558213" y="3619500"/>
          <p14:tracePt t="25075" x="8591550" y="3629025"/>
          <p14:tracePt t="25082" x="8599488" y="3629025"/>
          <p14:tracePt t="25090" x="8609013" y="3629025"/>
          <p14:tracePt t="25097" x="8642350" y="3629025"/>
          <p14:tracePt t="25106" x="8651875" y="3629025"/>
          <p14:tracePt t="25111" x="8702675" y="3629025"/>
          <p14:tracePt t="25119" x="8718550" y="3629025"/>
          <p14:tracePt t="25127" x="8743950" y="3619500"/>
          <p14:tracePt t="25134" x="8778875" y="3611563"/>
          <p14:tracePt t="25141" x="8796338" y="3611563"/>
          <p14:tracePt t="25148" x="8837613" y="3578225"/>
          <p14:tracePt t="25157" x="8863013" y="3568700"/>
          <p14:tracePt t="25163" x="8905875" y="3527425"/>
          <p14:tracePt t="25170" x="8948738" y="3502025"/>
          <p14:tracePt t="25178" x="8999538" y="3459163"/>
          <p14:tracePt t="25184" x="9007475" y="3441700"/>
          <p14:tracePt t="25192" x="9032875" y="3408363"/>
          <p14:tracePt t="25198" x="9050338" y="3373438"/>
          <p14:tracePt t="25208" x="9075738" y="3355975"/>
          <p14:tracePt t="25213" x="9085263" y="3322638"/>
          <p14:tracePt t="25220" x="9093200" y="3314700"/>
          <p14:tracePt t="25227" x="9101138" y="3289300"/>
          <p14:tracePt t="25233" x="9101138" y="3263900"/>
          <p14:tracePt t="25242" x="9110663" y="3238500"/>
          <p14:tracePt t="25248" x="9110663" y="3221038"/>
          <p14:tracePt t="25257" x="9110663" y="3203575"/>
          <p14:tracePt t="25264" x="9110663" y="3160713"/>
          <p14:tracePt t="25272" x="9110663" y="3135313"/>
          <p14:tracePt t="25278" x="9101138" y="3059113"/>
          <p14:tracePt t="25285" x="9093200" y="2990850"/>
          <p14:tracePt t="25293" x="9075738" y="2932113"/>
          <p14:tracePt t="25300" x="9058275" y="2838450"/>
          <p14:tracePt t="25308" x="9050338" y="2805113"/>
          <p14:tracePt t="25314" x="9050338" y="2719388"/>
          <p14:tracePt t="25323" x="9042400" y="2676525"/>
          <p14:tracePt t="25328" x="9042400" y="2592388"/>
          <p14:tracePt t="25337" x="9050338" y="2413000"/>
          <p14:tracePt t="25345" x="9101138" y="2108200"/>
          <p14:tracePt t="25352" x="9118600" y="2047875"/>
          <p14:tracePt t="25361" x="9126538" y="1946275"/>
          <p14:tracePt t="25366" x="9126538" y="1920875"/>
          <p14:tracePt t="25374" x="9126538" y="1885950"/>
          <p14:tracePt t="25380" x="9136063" y="1870075"/>
          <p14:tracePt t="25389" x="9136063" y="1835150"/>
          <p14:tracePt t="25395" x="9136063" y="1793875"/>
          <p14:tracePt t="25402" x="9136063" y="1784350"/>
          <p14:tracePt t="25415" x="9136063" y="1776413"/>
          <p14:tracePt t="25424" x="9136063" y="1758950"/>
          <p14:tracePt t="25438" x="9126538" y="1758950"/>
          <p14:tracePt t="25445" x="9126538" y="1741488"/>
          <p14:tracePt t="25452" x="9118600" y="1716088"/>
          <p14:tracePt t="25481" x="9118600" y="1708150"/>
          <p14:tracePt t="25490" x="9093200" y="1708150"/>
          <p14:tracePt t="25496" x="9085263" y="1690688"/>
          <p14:tracePt t="25510" x="9075738" y="1682750"/>
          <p14:tracePt t="25518" x="9075738" y="1674813"/>
          <p14:tracePt t="25526" x="9058275" y="1657350"/>
          <p14:tracePt t="25532" x="9050338" y="1657350"/>
          <p14:tracePt t="25540" x="9042400" y="1649413"/>
          <p14:tracePt t="25547" x="9032875" y="1649413"/>
          <p14:tracePt t="25555" x="8999538" y="1631950"/>
          <p14:tracePt t="25571" x="8982075" y="1631950"/>
          <p14:tracePt t="25577" x="8974138" y="1631950"/>
          <p14:tracePt t="25583" x="8948738" y="1631950"/>
          <p14:tracePt t="25591" x="8913813" y="1622425"/>
          <p14:tracePt t="25597" x="8888413" y="1622425"/>
          <p14:tracePt t="25605" x="8872538" y="1622425"/>
          <p14:tracePt t="25612" x="8837613" y="1631950"/>
          <p14:tracePt t="25619" x="8804275" y="1649413"/>
          <p14:tracePt t="25626" x="8753475" y="1674813"/>
          <p14:tracePt t="25633" x="8718550" y="1690688"/>
          <p14:tracePt t="25641" x="8659813" y="1708150"/>
          <p14:tracePt t="25648" x="8651875" y="1716088"/>
          <p14:tracePt t="25657" x="8599488" y="1725613"/>
          <p14:tracePt t="25663" x="8591550" y="1741488"/>
          <p14:tracePt t="25673" x="8515350" y="1776413"/>
          <p14:tracePt t="25681" x="8507413" y="1784350"/>
          <p14:tracePt t="25686" x="8489950" y="1793875"/>
          <p14:tracePt t="25699" x="8429625" y="1819275"/>
          <p14:tracePt t="25713" x="8429625" y="1827213"/>
          <p14:tracePt t="25721" x="8396288" y="1844675"/>
          <p14:tracePt t="25728" x="8388350" y="1844675"/>
          <p14:tracePt t="25735" x="8370888" y="1870075"/>
          <p14:tracePt t="25742" x="8328025" y="1928813"/>
          <p14:tracePt t="25749" x="8269288" y="2047875"/>
          <p14:tracePt t="25758" x="8259763" y="2082800"/>
          <p14:tracePt t="25765" x="8226425" y="2159000"/>
          <p14:tracePt t="25772" x="8218488" y="2209800"/>
          <p14:tracePt t="25779" x="8201025" y="2293938"/>
          <p14:tracePt t="25786" x="8166100" y="2328863"/>
          <p14:tracePt t="25793" x="8158163" y="2387600"/>
          <p14:tracePt t="25800" x="8150225" y="2438400"/>
          <p14:tracePt t="25816" x="8150225" y="2455863"/>
          <p14:tracePt t="25823" x="8140700" y="2506663"/>
          <p14:tracePt t="25829" x="8140700" y="2516188"/>
          <p14:tracePt t="25838" x="8140700" y="2532063"/>
          <p14:tracePt t="25846" x="8140700" y="2549525"/>
          <p14:tracePt t="25853" x="8140700" y="2574925"/>
          <p14:tracePt t="25862" x="8150225" y="2600325"/>
          <p14:tracePt t="25868" x="8175625" y="2701925"/>
          <p14:tracePt t="25875" x="8175625" y="2711450"/>
          <p14:tracePt t="25880" x="8201025" y="2820988"/>
          <p14:tracePt t="25887" x="8208963" y="2871788"/>
          <p14:tracePt t="25895" x="8208963" y="2932113"/>
          <p14:tracePt t="25902" x="8218488" y="2974975"/>
          <p14:tracePt t="25910" x="8234363" y="3059113"/>
          <p14:tracePt t="25916" x="8234363" y="3084513"/>
          <p14:tracePt t="25941" x="8243888" y="3127375"/>
          <p14:tracePt t="25942" x="8251825" y="3186113"/>
          <p14:tracePt t="25945" x="8251825" y="3195638"/>
          <p14:tracePt t="25954" x="8269288" y="3221038"/>
          <p14:tracePt t="25960" x="8269288" y="3228975"/>
          <p14:tracePt t="25968" x="8277225" y="3238500"/>
          <p14:tracePt t="25975" x="8277225" y="3246438"/>
          <p14:tracePt t="25982" x="8285163" y="3263900"/>
          <p14:tracePt t="25997" x="8294688" y="3289300"/>
          <p14:tracePt t="26005" x="8310563" y="3314700"/>
          <p14:tracePt t="26010" x="8320088" y="3314700"/>
          <p14:tracePt t="26018" x="8335963" y="3340100"/>
          <p14:tracePt t="26032" x="8378825" y="3373438"/>
          <p14:tracePt t="26048" x="8396288" y="3390900"/>
          <p14:tracePt t="26055" x="8404225" y="3398838"/>
          <p14:tracePt t="26069" x="8455025" y="3416300"/>
          <p14:tracePt t="26076" x="8455025" y="3424238"/>
          <p14:tracePt t="26083" x="8472488" y="3433763"/>
          <p14:tracePt t="26091" x="8507413" y="3441700"/>
          <p14:tracePt t="26098" x="8523288" y="3441700"/>
          <p14:tracePt t="26106" x="8540750" y="3441700"/>
          <p14:tracePt t="26115" x="8566150" y="3449638"/>
          <p14:tracePt t="26123" x="8591550" y="3459163"/>
          <p14:tracePt t="26128" x="8609013" y="3467100"/>
          <p14:tracePt t="26135" x="8624888" y="3467100"/>
          <p14:tracePt t="26141" x="8659813" y="3467100"/>
          <p14:tracePt t="26149" x="8677275" y="3467100"/>
          <p14:tracePt t="26157" x="8685213" y="3475038"/>
          <p14:tracePt t="26164" x="8702675" y="3475038"/>
          <p14:tracePt t="26171" x="8710613" y="3475038"/>
          <p14:tracePt t="26178" x="8736013" y="3475038"/>
          <p14:tracePt t="26186" x="8743950" y="3475038"/>
          <p14:tracePt t="26192" x="8761413" y="3475038"/>
          <p14:tracePt t="26201" x="8778875" y="3475038"/>
          <p14:tracePt t="26209" x="8796338" y="3475038"/>
          <p14:tracePt t="26215" x="8812213" y="3475038"/>
          <p14:tracePt t="26228" x="8855075" y="3475038"/>
          <p14:tracePt t="26235" x="8863013" y="3475038"/>
          <p14:tracePt t="26243" x="8880475" y="3475038"/>
          <p14:tracePt t="26250" x="8888413" y="3467100"/>
          <p14:tracePt t="26257" x="8897938" y="3467100"/>
          <p14:tracePt t="26265" x="8905875" y="3467100"/>
          <p14:tracePt t="26273" x="8931275" y="3459163"/>
          <p14:tracePt t="26280" x="8940800" y="3459163"/>
          <p14:tracePt t="26301" x="8948738" y="3449638"/>
          <p14:tracePt t="26308" x="8966200" y="3433763"/>
          <p14:tracePt t="26326" x="8974138" y="3398838"/>
          <p14:tracePt t="26340" x="8999538" y="3382963"/>
          <p14:tracePt t="26345" x="9007475" y="3322638"/>
          <p14:tracePt t="26366" x="9017000" y="3297238"/>
          <p14:tracePt t="26374" x="9024938" y="3263900"/>
          <p14:tracePt t="26390" x="9024938" y="3254375"/>
          <p14:tracePt t="26395" x="9032875" y="3238500"/>
          <p14:tracePt t="26417" x="9032875" y="3228975"/>
          <p14:tracePt t="26425" x="9042400" y="3228975"/>
          <p14:tracePt t="26432" x="9042400" y="3211513"/>
          <p14:tracePt t="26441" x="9050338" y="3203575"/>
          <p14:tracePt t="26445" x="9050338" y="3195638"/>
          <p14:tracePt t="26460" x="9067800" y="3178175"/>
          <p14:tracePt t="26476" x="9075738" y="3135313"/>
          <p14:tracePt t="26497" x="9085263" y="3127375"/>
          <p14:tracePt t="26505" x="9085263" y="3119438"/>
          <p14:tracePt t="26518" x="9093200" y="3119438"/>
          <p14:tracePt t="26547" x="9093200" y="3109913"/>
          <p14:tracePt t="26562" x="9093200" y="3101975"/>
          <p14:tracePt t="26570" x="9110663" y="3094038"/>
          <p14:tracePt t="26585" x="9118600" y="3084513"/>
          <p14:tracePt t="26607" x="9126538" y="3067050"/>
          <p14:tracePt t="26627" x="9136063" y="3067050"/>
          <p14:tracePt t="26874" x="9110663" y="2192338"/>
          <p14:tracePt t="26889" x="9101138" y="2184400"/>
          <p14:tracePt t="26896" x="9093200" y="2174875"/>
          <p14:tracePt t="26903" x="9085263" y="2174875"/>
          <p14:tracePt t="26926" x="9067800" y="2166938"/>
          <p14:tracePt t="26956" x="9050338" y="2166938"/>
          <p14:tracePt t="26983" x="9042400" y="2166938"/>
          <p14:tracePt t="27092" x="9042400" y="2174875"/>
          <p14:tracePt t="27114" x="9042400" y="2184400"/>
          <p14:tracePt t="27121" x="9042400" y="2192338"/>
          <p14:tracePt t="27136" x="9042400" y="2200275"/>
          <p14:tracePt t="27149" x="9042400" y="2227263"/>
          <p14:tracePt t="27157" x="9042400" y="2235200"/>
          <p14:tracePt t="27172" x="9042400" y="2252663"/>
          <p14:tracePt t="27179" x="9058275" y="2286000"/>
          <p14:tracePt t="27186" x="9067800" y="2286000"/>
          <p14:tracePt t="27193" x="9067800" y="2319338"/>
          <p14:tracePt t="27200" x="9075738" y="2336800"/>
          <p14:tracePt t="27208" x="9085263" y="2379663"/>
          <p14:tracePt t="27216" x="9085263" y="2413000"/>
          <p14:tracePt t="27223" x="9085263" y="2430463"/>
          <p14:tracePt t="27230" x="9085263" y="2473325"/>
          <p14:tracePt t="27236" x="9093200" y="2516188"/>
          <p14:tracePt t="27244" x="9093200" y="2532063"/>
          <p14:tracePt t="27252" x="9093200" y="2608263"/>
          <p14:tracePt t="27267" x="9093200" y="2617788"/>
          <p14:tracePt t="27275" x="9093200" y="2633663"/>
          <p14:tracePt t="27282" x="9093200" y="2660650"/>
          <p14:tracePt t="27310" x="9093200" y="2676525"/>
          <p14:tracePt t="27318" x="9093200" y="2686050"/>
          <p14:tracePt t="27325" x="9093200" y="2693988"/>
          <p14:tracePt t="27331" x="9093200" y="2719388"/>
          <p14:tracePt t="27340" x="9093200" y="2736850"/>
          <p14:tracePt t="27346" x="9093200" y="2752725"/>
          <p14:tracePt t="27353" x="9093200" y="2762250"/>
          <p14:tracePt t="27360" x="9093200" y="2787650"/>
          <p14:tracePt t="27368" x="9093200" y="2795588"/>
          <p14:tracePt t="27377" x="9093200" y="2805113"/>
          <p14:tracePt t="27383" x="9093200" y="2813050"/>
          <p14:tracePt t="27396" x="9093200" y="2820988"/>
          <p14:tracePt t="27420" x="9093200" y="2830513"/>
          <p14:tracePt t="27434" x="9093200" y="2838450"/>
          <p14:tracePt t="27448" x="9093200" y="2846388"/>
          <p14:tracePt t="27477" x="9093200" y="2855913"/>
          <p14:tracePt t="27498" x="9093200" y="2863850"/>
          <p14:tracePt t="27521" x="9093200" y="2871788"/>
          <p14:tracePt t="27527" x="9093200" y="2889250"/>
          <p14:tracePt t="27541" x="9093200" y="2897188"/>
          <p14:tracePt t="27549" x="9093200" y="2914650"/>
          <p14:tracePt t="27564" x="9093200" y="2957513"/>
          <p14:tracePt t="27586" x="9093200" y="2974975"/>
          <p14:tracePt t="27592" x="9093200" y="3008313"/>
          <p14:tracePt t="27607" x="9093200" y="3033713"/>
          <p14:tracePt t="27614" x="9093200" y="3059113"/>
          <p14:tracePt t="27622" x="9093200" y="3067050"/>
          <p14:tracePt t="27629" x="9093200" y="3094038"/>
          <p14:tracePt t="27644" x="9093200" y="3109913"/>
          <p14:tracePt t="27649" x="9093200" y="3135313"/>
          <p14:tracePt t="27665" x="9093200" y="3144838"/>
          <p14:tracePt t="27672" x="9101138" y="3160713"/>
          <p14:tracePt t="27695" x="9110663" y="3178175"/>
          <p14:tracePt t="27708" x="9110663" y="3186113"/>
          <p14:tracePt t="27716" x="9110663" y="3195638"/>
          <p14:tracePt t="27739" x="9110663" y="3203575"/>
          <p14:tracePt t="27745" x="9118600" y="3221038"/>
          <p14:tracePt t="27753" x="9118600" y="3228975"/>
          <p14:tracePt t="27759" x="9118600" y="3238500"/>
          <p14:tracePt t="27767" x="9110663" y="3289300"/>
          <p14:tracePt t="27774" x="9093200" y="3297238"/>
          <p14:tracePt t="27781" x="9042400" y="3382963"/>
          <p14:tracePt t="27789" x="9017000" y="3408363"/>
          <p14:tracePt t="27797" x="8966200" y="3467100"/>
          <p14:tracePt t="27803" x="8847138" y="3543300"/>
          <p14:tracePt t="27810" x="8753475" y="3586163"/>
          <p14:tracePt t="27818" x="8667750" y="3629025"/>
          <p14:tracePt t="27824" x="8591550" y="3662363"/>
          <p14:tracePt t="27832" x="8523288" y="3722688"/>
          <p14:tracePt t="27839" x="8447088" y="3763963"/>
          <p14:tracePt t="27846" x="8388350" y="3773488"/>
          <p14:tracePt t="27853" x="8285163" y="3806825"/>
          <p14:tracePt t="27861" x="8208963" y="3841750"/>
          <p14:tracePt t="27868" x="8089900" y="3883025"/>
          <p14:tracePt t="27875" x="7920038" y="3951288"/>
          <p14:tracePt t="27882" x="7810500" y="3976688"/>
          <p14:tracePt t="27890" x="7732713" y="3994150"/>
          <p14:tracePt t="27897" x="7613650" y="4052888"/>
          <p14:tracePt t="27905" x="7427913" y="4105275"/>
          <p14:tracePt t="27912" x="7283450" y="4130675"/>
          <p14:tracePt t="27920" x="7138988" y="4146550"/>
          <p14:tracePt t="27926" x="7027863" y="4189413"/>
          <p14:tracePt t="27932" x="6934200" y="4214813"/>
          <p14:tracePt t="27953" x="6654800" y="4257675"/>
          <p14:tracePt t="27956" x="6432550" y="4275138"/>
          <p14:tracePt t="27961" x="6330950" y="4316413"/>
          <p14:tracePt t="27970" x="6203950" y="4333875"/>
          <p14:tracePt t="27977" x="6059488" y="4325938"/>
          <p14:tracePt t="27986" x="5905500" y="4333875"/>
          <p14:tracePt t="27991" x="5778500" y="4333875"/>
          <p14:tracePt t="27999" x="5702300" y="4351338"/>
          <p14:tracePt t="28007" x="5616575" y="4351338"/>
          <p14:tracePt t="28012" x="5575300" y="4359275"/>
          <p14:tracePt t="28021" x="5514975" y="4359275"/>
          <p14:tracePt t="28028" x="5438775" y="4359275"/>
          <p14:tracePt t="28034" x="5395913" y="4359275"/>
          <p14:tracePt t="28042" x="5337175" y="4359275"/>
          <p14:tracePt t="28049" x="5243513" y="4359275"/>
          <p14:tracePt t="28056" x="5218113" y="4359275"/>
          <p14:tracePt t="28063" x="5192713" y="4359275"/>
          <p14:tracePt t="28073" x="5149850" y="4359275"/>
          <p14:tracePt t="28081" x="5132388" y="4359275"/>
          <p14:tracePt t="28088" x="5091113" y="4359275"/>
          <p14:tracePt t="28093" x="5073650" y="4359275"/>
          <p14:tracePt t="28100" x="5056188" y="4359275"/>
          <p14:tracePt t="28107" x="5022850" y="4351338"/>
          <p14:tracePt t="28114" x="4997450" y="4341813"/>
          <p14:tracePt t="28122" x="4972050" y="4341813"/>
          <p14:tracePt t="28129" x="4954588" y="4333875"/>
          <p14:tracePt t="28138" x="4903788" y="4316413"/>
          <p14:tracePt t="28144" x="4868863" y="4300538"/>
          <p14:tracePt t="28151" x="4818063" y="4291013"/>
          <p14:tracePt t="28158" x="4767263" y="4275138"/>
          <p14:tracePt t="28165" x="4733925" y="4257675"/>
          <p14:tracePt t="28173" x="4699000" y="4224338"/>
          <p14:tracePt t="28180" x="4648200" y="4171950"/>
          <p14:tracePt t="28188" x="4614863" y="4121150"/>
          <p14:tracePt t="28194" x="4589463" y="4052888"/>
          <p14:tracePt t="28203" x="4538663" y="3986213"/>
          <p14:tracePt t="28209" x="4521200" y="3900488"/>
          <p14:tracePt t="28216" x="4513263" y="3824288"/>
          <p14:tracePt t="28223" x="4503738" y="3763963"/>
          <p14:tracePt t="28230" x="4503738" y="3705225"/>
          <p14:tracePt t="28244" x="4503738" y="3679825"/>
          <p14:tracePt t="28252" x="4503738" y="3671888"/>
          <p14:tracePt t="28259" x="4503738" y="3662363"/>
          <p14:tracePt t="28267" x="4503738" y="3654425"/>
          <p14:tracePt t="28282" x="4503738" y="3646488"/>
          <p14:tracePt t="28310" x="4503738" y="3636963"/>
          <p14:tracePt t="28332" x="4513263" y="3636963"/>
          <p14:tracePt t="28340" x="4513263" y="3629025"/>
          <p14:tracePt t="28354" x="4529138" y="3629025"/>
          <p14:tracePt t="28368" x="4538663" y="3619500"/>
          <p14:tracePt t="28398" x="4546600" y="3619500"/>
          <p14:tracePt t="28405" x="4554538" y="3619500"/>
          <p14:tracePt t="28412" x="4564063" y="3619500"/>
          <p14:tracePt t="28441" x="4572000" y="3619500"/>
          <p14:tracePt t="28449" x="4579938" y="3619500"/>
          <p14:tracePt t="28463" x="4589463" y="3619500"/>
          <p14:tracePt t="28478" x="4597400" y="3619500"/>
          <p14:tracePt t="28499" x="4605338" y="3619500"/>
          <p14:tracePt t="28536" x="4614863" y="3619500"/>
          <p14:tracePt t="28543" x="4630738" y="3619500"/>
          <p14:tracePt t="28557" x="4640263" y="3619500"/>
          <p14:tracePt t="28565" x="4657725" y="3619500"/>
          <p14:tracePt t="28573" x="4665663" y="3619500"/>
          <p14:tracePt t="28588" x="4691063" y="3629025"/>
          <p14:tracePt t="28602" x="4699000" y="3629025"/>
          <p14:tracePt t="28608" x="4708525" y="3629025"/>
          <p14:tracePt t="28615" x="4733925" y="3629025"/>
          <p14:tracePt t="28630" x="4749800" y="3636963"/>
          <p14:tracePt t="28644" x="4775200" y="3636963"/>
          <p14:tracePt t="28659" x="4775200" y="3646488"/>
          <p14:tracePt t="28666" x="4792663" y="3646488"/>
          <p14:tracePt t="28673" x="4802188" y="3646488"/>
          <p14:tracePt t="28680" x="4810125" y="3646488"/>
          <p14:tracePt t="28689" x="4827588" y="3646488"/>
          <p14:tracePt t="28702" x="4843463" y="3646488"/>
          <p14:tracePt t="28710" x="4868863" y="3646488"/>
          <p14:tracePt t="28718" x="4886325" y="3646488"/>
          <p14:tracePt t="28724" x="4894263" y="3636963"/>
          <p14:tracePt t="28730" x="4929188" y="3636963"/>
          <p14:tracePt t="28738" x="4954588" y="3629025"/>
          <p14:tracePt t="28745" x="4979988" y="3611563"/>
          <p14:tracePt t="28754" x="5022850" y="3611563"/>
          <p14:tracePt t="28760" x="5064125" y="3611563"/>
          <p14:tracePt t="28768" x="5099050" y="3603625"/>
          <p14:tracePt t="28775" x="5132388" y="3586163"/>
          <p14:tracePt t="28781" x="5167313" y="3578225"/>
          <p14:tracePt t="28790" x="5226050" y="3578225"/>
          <p14:tracePt t="28796" x="5235575" y="3578225"/>
          <p14:tracePt t="28805" x="5276850" y="3568700"/>
          <p14:tracePt t="28810" x="5311775" y="3560763"/>
          <p14:tracePt t="28819" x="5362575" y="3552825"/>
          <p14:tracePt t="28827" x="5395913" y="3543300"/>
          <p14:tracePt t="28835" x="5481638" y="3535363"/>
          <p14:tracePt t="28844" x="5540375" y="3535363"/>
          <p14:tracePt t="28847" x="5608638" y="3527425"/>
          <p14:tracePt t="28855" x="5710238" y="3509963"/>
          <p14:tracePt t="28862" x="5788025" y="3502025"/>
          <p14:tracePt t="28870" x="5838825" y="3502025"/>
          <p14:tracePt t="28876" x="5872163" y="3502025"/>
          <p14:tracePt t="28884" x="5922963" y="3502025"/>
          <p14:tracePt t="28890" x="5940425" y="3492500"/>
          <p14:tracePt t="28902" x="5991225" y="3492500"/>
          <p14:tracePt t="28905" x="6008688" y="3492500"/>
          <p14:tracePt t="28912" x="6042025" y="3492500"/>
          <p14:tracePt t="28920" x="6059488" y="3492500"/>
          <p14:tracePt t="28927" x="6067425" y="3492500"/>
          <p14:tracePt t="28935" x="6084888" y="3492500"/>
          <p14:tracePt t="28941" x="6110288" y="3492500"/>
          <p14:tracePt t="28949" x="6127750" y="3492500"/>
          <p14:tracePt t="28956" x="6153150" y="3492500"/>
          <p14:tracePt t="28971" x="6211888" y="3492500"/>
          <p14:tracePt t="28986" x="6246813" y="3492500"/>
          <p14:tracePt t="28992" x="6272213" y="3492500"/>
          <p14:tracePt t="29001" x="6280150" y="3492500"/>
          <p14:tracePt t="29007" x="6313488" y="3502025"/>
          <p14:tracePt t="29013" x="6330950" y="3502025"/>
          <p14:tracePt t="29021" x="6356350" y="3502025"/>
          <p14:tracePt t="29030" x="6381750" y="3502025"/>
          <p14:tracePt t="29038" x="6407150" y="3502025"/>
          <p14:tracePt t="29045" x="6450013" y="3502025"/>
          <p14:tracePt t="29058" x="6483350" y="3502025"/>
          <p14:tracePt t="29066" x="6500813" y="3502025"/>
          <p14:tracePt t="29073" x="6526213" y="3502025"/>
          <p14:tracePt t="29079" x="6543675" y="3502025"/>
          <p14:tracePt t="29087" x="6551613" y="3502025"/>
          <p14:tracePt t="29094" x="6561138" y="3502025"/>
          <p14:tracePt t="29102" x="6594475" y="3492500"/>
          <p14:tracePt t="29108" x="6619875" y="3492500"/>
          <p14:tracePt t="29123" x="6662738" y="3492500"/>
          <p14:tracePt t="29138" x="6680200" y="3492500"/>
          <p14:tracePt t="29145" x="6696075" y="3492500"/>
          <p14:tracePt t="29152" x="6705600" y="3492500"/>
          <p14:tracePt t="29159" x="6731000" y="3492500"/>
          <p14:tracePt t="29174" x="6746875" y="3492500"/>
          <p14:tracePt t="29191" x="6764338" y="3484563"/>
          <p14:tracePt t="29204" x="6789738" y="3484563"/>
          <p14:tracePt t="29212" x="6799263" y="3484563"/>
          <p14:tracePt t="29232" x="6824663" y="3484563"/>
          <p14:tracePt t="29239" x="6832600" y="3484563"/>
          <p14:tracePt t="29254" x="6850063" y="3484563"/>
          <p14:tracePt t="29260" x="6883400" y="3484563"/>
          <p14:tracePt t="29275" x="6908800" y="3484563"/>
          <p14:tracePt t="29290" x="6916738" y="3484563"/>
          <p14:tracePt t="29304" x="6943725" y="3484563"/>
          <p14:tracePt t="29320" x="6951663" y="3484563"/>
          <p14:tracePt t="29370" x="6959600" y="3492500"/>
          <p14:tracePt t="29405" x="6969125" y="3492500"/>
          <p14:tracePt t="29559" x="6959600" y="3492500"/>
          <p14:tracePt t="29573" x="6934200" y="3492500"/>
          <p14:tracePt t="29580" x="6926263" y="3492500"/>
          <p14:tracePt t="29588" x="6900863" y="3492500"/>
          <p14:tracePt t="29595" x="6883400" y="3492500"/>
          <p14:tracePt t="29602" x="6738938" y="3552825"/>
          <p14:tracePt t="29609" x="6602413" y="3594100"/>
          <p14:tracePt t="29617" x="6424613" y="3636963"/>
          <p14:tracePt t="29623" x="6330950" y="3671888"/>
          <p14:tracePt t="29631" x="6221413" y="3679825"/>
          <p14:tracePt t="29638" x="6161088" y="3713163"/>
          <p14:tracePt t="29647" x="6084888" y="3722688"/>
          <p14:tracePt t="29656" x="5932488" y="3738563"/>
          <p14:tracePt t="29662" x="5735638" y="3738563"/>
          <p14:tracePt t="29669" x="5634038" y="3738563"/>
          <p14:tracePt t="29675" x="5549900" y="3773488"/>
          <p14:tracePt t="29681" x="5489575" y="3756025"/>
          <p14:tracePt t="29691" x="5413375" y="3756025"/>
          <p14:tracePt t="29697" x="5286375" y="3730625"/>
          <p14:tracePt t="29704" x="5208588" y="3713163"/>
          <p14:tracePt t="29710" x="5099050" y="3705225"/>
          <p14:tracePt t="29719" x="5022850" y="3679825"/>
          <p14:tracePt t="29725" x="4962525" y="3636963"/>
          <p14:tracePt t="29732" x="4886325" y="3629025"/>
          <p14:tracePt t="29739" x="4860925" y="3611563"/>
          <p14:tracePt t="29746" x="4835525" y="3594100"/>
          <p14:tracePt t="29754" x="4792663" y="3578225"/>
          <p14:tracePt t="29761" x="4741863" y="3560763"/>
          <p14:tracePt t="29770" x="4708525" y="3543300"/>
          <p14:tracePt t="29775" x="4699000" y="3535363"/>
          <p14:tracePt t="29783" x="4673600" y="3527425"/>
          <p14:tracePt t="29798" x="4657725" y="3517900"/>
          <p14:tracePt t="29805" x="4630738" y="3517900"/>
          <p14:tracePt t="29812" x="4630738" y="3509963"/>
          <p14:tracePt t="29841" x="4622800" y="3509963"/>
          <p14:tracePt t="29870" x="4614863" y="3509963"/>
          <p14:tracePt t="29885" x="4614863" y="3492500"/>
          <p14:tracePt t="29906" x="4614863" y="3484563"/>
          <p14:tracePt t="29913" x="4605338" y="3475038"/>
          <p14:tracePt t="29921" x="4605338" y="3467100"/>
          <p14:tracePt t="29936" x="4605338" y="3459163"/>
          <p14:tracePt t="29978" x="4605338" y="3449638"/>
          <p14:tracePt t="29994" x="4622800" y="3449638"/>
          <p14:tracePt t="30001" x="4648200" y="3449638"/>
          <p14:tracePt t="30008" x="4665663" y="3449638"/>
          <p14:tracePt t="30015" x="4673600" y="3449638"/>
          <p14:tracePt t="30023" x="4683125" y="3449638"/>
          <p14:tracePt t="30029" x="4691063" y="3449638"/>
          <p14:tracePt t="30045" x="4699000" y="3449638"/>
          <p14:tracePt t="30059" x="4708525" y="3449638"/>
          <p14:tracePt t="30067" x="4716463" y="3449638"/>
          <p14:tracePt t="30095" x="4724400" y="3449638"/>
          <p14:tracePt t="30124" x="4733925" y="3449638"/>
          <p14:tracePt t="30473" x="4741863" y="3449638"/>
          <p14:tracePt t="30530" x="4749800" y="3449638"/>
          <p14:tracePt t="30581" x="4775200" y="3449638"/>
          <p14:tracePt t="30596" x="4784725" y="3459163"/>
          <p14:tracePt t="30602" x="4802188" y="3459163"/>
          <p14:tracePt t="30610" x="4810125" y="3459163"/>
          <p14:tracePt t="30625" x="4827588" y="3459163"/>
          <p14:tracePt t="30634" x="4843463" y="3459163"/>
          <p14:tracePt t="30646" x="4868863" y="3459163"/>
          <p14:tracePt t="30660" x="4894263" y="3459163"/>
          <p14:tracePt t="30669" x="4919663" y="3459163"/>
          <p14:tracePt t="30675" x="4929188" y="3459163"/>
          <p14:tracePt t="30683" x="4954588" y="3449638"/>
          <p14:tracePt t="30690" x="4987925" y="3449638"/>
          <p14:tracePt t="30697" x="4997450" y="3441700"/>
          <p14:tracePt t="30704" x="5013325" y="3441700"/>
          <p14:tracePt t="30712" x="5038725" y="3441700"/>
          <p14:tracePt t="30719" x="5056188" y="3441700"/>
          <p14:tracePt t="30726" x="5073650" y="3424238"/>
          <p14:tracePt t="30734" x="5091113" y="3424238"/>
          <p14:tracePt t="30740" x="5106988" y="3416300"/>
          <p14:tracePt t="30749" x="5116513" y="3416300"/>
          <p14:tracePt t="30755" x="5141913" y="3416300"/>
          <p14:tracePt t="30762" x="5149850" y="3416300"/>
          <p14:tracePt t="30770" x="5157788" y="3416300"/>
          <p14:tracePt t="30777" x="5175250" y="3416300"/>
          <p14:tracePt t="30785" x="5183188" y="3416300"/>
          <p14:tracePt t="30791" x="5208588" y="3416300"/>
          <p14:tracePt t="30800" x="5226050" y="3416300"/>
          <p14:tracePt t="30806" x="5235575" y="3416300"/>
          <p14:tracePt t="30812" x="5276850" y="3408363"/>
          <p14:tracePt t="30820" x="5294313" y="3408363"/>
          <p14:tracePt t="30829" x="5311775" y="3408363"/>
          <p14:tracePt t="30838" x="5337175" y="3398838"/>
          <p14:tracePt t="30843" x="5380038" y="3398838"/>
          <p14:tracePt t="30849" x="5395913" y="3390900"/>
          <p14:tracePt t="30856" x="5446713" y="3382963"/>
          <p14:tracePt t="30864" x="5472113" y="3382963"/>
          <p14:tracePt t="30871" x="5497513" y="3382963"/>
          <p14:tracePt t="30878" x="5549900" y="3382963"/>
          <p14:tracePt t="30886" x="5565775" y="3382963"/>
          <p14:tracePt t="30892" x="5608638" y="3382963"/>
          <p14:tracePt t="30917" x="5727700" y="3382963"/>
          <p14:tracePt t="30922" x="5753100" y="3382963"/>
          <p14:tracePt t="30931" x="5795963" y="3382963"/>
          <p14:tracePt t="30940" x="5829300" y="3382963"/>
          <p14:tracePt t="30945" x="5872163" y="3382963"/>
          <p14:tracePt t="30952" x="5889625" y="3373438"/>
          <p14:tracePt t="30958" x="5922963" y="3373438"/>
          <p14:tracePt t="30967" x="5965825" y="3365500"/>
          <p14:tracePt t="30973" x="5983288" y="3365500"/>
          <p14:tracePt t="30981" x="5991225" y="3365500"/>
          <p14:tracePt t="30990" x="6024563" y="3365500"/>
          <p14:tracePt t="30995" x="6034088" y="3365500"/>
          <p14:tracePt t="31002" x="6042025" y="3365500"/>
          <p14:tracePt t="31017" x="6059488" y="3365500"/>
          <p14:tracePt t="31024" x="6067425" y="3365500"/>
          <p14:tracePt t="31038" x="6092825" y="3365500"/>
          <p14:tracePt t="31052" x="6102350" y="3373438"/>
          <p14:tracePt t="31068" x="6110288" y="3373438"/>
          <p14:tracePt t="31084" x="6118225" y="3382963"/>
          <p14:tracePt t="31097" x="6127750" y="3382963"/>
          <p14:tracePt t="31119" x="6135688" y="3382963"/>
          <p14:tracePt t="31132" x="6153150" y="3382963"/>
          <p14:tracePt t="31147" x="6178550" y="3382963"/>
          <p14:tracePt t="31161" x="6194425" y="3382963"/>
          <p14:tracePt t="31171" x="6203950" y="3382963"/>
          <p14:tracePt t="31178" x="6237288" y="3382963"/>
          <p14:tracePt t="31185" x="6254750" y="3382963"/>
          <p14:tracePt t="31192" x="6272213" y="3382963"/>
          <p14:tracePt t="31200" x="6313488" y="3382963"/>
          <p14:tracePt t="31205" x="6330950" y="3382963"/>
          <p14:tracePt t="31212" x="6365875" y="3382963"/>
          <p14:tracePt t="31219" x="6424613" y="3373438"/>
          <p14:tracePt t="31227" x="6450013" y="3373438"/>
          <p14:tracePt t="31234" x="6492875" y="3373438"/>
          <p14:tracePt t="31241" x="6526213" y="3373438"/>
          <p14:tracePt t="31248" x="6561138" y="3373438"/>
          <p14:tracePt t="31255" x="6594475" y="3373438"/>
          <p14:tracePt t="31262" x="6654800" y="3355975"/>
          <p14:tracePt t="31270" x="6713538" y="3355975"/>
          <p14:tracePt t="31277" x="6721475" y="3355975"/>
          <p14:tracePt t="31285" x="6764338" y="3355975"/>
          <p14:tracePt t="31292" x="6789738" y="3355975"/>
          <p14:tracePt t="31299" x="6824663" y="3365500"/>
          <p14:tracePt t="32359" x="6865938" y="3365500"/>
          <p14:tracePt t="32366" x="6969125" y="3373438"/>
          <p14:tracePt t="32373" x="6985000" y="3373438"/>
          <p14:tracePt t="32380" x="7027863" y="3373438"/>
          <p14:tracePt t="32387" x="7061200" y="3382963"/>
          <p14:tracePt t="32394" x="7078663" y="3390900"/>
          <p14:tracePt t="32402" x="7121525" y="3398838"/>
          <p14:tracePt t="32409" x="7146925" y="3398838"/>
          <p14:tracePt t="32417" x="7154863" y="3398838"/>
          <p14:tracePt t="32423" x="7180263" y="3398838"/>
          <p14:tracePt t="32432" x="7197725" y="3398838"/>
          <p14:tracePt t="32438" x="7205663" y="3398838"/>
          <p14:tracePt t="32449" x="7232650" y="3398838"/>
          <p14:tracePt t="32453" x="7240588" y="3398838"/>
          <p14:tracePt t="32460" x="7265988" y="3398838"/>
          <p14:tracePt t="32467" x="7291388" y="3398838"/>
          <p14:tracePt t="32474" x="7308850" y="3390900"/>
          <p14:tracePt t="32483" x="7350125" y="3390900"/>
          <p14:tracePt t="32489" x="7385050" y="3390900"/>
          <p14:tracePt t="32496" x="7461250" y="3390900"/>
          <p14:tracePt t="32503" x="7478713" y="3390900"/>
          <p14:tracePt t="32511" x="7537450" y="3382963"/>
          <p14:tracePt t="32518" x="7572375" y="3382963"/>
          <p14:tracePt t="32524" x="7631113" y="3373438"/>
          <p14:tracePt t="32533" x="7666038" y="3365500"/>
          <p14:tracePt t="32540" x="7716838" y="3365500"/>
          <p14:tracePt t="32547" x="7793038" y="3365500"/>
          <p14:tracePt t="32555" x="7835900" y="3355975"/>
          <p14:tracePt t="32563" x="7877175" y="3355975"/>
          <p14:tracePt t="32571" x="7937500" y="3348038"/>
          <p14:tracePt t="32576" x="7970838" y="3348038"/>
          <p14:tracePt t="32584" x="7996238" y="3348038"/>
          <p14:tracePt t="32590" x="8005763" y="3348038"/>
          <p14:tracePt t="32600" x="8021638" y="3340100"/>
          <p14:tracePt t="32606" x="8047038" y="3340100"/>
          <p14:tracePt t="32620" x="8064500" y="3330575"/>
          <p14:tracePt t="32635" x="8074025" y="3330575"/>
          <p14:tracePt t="32650" x="8081963" y="3322638"/>
          <p14:tracePt t="32656" x="8089900" y="3322638"/>
          <p14:tracePt t="32664" x="8099425" y="3322638"/>
          <p14:tracePt t="32677" x="8132763" y="3305175"/>
          <p14:tracePt t="32685" x="8140700" y="3305175"/>
          <p14:tracePt t="32692" x="8158163" y="3289300"/>
          <p14:tracePt t="32700" x="8183563" y="3289300"/>
          <p14:tracePt t="32707" x="8218488" y="3279775"/>
          <p14:tracePt t="32713" x="8243888" y="3271838"/>
          <p14:tracePt t="32721" x="8294688" y="3263900"/>
          <p14:tracePt t="32728" x="8345488" y="3254375"/>
          <p14:tracePt t="32736" x="8378825" y="3238500"/>
          <p14:tracePt t="32742" x="8413750" y="3228975"/>
          <p14:tracePt t="32757" x="8439150" y="3221038"/>
          <p14:tracePt t="32765" x="8447088" y="3221038"/>
          <p14:tracePt t="32772" x="8455025" y="3221038"/>
          <p14:tracePt t="32786" x="8464550" y="3221038"/>
          <p14:tracePt t="32823" x="8472488" y="3203575"/>
          <p14:tracePt t="32830" x="8480425" y="3186113"/>
          <p14:tracePt t="32852" x="8489950" y="3186113"/>
          <p14:tracePt t="32859" x="8489950" y="3178175"/>
          <p14:tracePt t="32867" x="8497888" y="3170238"/>
          <p14:tracePt t="32873" x="8507413" y="3127375"/>
          <p14:tracePt t="32882" x="8515350" y="3119438"/>
          <p14:tracePt t="32888" x="8515350" y="3109913"/>
          <p14:tracePt t="32896" x="8523288" y="3109913"/>
          <p14:tracePt t="32902" x="8548688" y="3067050"/>
          <p14:tracePt t="32918" x="8574088" y="3051175"/>
          <p14:tracePt t="32924" x="8616950" y="3000375"/>
          <p14:tracePt t="32931" x="8616950" y="2990850"/>
          <p14:tracePt t="32941" x="8634413" y="2957513"/>
          <p14:tracePt t="32950" x="8642350" y="2949575"/>
          <p14:tracePt t="32955" x="8667750" y="2922588"/>
          <p14:tracePt t="32960" x="8677275" y="2906713"/>
          <p14:tracePt t="32968" x="8693150" y="2871788"/>
          <p14:tracePt t="32975" x="8702675" y="2855913"/>
          <p14:tracePt t="32983" x="8702675" y="2846388"/>
          <p14:tracePt t="32989" x="8710613" y="2830513"/>
          <p14:tracePt t="32997" x="8718550" y="2795588"/>
          <p14:tracePt t="33004" x="8718550" y="2787650"/>
          <p14:tracePt t="33019" x="8718550" y="2778125"/>
          <p14:tracePt t="33025" x="8718550" y="2770188"/>
          <p14:tracePt t="33033" x="8718550" y="2762250"/>
          <p14:tracePt t="33039" x="8718550" y="2736850"/>
          <p14:tracePt t="33054" x="8718550" y="2727325"/>
          <p14:tracePt t="33062" x="8718550" y="2711450"/>
          <p14:tracePt t="33069" x="8718550" y="2701925"/>
          <p14:tracePt t="33076" x="8718550" y="2686050"/>
          <p14:tracePt t="33083" x="8710613" y="2625725"/>
          <p14:tracePt t="33090" x="8702675" y="2608263"/>
          <p14:tracePt t="33100" x="8677275" y="2549525"/>
          <p14:tracePt t="33106" x="8677275" y="2532063"/>
          <p14:tracePt t="33114" x="8677275" y="2516188"/>
          <p14:tracePt t="33120" x="8667750" y="2481263"/>
          <p14:tracePt t="33127" x="8642350" y="2422525"/>
          <p14:tracePt t="33134" x="8642350" y="2397125"/>
          <p14:tracePt t="33142" x="8634413" y="2371725"/>
          <p14:tracePt t="33150" x="8634413" y="2362200"/>
          <p14:tracePt t="33156" x="8634413" y="2336800"/>
          <p14:tracePt t="33164" x="8634413" y="2328863"/>
          <p14:tracePt t="33170" x="8624888" y="2293938"/>
          <p14:tracePt t="33186" x="8624888" y="2278063"/>
          <p14:tracePt t="33192" x="8624888" y="2268538"/>
          <p14:tracePt t="33207" x="8624888" y="2252663"/>
          <p14:tracePt t="33221" x="8624888" y="2243138"/>
          <p14:tracePt t="33243" x="8624888" y="2235200"/>
          <p14:tracePt t="33266" x="8624888" y="2227263"/>
          <p14:tracePt t="33287" x="8624888" y="2217738"/>
          <p14:tracePt t="34230" x="8624888" y="2209800"/>
          <p14:tracePt t="34251" x="8616950" y="2209800"/>
          <p14:tracePt t="34259" x="8616950" y="2200275"/>
          <p14:tracePt t="34718" x="8439150" y="2159000"/>
          <p14:tracePt t="34724" x="8115300" y="2047875"/>
          <p14:tracePt t="34732" x="7666038" y="1954213"/>
          <p14:tracePt t="34738" x="7316788" y="1860550"/>
          <p14:tracePt t="34745" x="6994525" y="1751013"/>
          <p14:tracePt t="34752" x="6399213" y="1606550"/>
          <p14:tracePt t="34759" x="5922963" y="1401763"/>
          <p14:tracePt t="34767" x="5294313" y="1223963"/>
          <p14:tracePt t="34773" x="4759325" y="942975"/>
          <p14:tracePt t="34783" x="4171950" y="663575"/>
          <p14:tracePt t="34788" x="3671888" y="458788"/>
          <p14:tracePt t="34796" x="3348038" y="331788"/>
          <p14:tracePt t="34802" x="2744788" y="203200"/>
          <p14:tracePt t="34810" x="2430463" y="111125"/>
          <p14:tracePt t="34817" x="2174875" y="50800"/>
          <p14:tracePt t="34824" x="1766888" y="25400"/>
          <p14:tracePt t="34832" x="1571625" y="0"/>
          <p14:tracePt t="34838" x="1487488" y="17463"/>
          <p14:tracePt t="34847" x="1343025" y="0"/>
          <p14:tracePt t="34853" x="1249363" y="0"/>
          <p14:tracePt t="34861" x="1122363" y="0"/>
          <p14:tracePt t="34867" x="1044575" y="0"/>
          <p14:tracePt t="34875" x="985838" y="0"/>
          <p14:tracePt t="34984" x="400050" y="7938"/>
          <p14:tracePt t="34991" x="374650" y="7938"/>
          <p14:tracePt t="34998" x="347663" y="25400"/>
          <p14:tracePt t="35005" x="296863" y="25400"/>
          <p14:tracePt t="35014" x="195263" y="50800"/>
        </p14:tracePtLst>
      </p14:laserTraceLst>
    </p:ext>
  </p:extLs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Sudden unexpected death in infancy (</a:t>
            </a:r>
            <a:r>
              <a:rPr lang="en-US" dirty="0" err="1"/>
              <a:t>sudi</a:t>
            </a:r>
            <a:r>
              <a:rPr lang="en-US" dirty="0"/>
              <a:t>)</a:t>
            </a:r>
          </a:p>
        </p:txBody>
      </p:sp>
      <p:sp>
        <p:nvSpPr>
          <p:cNvPr id="3" name="Content Placeholder 2"/>
          <p:cNvSpPr>
            <a:spLocks noGrp="1"/>
          </p:cNvSpPr>
          <p:nvPr>
            <p:ph sz="half" idx="1"/>
          </p:nvPr>
        </p:nvSpPr>
        <p:spPr>
          <a:xfrm>
            <a:off x="432001" y="1075765"/>
            <a:ext cx="8280000" cy="5400339"/>
          </a:xfrm>
        </p:spPr>
        <p:txBody>
          <a:bodyPr/>
          <a:lstStyle/>
          <a:p>
            <a:r>
              <a:rPr lang="en-US" sz="2400" b="1" dirty="0">
                <a:cs typeface="Arial" pitchFamily="34" charset="0"/>
              </a:rPr>
              <a:t>What is driving the differences in SUDI rates?</a:t>
            </a:r>
          </a:p>
          <a:p>
            <a:pPr marL="457200" indent="-457200">
              <a:buFont typeface="Arial" pitchFamily="34" charset="0"/>
              <a:buChar char="•"/>
            </a:pPr>
            <a:r>
              <a:rPr lang="en-US" sz="2400" dirty="0">
                <a:solidFill>
                  <a:srgbClr val="807673"/>
                </a:solidFill>
                <a:latin typeface="+mj-lt"/>
                <a:ea typeface="Source Sans Pro" panose="020B0503030403020204" pitchFamily="34" charset="0"/>
                <a:cs typeface="Arial" pitchFamily="34" charset="0"/>
              </a:rPr>
              <a:t>maternal smoking </a:t>
            </a:r>
          </a:p>
          <a:p>
            <a:pPr marL="457200" indent="-457200">
              <a:buFont typeface="Arial" pitchFamily="34" charset="0"/>
              <a:buChar char="•"/>
            </a:pPr>
            <a:r>
              <a:rPr lang="en-US" sz="2400" dirty="0">
                <a:solidFill>
                  <a:srgbClr val="807673"/>
                </a:solidFill>
                <a:latin typeface="+mj-lt"/>
                <a:ea typeface="Source Sans Pro" panose="020B0503030403020204" pitchFamily="34" charset="0"/>
                <a:cs typeface="Arial" pitchFamily="34" charset="0"/>
              </a:rPr>
              <a:t>ethnicity</a:t>
            </a:r>
          </a:p>
          <a:p>
            <a:pPr marL="457200" indent="-457200">
              <a:buFont typeface="Arial" pitchFamily="34" charset="0"/>
              <a:buChar char="•"/>
            </a:pPr>
            <a:r>
              <a:rPr lang="en-US" sz="2400" dirty="0">
                <a:cs typeface="Arial" pitchFamily="34" charset="0"/>
              </a:rPr>
              <a:t>s</a:t>
            </a:r>
            <a:r>
              <a:rPr lang="en-US" sz="2400" dirty="0">
                <a:solidFill>
                  <a:srgbClr val="807673"/>
                </a:solidFill>
                <a:latin typeface="+mj-lt"/>
                <a:ea typeface="Source Sans Pro" panose="020B0503030403020204" pitchFamily="34" charset="0"/>
                <a:cs typeface="Arial" pitchFamily="34" charset="0"/>
              </a:rPr>
              <a:t>ocioeconomic deprivation</a:t>
            </a:r>
          </a:p>
          <a:p>
            <a:pPr marL="457200" indent="-457200">
              <a:buFont typeface="Arial" pitchFamily="34" charset="0"/>
              <a:buChar char="•"/>
            </a:pPr>
            <a:r>
              <a:rPr lang="en-US" sz="2400" dirty="0">
                <a:solidFill>
                  <a:srgbClr val="807673"/>
                </a:solidFill>
                <a:latin typeface="+mj-lt"/>
                <a:ea typeface="Source Sans Pro" panose="020B0503030403020204" pitchFamily="34" charset="0"/>
                <a:cs typeface="Arial" pitchFamily="34" charset="0"/>
              </a:rPr>
              <a:t>age of mothers</a:t>
            </a:r>
          </a:p>
          <a:p>
            <a:endParaRPr lang="en-US" sz="2400" dirty="0">
              <a:solidFill>
                <a:srgbClr val="807673"/>
              </a:solidFill>
              <a:latin typeface="+mj-lt"/>
              <a:ea typeface="Source Sans Pro" panose="020B0503030403020204" pitchFamily="34" charset="0"/>
              <a:cs typeface="Arial" pitchFamily="34" charset="0"/>
            </a:endParaRPr>
          </a:p>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cs typeface="Arial" pitchFamily="34" charset="0"/>
            </a:endParaRPr>
          </a:p>
          <a:p>
            <a:pPr marL="457200" indent="-457200">
              <a:buFont typeface="Arial" pitchFamily="34" charset="0"/>
              <a:buChar char="•"/>
            </a:pPr>
            <a:endParaRPr lang="en-US" sz="2000" dirty="0">
              <a:latin typeface="+mj-lt"/>
              <a:cs typeface="Arial" pitchFamily="34" charset="0"/>
            </a:endParaRPr>
          </a:p>
          <a:p>
            <a:pPr marL="457200" indent="-457200">
              <a:buFont typeface="Arial" pitchFamily="34" charset="0"/>
              <a:buChar char="•"/>
            </a:pPr>
            <a:endParaRPr lang="en-US" sz="2000" dirty="0">
              <a:latin typeface="+mj-lt"/>
              <a:cs typeface="Arial" pitchFamily="34" charset="0"/>
            </a:endParaRPr>
          </a:p>
          <a:p>
            <a:endParaRPr lang="en-US" dirty="0">
              <a:latin typeface="+mj-lt"/>
              <a:cs typeface="Arial" pitchFamily="34" charset="0"/>
            </a:endParaRPr>
          </a:p>
        </p:txBody>
      </p:sp>
      <p:pic>
        <p:nvPicPr>
          <p:cNvPr id="7" name="Picture 6">
            <a:extLst>
              <a:ext uri="{FF2B5EF4-FFF2-40B4-BE49-F238E27FC236}">
                <a16:creationId xmlns:a16="http://schemas.microsoft.com/office/drawing/2014/main" id="{EC0278A0-6CF4-490C-8243-5A109BA6507E}"/>
              </a:ext>
            </a:extLst>
          </p:cNvPr>
          <p:cNvPicPr>
            <a:picLocks noChangeAspect="1"/>
          </p:cNvPicPr>
          <p:nvPr/>
        </p:nvPicPr>
        <p:blipFill>
          <a:blip r:embed="rId6"/>
          <a:stretch>
            <a:fillRect/>
          </a:stretch>
        </p:blipFill>
        <p:spPr>
          <a:xfrm>
            <a:off x="999346" y="3429001"/>
            <a:ext cx="7291214" cy="3429000"/>
          </a:xfrm>
          <a:prstGeom prst="rect">
            <a:avLst/>
          </a:prstGeom>
        </p:spPr>
      </p:pic>
      <p:pic>
        <p:nvPicPr>
          <p:cNvPr id="4" name="Audio 3">
            <a:hlinkClick r:id="" action="ppaction://media"/>
            <a:extLst>
              <a:ext uri="{FF2B5EF4-FFF2-40B4-BE49-F238E27FC236}">
                <a16:creationId xmlns:a16="http://schemas.microsoft.com/office/drawing/2014/main" id="{82797C91-D582-45AC-B955-A8044A277049}"/>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
        <p:nvSpPr>
          <p:cNvPr id="8" name="Text Placeholder 7">
            <a:extLst>
              <a:ext uri="{FF2B5EF4-FFF2-40B4-BE49-F238E27FC236}">
                <a16:creationId xmlns:a16="http://schemas.microsoft.com/office/drawing/2014/main" id="{C1A8CA4B-F958-4B26-AE5E-C863E0FB41B3}"/>
              </a:ext>
            </a:extLst>
          </p:cNvPr>
          <p:cNvSpPr>
            <a:spLocks noGrp="1"/>
          </p:cNvSpPr>
          <p:nvPr>
            <p:ph type="body" sz="quarter" idx="10"/>
          </p:nvPr>
        </p:nvSpPr>
        <p:spPr/>
        <p:txBody>
          <a:bodyPr/>
          <a:lstStyle/>
          <a:p>
            <a:endParaRPr lang="en-NZ"/>
          </a:p>
        </p:txBody>
      </p:sp>
    </p:spTree>
    <p:custDataLst>
      <p:tags r:id="rId1"/>
    </p:custDataLst>
    <p:extLst>
      <p:ext uri="{BB962C8B-B14F-4D97-AF65-F5344CB8AC3E}">
        <p14:creationId xmlns:p14="http://schemas.microsoft.com/office/powerpoint/2010/main" val="4158565805"/>
      </p:ext>
    </p:extLst>
  </p:cSld>
  <p:clrMapOvr>
    <a:masterClrMapping/>
  </p:clrMapOvr>
  <mc:AlternateContent xmlns:mc="http://schemas.openxmlformats.org/markup-compatibility/2006" xmlns:p14="http://schemas.microsoft.com/office/powerpoint/2010/main">
    <mc:Choice Requires="p14">
      <p:transition spd="slow" p14:dur="2000" advTm="103524"/>
    </mc:Choice>
    <mc:Fallback xmlns="">
      <p:transition spd="slow" advTm="10352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1" fill="hold" display="0">
                  <p:stCondLst>
                    <p:cond delay="indefinite"/>
                  </p:stCondLst>
                  <p:endCondLst>
                    <p:cond evt="onStopAudio" delay="0">
                      <p:tgtEl>
                        <p:sldTgt/>
                      </p:tgtEl>
                    </p:cond>
                  </p:endCondLst>
                </p:cTn>
                <p:tgtEl>
                  <p:spTgt spid="4"/>
                </p:tgtEl>
              </p:cMediaNode>
            </p:audio>
          </p:childTnLst>
        </p:cTn>
      </p:par>
    </p:tnLst>
  </p:timing>
  <p:extLst>
    <p:ext uri="{3A86A75C-4F4B-4683-9AE1-C65F6400EC91}">
      <p14:laserTraceLst xmlns:p14="http://schemas.microsoft.com/office/powerpoint/2010/main">
        <p14:tracePtLst>
          <p14:tracePt t="16745" x="7045325" y="663575"/>
          <p14:tracePt t="16754" x="7631113" y="1181100"/>
          <p14:tracePt t="16761" x="8259763" y="1631950"/>
          <p14:tracePt t="16769" x="8847138" y="2108200"/>
          <p14:tracePt t="26959" x="8991600" y="4325938"/>
          <p14:tracePt t="26969" x="8923338" y="4376738"/>
          <p14:tracePt t="26978" x="8837613" y="4410075"/>
          <p14:tracePt t="26983" x="8786813" y="4435475"/>
          <p14:tracePt t="26993" x="8761413" y="4445000"/>
          <p14:tracePt t="26998" x="8743950" y="4470400"/>
          <p14:tracePt t="27006" x="8728075" y="4495800"/>
          <p14:tracePt t="27012" x="8702675" y="4521200"/>
          <p14:tracePt t="27018" x="8677275" y="4538663"/>
          <p14:tracePt t="27026" x="8659813" y="4554538"/>
          <p14:tracePt t="27032" x="8642350" y="4572000"/>
          <p14:tracePt t="27042" x="8616950" y="4589463"/>
          <p14:tracePt t="27048" x="8616950" y="4597400"/>
          <p14:tracePt t="27055" x="8591550" y="4614863"/>
          <p14:tracePt t="27062" x="8574088" y="4657725"/>
          <p14:tracePt t="27069" x="8566150" y="4665663"/>
          <p14:tracePt t="27077" x="8540750" y="4683125"/>
          <p14:tracePt t="27084" x="8523288" y="4699000"/>
          <p14:tracePt t="27091" x="8489950" y="4749800"/>
          <p14:tracePt t="27098" x="8464550" y="4759325"/>
          <p14:tracePt t="27107" x="8439150" y="4775200"/>
          <p14:tracePt t="27112" x="8404225" y="4827588"/>
          <p14:tracePt t="27119" x="8370888" y="4843463"/>
          <p14:tracePt t="27127" x="8345488" y="4852988"/>
          <p14:tracePt t="27135" x="8320088" y="4868863"/>
          <p14:tracePt t="27142" x="8294688" y="4868863"/>
          <p14:tracePt t="27149" x="8259763" y="4886325"/>
          <p14:tracePt t="27158" x="8251825" y="4886325"/>
          <p14:tracePt t="27163" x="8243888" y="4886325"/>
          <p14:tracePt t="27171" x="8226425" y="4894263"/>
          <p14:tracePt t="27178" x="8218488" y="4894263"/>
          <p14:tracePt t="27185" x="8208963" y="4894263"/>
          <p14:tracePt t="27193" x="8175625" y="4886325"/>
          <p14:tracePt t="27237" x="8158163" y="4886325"/>
          <p14:tracePt t="27266" x="8150225" y="4886325"/>
          <p14:tracePt t="27338" x="8140700" y="4886325"/>
          <p14:tracePt t="27353" x="8140700" y="4894263"/>
          <p14:tracePt t="27389" x="8132763" y="4894263"/>
          <p14:tracePt t="27396" x="8132763" y="4903788"/>
          <p14:tracePt t="27426" x="8124825" y="4903788"/>
          <p14:tracePt t="27462" x="8115300" y="4911725"/>
          <p14:tracePt t="27477" x="8107363" y="4911725"/>
          <p14:tracePt t="27490" x="8099425" y="4911725"/>
          <p14:tracePt t="27505" x="8089900" y="4911725"/>
          <p14:tracePt t="27526" x="8081963" y="4911725"/>
          <p14:tracePt t="27861" x="8099425" y="4911725"/>
          <p14:tracePt t="27962" x="8107363" y="4911725"/>
          <p14:tracePt t="27991" x="8115300" y="4911725"/>
          <p14:tracePt t="28005" x="8132763" y="4911725"/>
          <p14:tracePt t="28013" x="8166100" y="4919663"/>
          <p14:tracePt t="28027" x="8191500" y="4929188"/>
          <p14:tracePt t="28034" x="8208963" y="4929188"/>
          <p14:tracePt t="28042" x="8226425" y="4929188"/>
          <p14:tracePt t="28049" x="8259763" y="4929188"/>
          <p14:tracePt t="28055" x="8285163" y="4929188"/>
          <p14:tracePt t="28063" x="8294688" y="4929188"/>
          <p14:tracePt t="28070" x="8310563" y="4929188"/>
          <p14:tracePt t="28079" x="8328025" y="4929188"/>
          <p14:tracePt t="28086" x="8353425" y="4929188"/>
          <p14:tracePt t="28100" x="8362950" y="4929188"/>
          <p14:tracePt t="28107" x="8388350" y="4929188"/>
          <p14:tracePt t="28114" x="8413750" y="4929188"/>
          <p14:tracePt t="28129" x="8421688" y="4929188"/>
          <p14:tracePt t="28136" x="8429625" y="4929188"/>
          <p14:tracePt t="28143" x="8429625" y="4937125"/>
          <p14:tracePt t="28150" x="8439150" y="4937125"/>
          <p14:tracePt t="28167" x="8455025" y="4937125"/>
          <p14:tracePt t="28181" x="8472488" y="4937125"/>
          <p14:tracePt t="28209" x="8480425" y="4937125"/>
          <p14:tracePt t="28223" x="8489950" y="4937125"/>
          <p14:tracePt t="28287" x="8497888" y="4937125"/>
          <p14:tracePt t="28309" x="8497888" y="4946650"/>
          <p14:tracePt t="28317" x="8507413" y="4946650"/>
          <p14:tracePt t="28346" x="8515350" y="4946650"/>
          <p14:tracePt t="34047" x="8447088" y="4946650"/>
          <p14:tracePt t="34055" x="8388350" y="4946650"/>
          <p14:tracePt t="34062" x="8328025" y="4954588"/>
          <p14:tracePt t="34069" x="8243888" y="4972050"/>
          <p14:tracePt t="34077" x="8201025" y="4972050"/>
          <p14:tracePt t="34084" x="8074025" y="4979988"/>
          <p14:tracePt t="34091" x="8013700" y="4987925"/>
          <p14:tracePt t="34101" x="7937500" y="5013325"/>
          <p14:tracePt t="34106" x="7851775" y="5022850"/>
          <p14:tracePt t="34112" x="7793038" y="5022850"/>
          <p14:tracePt t="34120" x="7716838" y="5030788"/>
          <p14:tracePt t="34127" x="7631113" y="5030788"/>
          <p14:tracePt t="34139" x="7546975" y="5005388"/>
          <p14:tracePt t="34143" x="7443788" y="4997450"/>
          <p14:tracePt t="34150" x="7385050" y="4987925"/>
          <p14:tracePt t="34158" x="7342188" y="4987925"/>
          <p14:tracePt t="34167" x="7240588" y="4979988"/>
          <p14:tracePt t="34172" x="7205663" y="4979988"/>
          <p14:tracePt t="34177" x="7164388" y="4954588"/>
          <p14:tracePt t="34186" x="7129463" y="4929188"/>
          <p14:tracePt t="34193" x="7061200" y="4903788"/>
          <p14:tracePt t="34201" x="7010400" y="4860925"/>
          <p14:tracePt t="34207" x="6951663" y="4827588"/>
          <p14:tracePt t="34215" x="6900863" y="4802188"/>
          <p14:tracePt t="34222" x="6850063" y="4759325"/>
          <p14:tracePt t="34229" x="6832600" y="4741863"/>
          <p14:tracePt t="34236" x="6764338" y="4691063"/>
          <p14:tracePt t="34245" x="6746875" y="4657725"/>
          <p14:tracePt t="34255" x="6721475" y="4640263"/>
          <p14:tracePt t="34260" x="6713538" y="4622800"/>
          <p14:tracePt t="34266" x="6688138" y="4614863"/>
          <p14:tracePt t="34272" x="6662738" y="4589463"/>
          <p14:tracePt t="34279" x="6654800" y="4572000"/>
          <p14:tracePt t="34288" x="6619875" y="4546600"/>
          <p14:tracePt t="34296" x="6602413" y="4538663"/>
          <p14:tracePt t="34305" x="6561138" y="4478338"/>
          <p14:tracePt t="34309" x="6543675" y="4452938"/>
          <p14:tracePt t="34318" x="6510338" y="4427538"/>
          <p14:tracePt t="34323" x="6467475" y="4394200"/>
          <p14:tracePt t="34332" x="6442075" y="4368800"/>
          <p14:tracePt t="34341" x="6381750" y="4333875"/>
          <p14:tracePt t="34345" x="6323013" y="4316413"/>
          <p14:tracePt t="34353" x="6272213" y="4283075"/>
          <p14:tracePt t="34359" x="6221413" y="4265613"/>
          <p14:tracePt t="34367" x="6178550" y="4257675"/>
          <p14:tracePt t="34376" x="6127750" y="4240213"/>
          <p14:tracePt t="34385" x="6084888" y="4232275"/>
          <p14:tracePt t="34391" x="6024563" y="4232275"/>
          <p14:tracePt t="34397" x="5965825" y="4232275"/>
          <p14:tracePt t="34404" x="5864225" y="4232275"/>
          <p14:tracePt t="34411" x="5735638" y="4232275"/>
          <p14:tracePt t="34419" x="5641975" y="4232275"/>
          <p14:tracePt t="34425" x="5540375" y="4232275"/>
          <p14:tracePt t="34432" x="5472113" y="4232275"/>
          <p14:tracePt t="34439" x="5421313" y="4240213"/>
          <p14:tracePt t="34446" x="5337175" y="4240213"/>
          <p14:tracePt t="34454" x="5251450" y="4240213"/>
          <p14:tracePt t="34461" x="5149850" y="4240213"/>
          <p14:tracePt t="34468" x="5048250" y="4224338"/>
          <p14:tracePt t="34475" x="4954588" y="4224338"/>
          <p14:tracePt t="34483" x="4911725" y="4224338"/>
          <p14:tracePt t="34490" x="4852988" y="4224338"/>
          <p14:tracePt t="34497" x="4802188" y="4214813"/>
          <p14:tracePt t="34506" x="4733925" y="4214813"/>
          <p14:tracePt t="34514" x="4648200" y="4197350"/>
          <p14:tracePt t="34523" x="4572000" y="4197350"/>
          <p14:tracePt t="34527" x="4460875" y="4181475"/>
          <p14:tracePt t="34535" x="4384675" y="4181475"/>
          <p14:tracePt t="34541" x="4316413" y="4181475"/>
          <p14:tracePt t="34548" x="4283075" y="4181475"/>
          <p14:tracePt t="34556" x="4214813" y="4181475"/>
          <p14:tracePt t="34564" x="4197350" y="4197350"/>
          <p14:tracePt t="34570" x="4164013" y="4197350"/>
          <p14:tracePt t="34577" x="4095750" y="4189413"/>
          <p14:tracePt t="34585" x="4052888" y="4189413"/>
          <p14:tracePt t="34592" x="4011613" y="4181475"/>
          <p14:tracePt t="34600" x="3935413" y="4181475"/>
          <p14:tracePt t="34605" x="3908425" y="4181475"/>
          <p14:tracePt t="34615" x="3849688" y="4181475"/>
          <p14:tracePt t="34621" x="3824288" y="4181475"/>
          <p14:tracePt t="34628" x="3773488" y="4181475"/>
          <p14:tracePt t="34636" x="3756025" y="4181475"/>
          <p14:tracePt t="34643" x="3730625" y="4181475"/>
          <p14:tracePt t="34650" x="3697288" y="4181475"/>
          <p14:tracePt t="34657" x="3679825" y="4181475"/>
          <p14:tracePt t="34665" x="3646488" y="4181475"/>
          <p14:tracePt t="34671" x="3611563" y="4181475"/>
          <p14:tracePt t="34679" x="3578225" y="4181475"/>
          <p14:tracePt t="34686" x="3535363" y="4181475"/>
          <p14:tracePt t="34693" x="3517900" y="4181475"/>
          <p14:tracePt t="34701" x="3509963" y="4181475"/>
          <p14:tracePt t="34708" x="3484563" y="4189413"/>
          <p14:tracePt t="34715" x="3467100" y="4189413"/>
          <p14:tracePt t="34722" x="3459163" y="4189413"/>
          <p14:tracePt t="34729" x="3441700" y="4197350"/>
          <p14:tracePt t="34751" x="3433763" y="4214813"/>
          <p14:tracePt t="34767" x="3408363" y="4257675"/>
          <p14:tracePt t="34782" x="3408363" y="4275138"/>
          <p14:tracePt t="34788" x="3390900" y="4283075"/>
          <p14:tracePt t="34795" x="3382963" y="4300538"/>
          <p14:tracePt t="34809" x="3382963" y="4316413"/>
          <p14:tracePt t="34823" x="3382963" y="4325938"/>
          <p14:tracePt t="34832" x="3382963" y="4351338"/>
          <p14:tracePt t="34841" x="3382963" y="4359275"/>
          <p14:tracePt t="34848" x="3382963" y="4368800"/>
          <p14:tracePt t="34856" x="3382963" y="4410075"/>
          <p14:tracePt t="34861" x="3382963" y="4427538"/>
          <p14:tracePt t="34869" x="3382963" y="4452938"/>
          <p14:tracePt t="34875" x="3382963" y="4460875"/>
          <p14:tracePt t="34882" x="3382963" y="4486275"/>
          <p14:tracePt t="34889" x="3382963" y="4503738"/>
          <p14:tracePt t="34898" x="3382963" y="4521200"/>
          <p14:tracePt t="34914" x="3382963" y="4572000"/>
          <p14:tracePt t="34919" x="3382963" y="4597400"/>
          <p14:tracePt t="34927" x="3398838" y="4648200"/>
          <p14:tracePt t="34942" x="3398838" y="4673600"/>
          <p14:tracePt t="34953" x="3398838" y="4683125"/>
          <p14:tracePt t="34956" x="3398838" y="4691063"/>
          <p14:tracePt t="34962" x="3408363" y="4708525"/>
          <p14:tracePt t="34976" x="3408363" y="4733925"/>
          <p14:tracePt t="34984" x="3408363" y="4767263"/>
          <p14:tracePt t="34998" x="3416300" y="4792663"/>
          <p14:tracePt t="35005" x="3416300" y="4810125"/>
          <p14:tracePt t="35012" x="3424238" y="4818063"/>
          <p14:tracePt t="35020" x="3424238" y="4835525"/>
          <p14:tracePt t="35027" x="3433763" y="4852988"/>
          <p14:tracePt t="35042" x="3433763" y="4878388"/>
          <p14:tracePt t="35050" x="3441700" y="4894263"/>
          <p14:tracePt t="35056" x="3449638" y="4929188"/>
          <p14:tracePt t="35064" x="3459163" y="4979988"/>
          <p14:tracePt t="35070" x="3484563" y="5005388"/>
          <p14:tracePt t="35080" x="3492500" y="5022850"/>
          <p14:tracePt t="35089" x="3509963" y="5073650"/>
          <p14:tracePt t="35094" x="3527425" y="5091113"/>
          <p14:tracePt t="35104" x="3543300" y="5141913"/>
          <p14:tracePt t="35108" x="3568700" y="5167313"/>
          <p14:tracePt t="35115" x="3594100" y="5200650"/>
          <p14:tracePt t="35121" x="3629025" y="5235575"/>
          <p14:tracePt t="35129" x="3662363" y="5286375"/>
          <p14:tracePt t="35135" x="3687763" y="5319713"/>
          <p14:tracePt t="35143" x="3713163" y="5362575"/>
          <p14:tracePt t="35151" x="3756025" y="5421313"/>
          <p14:tracePt t="35158" x="3781425" y="5464175"/>
          <p14:tracePt t="35166" x="3824288" y="5514975"/>
          <p14:tracePt t="35172" x="3875088" y="5540375"/>
          <p14:tracePt t="35178" x="3925888" y="5608638"/>
          <p14:tracePt t="35187" x="3994150" y="5651500"/>
          <p14:tracePt t="35194" x="4044950" y="5702300"/>
          <p14:tracePt t="35201" x="4079875" y="5735638"/>
          <p14:tracePt t="35209" x="4121150" y="5770563"/>
          <p14:tracePt t="35216" x="4164013" y="5788025"/>
          <p14:tracePt t="35223" x="4197350" y="5803900"/>
          <p14:tracePt t="35229" x="4224338" y="5813425"/>
          <p14:tracePt t="35239" x="4257675" y="5838825"/>
          <p14:tracePt t="35246" x="4291013" y="5854700"/>
          <p14:tracePt t="35256" x="4359275" y="5872163"/>
          <p14:tracePt t="35260" x="4427538" y="5889625"/>
          <p14:tracePt t="35269" x="4529138" y="5897563"/>
          <p14:tracePt t="35274" x="4630738" y="5897563"/>
          <p14:tracePt t="35281" x="4741863" y="5932488"/>
          <p14:tracePt t="35288" x="4767263" y="5932488"/>
          <p14:tracePt t="35295" x="4843463" y="5922963"/>
          <p14:tracePt t="35302" x="4894263" y="5932488"/>
          <p14:tracePt t="35309" x="4937125" y="5932488"/>
          <p14:tracePt t="35318" x="4997450" y="5932488"/>
          <p14:tracePt t="35324" x="5038725" y="5932488"/>
          <p14:tracePt t="35332" x="5124450" y="5932488"/>
          <p14:tracePt t="35339" x="5208588" y="5932488"/>
          <p14:tracePt t="35347" x="5286375" y="5922963"/>
          <p14:tracePt t="35353" x="5319713" y="5922963"/>
          <p14:tracePt t="35361" x="5395913" y="5922963"/>
          <p14:tracePt t="35368" x="5413375" y="5915025"/>
          <p14:tracePt t="35375" x="5481638" y="5905500"/>
          <p14:tracePt t="35384" x="5540375" y="5880100"/>
          <p14:tracePt t="35389" x="5634038" y="5872163"/>
          <p14:tracePt t="35397" x="5702300" y="5846763"/>
          <p14:tracePt t="35404" x="5821363" y="5813425"/>
          <p14:tracePt t="35411" x="5864225" y="5803900"/>
          <p14:tracePt t="35419" x="5932488" y="5788025"/>
          <p14:tracePt t="35425" x="5965825" y="5770563"/>
          <p14:tracePt t="35434" x="6008688" y="5745163"/>
          <p14:tracePt t="35440" x="6059488" y="5719763"/>
          <p14:tracePt t="35450" x="6092825" y="5710238"/>
          <p14:tracePt t="35454" x="6143625" y="5694363"/>
          <p14:tracePt t="35462" x="6203950" y="5659438"/>
          <p14:tracePt t="35469" x="6237288" y="5641975"/>
          <p14:tracePt t="35476" x="6348413" y="5575300"/>
          <p14:tracePt t="35484" x="6424613" y="5532438"/>
          <p14:tracePt t="35492" x="6467475" y="5507038"/>
          <p14:tracePt t="35499" x="6551613" y="5456238"/>
          <p14:tracePt t="35506" x="6569075" y="5438775"/>
          <p14:tracePt t="35516" x="6594475" y="5421313"/>
          <p14:tracePt t="35520" x="6611938" y="5395913"/>
          <p14:tracePt t="35527" x="6627813" y="5370513"/>
          <p14:tracePt t="35535" x="6637338" y="5370513"/>
          <p14:tracePt t="35551" x="6680200" y="5319713"/>
          <p14:tracePt t="35564" x="6680200" y="5302250"/>
          <p14:tracePt t="35571" x="6680200" y="5276850"/>
          <p14:tracePt t="35578" x="6696075" y="5218113"/>
          <p14:tracePt t="35586" x="6696075" y="5192713"/>
          <p14:tracePt t="35593" x="6696075" y="5081588"/>
          <p14:tracePt t="35601" x="6688138" y="4987925"/>
          <p14:tracePt t="35608" x="6680200" y="4894263"/>
          <p14:tracePt t="35614" x="6645275" y="4775200"/>
          <p14:tracePt t="35622" x="6619875" y="4657725"/>
          <p14:tracePt t="35629" x="6611938" y="4564063"/>
          <p14:tracePt t="35637" x="6594475" y="4460875"/>
          <p14:tracePt t="35644" x="6569075" y="4394200"/>
          <p14:tracePt t="35651" x="6551613" y="4351338"/>
          <p14:tracePt t="35658" x="6526213" y="4316413"/>
          <p14:tracePt t="35666" x="6500813" y="4265613"/>
          <p14:tracePt t="35673" x="6483350" y="4240213"/>
          <p14:tracePt t="35680" x="6450013" y="4224338"/>
          <p14:tracePt t="35687" x="6432550" y="4197350"/>
          <p14:tracePt t="35694" x="6407150" y="4171950"/>
          <p14:tracePt t="35701" x="6330950" y="4138613"/>
          <p14:tracePt t="35709" x="6313488" y="4130675"/>
          <p14:tracePt t="35718" x="6297613" y="4121150"/>
          <p14:tracePt t="35725" x="6254750" y="4121150"/>
          <p14:tracePt t="35733" x="6246813" y="4113213"/>
          <p14:tracePt t="35740" x="6211888" y="4095750"/>
          <p14:tracePt t="35746" x="6186488" y="4087813"/>
          <p14:tracePt t="35752" x="6169025" y="4087813"/>
          <p14:tracePt t="35760" x="6143625" y="4087813"/>
          <p14:tracePt t="35768" x="6135688" y="4087813"/>
          <p14:tracePt t="35774" x="6102350" y="4087813"/>
          <p14:tracePt t="35782" x="6076950" y="4087813"/>
          <p14:tracePt t="35789" x="6034088" y="4087813"/>
          <p14:tracePt t="35797" x="6008688" y="4087813"/>
          <p14:tracePt t="35803" x="5973763" y="4087813"/>
          <p14:tracePt t="35810" x="5915025" y="4087813"/>
          <p14:tracePt t="35818" x="5889625" y="4087813"/>
          <p14:tracePt t="35825" x="5854700" y="4087813"/>
          <p14:tracePt t="35833" x="5813425" y="4087813"/>
          <p14:tracePt t="35839" x="5761038" y="4113213"/>
          <p14:tracePt t="35849" x="5745163" y="4113213"/>
          <p14:tracePt t="35854" x="5719763" y="4121150"/>
          <p14:tracePt t="35861" x="5694363" y="4121150"/>
          <p14:tracePt t="35869" x="5676900" y="4121150"/>
          <p14:tracePt t="35876" x="5616575" y="4130675"/>
          <p14:tracePt t="35883" x="5600700" y="4138613"/>
          <p14:tracePt t="35891" x="5557838" y="4146550"/>
          <p14:tracePt t="35897" x="5514975" y="4156075"/>
          <p14:tracePt t="35904" x="5489575" y="4164013"/>
          <p14:tracePt t="35911" x="5464175" y="4164013"/>
          <p14:tracePt t="35919" x="5430838" y="4171950"/>
          <p14:tracePt t="35927" x="5395913" y="4206875"/>
          <p14:tracePt t="35934" x="5380038" y="4214813"/>
          <p14:tracePt t="35942" x="5345113" y="4232275"/>
          <p14:tracePt t="35950" x="5337175" y="4232275"/>
          <p14:tracePt t="35957" x="5311775" y="4249738"/>
          <p14:tracePt t="35966" x="5302250" y="4257675"/>
          <p14:tracePt t="35970" x="5286375" y="4283075"/>
          <p14:tracePt t="35977" x="5268913" y="4291013"/>
          <p14:tracePt t="35985" x="5243513" y="4308475"/>
          <p14:tracePt t="35991" x="5235575" y="4325938"/>
          <p14:tracePt t="36000" x="5192713" y="4368800"/>
          <p14:tracePt t="36006" x="5183188" y="4384675"/>
          <p14:tracePt t="36015" x="5167313" y="4410075"/>
          <p14:tracePt t="36021" x="5167313" y="4427538"/>
          <p14:tracePt t="36027" x="5157788" y="4435475"/>
          <p14:tracePt t="36037" x="5149850" y="4460875"/>
          <p14:tracePt t="36045" x="5149850" y="4470400"/>
          <p14:tracePt t="36053" x="5141913" y="4470400"/>
          <p14:tracePt t="36057" x="5141913" y="4486275"/>
          <p14:tracePt t="36065" x="5141913" y="4495800"/>
          <p14:tracePt t="36081" x="5141913" y="4513263"/>
          <p14:tracePt t="36086" x="5141913" y="4529138"/>
          <p14:tracePt t="36101" x="5149850" y="4554538"/>
          <p14:tracePt t="36108" x="5149850" y="4564063"/>
          <p14:tracePt t="36116" x="5167313" y="4589463"/>
          <p14:tracePt t="36123" x="5175250" y="4605338"/>
          <p14:tracePt t="36130" x="5200650" y="4657725"/>
          <p14:tracePt t="36137" x="5218113" y="4699000"/>
          <p14:tracePt t="36144" x="5235575" y="4708525"/>
          <p14:tracePt t="36151" x="5251450" y="4759325"/>
          <p14:tracePt t="36161" x="5286375" y="4802188"/>
          <p14:tracePt t="36171" x="5327650" y="4868863"/>
          <p14:tracePt t="36175" x="5327650" y="4878388"/>
          <p14:tracePt t="36182" x="5362575" y="4946650"/>
          <p14:tracePt t="36188" x="5380038" y="4972050"/>
          <p14:tracePt t="36196" x="5405438" y="5005388"/>
          <p14:tracePt t="36202" x="5438775" y="5056188"/>
          <p14:tracePt t="36209" x="5481638" y="5106988"/>
          <p14:tracePt t="36217" x="5507038" y="5149850"/>
          <p14:tracePt t="36225" x="5549900" y="5192713"/>
          <p14:tracePt t="36232" x="5616575" y="5268913"/>
          <p14:tracePt t="36238" x="5634038" y="5294313"/>
          <p14:tracePt t="36245" x="5719763" y="5413375"/>
          <p14:tracePt t="36252" x="5735638" y="5430838"/>
          <p14:tracePt t="36259" x="5770563" y="5472113"/>
          <p14:tracePt t="36267" x="5821363" y="5507038"/>
          <p14:tracePt t="36273" x="5872163" y="5557838"/>
          <p14:tracePt t="36283" x="5922963" y="5591175"/>
          <p14:tracePt t="36289" x="5965825" y="5616575"/>
          <p14:tracePt t="36296" x="6008688" y="5634038"/>
          <p14:tracePt t="36303" x="6049963" y="5659438"/>
          <p14:tracePt t="36310" x="6049963" y="5676900"/>
          <p14:tracePt t="36318" x="6110288" y="5702300"/>
          <p14:tracePt t="36324" x="6127750" y="5719763"/>
          <p14:tracePt t="36334" x="6161088" y="5753100"/>
          <p14:tracePt t="36340" x="6186488" y="5761038"/>
          <p14:tracePt t="36348" x="6211888" y="5778500"/>
          <p14:tracePt t="36354" x="6229350" y="5795963"/>
          <p14:tracePt t="36362" x="6297613" y="5838825"/>
          <p14:tracePt t="36376" x="6356350" y="5864225"/>
          <p14:tracePt t="36384" x="6391275" y="5872163"/>
          <p14:tracePt t="36391" x="6450013" y="5897563"/>
          <p14:tracePt t="36399" x="6518275" y="5940425"/>
          <p14:tracePt t="36405" x="6602413" y="5957888"/>
          <p14:tracePt t="36412" x="6654800" y="5983288"/>
          <p14:tracePt t="36419" x="6713538" y="5999163"/>
          <p14:tracePt t="36427" x="6764338" y="6024563"/>
          <p14:tracePt t="36434" x="6840538" y="6049963"/>
          <p14:tracePt t="36441" x="6883400" y="6059488"/>
          <p14:tracePt t="36449" x="6985000" y="6084888"/>
          <p14:tracePt t="36455" x="7070725" y="6076950"/>
          <p14:tracePt t="36462" x="7129463" y="6067425"/>
          <p14:tracePt t="36470" x="7205663" y="6067425"/>
          <p14:tracePt t="36477" x="7273925" y="6084888"/>
          <p14:tracePt t="36484" x="7342188" y="6102350"/>
          <p14:tracePt t="36492" x="7350125" y="6102350"/>
          <p14:tracePt t="36501" x="7385050" y="6102350"/>
          <p14:tracePt t="36506" x="7402513" y="6102350"/>
          <p14:tracePt t="36522" x="7443788" y="6102350"/>
          <p14:tracePt t="36530" x="7453313" y="6102350"/>
          <p14:tracePt t="36543" x="7478713" y="6076950"/>
          <p14:tracePt t="36550" x="7478713" y="6067425"/>
          <p14:tracePt t="36558" x="7504113" y="6034088"/>
          <p14:tracePt t="36565" x="7512050" y="6024563"/>
          <p14:tracePt t="36572" x="7537450" y="5999163"/>
          <p14:tracePt t="36580" x="7562850" y="5973763"/>
          <p14:tracePt t="36587" x="7613650" y="5922963"/>
          <p14:tracePt t="36594" x="7656513" y="5872163"/>
          <p14:tracePt t="36601" x="7750175" y="5778500"/>
          <p14:tracePt t="36608" x="7775575" y="5727700"/>
          <p14:tracePt t="36616" x="7843838" y="5659438"/>
          <p14:tracePt t="36623" x="7886700" y="5600700"/>
          <p14:tracePt t="36630" x="7945438" y="5481638"/>
          <p14:tracePt t="36637" x="7980363" y="5430838"/>
          <p14:tracePt t="36645" x="8013700" y="5302250"/>
          <p14:tracePt t="36652" x="8031163" y="5243513"/>
          <p14:tracePt t="36661" x="8064500" y="5149850"/>
          <p14:tracePt t="36671" x="8081963" y="5099050"/>
          <p14:tracePt t="36675" x="8081963" y="5091113"/>
          <p14:tracePt t="36682" x="8099425" y="5030788"/>
          <p14:tracePt t="36688" x="8099425" y="5022850"/>
          <p14:tracePt t="36697" x="8099425" y="4962525"/>
          <p14:tracePt t="36718" x="8099425" y="4937125"/>
          <p14:tracePt t="36724" x="8099425" y="4929188"/>
          <p14:tracePt t="36732" x="8081963" y="4886325"/>
          <p14:tracePt t="36747" x="8056563" y="4860925"/>
          <p14:tracePt t="36753" x="8031163" y="4843463"/>
          <p14:tracePt t="36761" x="8005763" y="4818063"/>
          <p14:tracePt t="36768" x="7970838" y="4802188"/>
          <p14:tracePt t="36776" x="7894638" y="4741863"/>
          <p14:tracePt t="36782" x="7843838" y="4716463"/>
          <p14:tracePt t="36789" x="7758113" y="4673600"/>
          <p14:tracePt t="36798" x="7707313" y="4640263"/>
          <p14:tracePt t="36804" x="7656513" y="4597400"/>
          <p14:tracePt t="36812" x="7623175" y="4579938"/>
          <p14:tracePt t="36819" x="7605713" y="4564063"/>
          <p14:tracePt t="36826" x="7546975" y="4546600"/>
          <p14:tracePt t="36841" x="7529513" y="4538663"/>
          <p14:tracePt t="36858" x="7512050" y="4521200"/>
          <p14:tracePt t="36866" x="7494588" y="4513263"/>
          <p14:tracePt t="36871" x="7486650" y="4513263"/>
          <p14:tracePt t="36878" x="7469188" y="4495800"/>
          <p14:tracePt t="36884" x="7435850" y="4470400"/>
          <p14:tracePt t="36892" x="7427913" y="4470400"/>
          <p14:tracePt t="36899" x="7410450" y="4445000"/>
          <p14:tracePt t="36906" x="7367588" y="4419600"/>
          <p14:tracePt t="36916" x="7359650" y="4419600"/>
          <p14:tracePt t="36922" x="7342188" y="4410075"/>
          <p14:tracePt t="36935" x="7324725" y="4402138"/>
          <p14:tracePt t="36965" x="7316788" y="4394200"/>
          <p14:tracePt t="36985" x="7308850" y="4394200"/>
          <p14:tracePt t="37241" x="7291388" y="4394200"/>
          <p14:tracePt t="37248" x="7265988" y="4402138"/>
          <p14:tracePt t="37254" x="7240588" y="4402138"/>
          <p14:tracePt t="37269" x="7215188" y="4410075"/>
          <p14:tracePt t="37276" x="7189788" y="4410075"/>
          <p14:tracePt t="37283" x="7180263" y="4419600"/>
          <p14:tracePt t="37290" x="7154863" y="4419600"/>
          <p14:tracePt t="37298" x="7138988" y="4419600"/>
          <p14:tracePt t="37305" x="7129463" y="4419600"/>
          <p14:tracePt t="37312" x="7104063" y="4427538"/>
          <p14:tracePt t="37319" x="7078663" y="4435475"/>
          <p14:tracePt t="37327" x="7045325" y="4460875"/>
          <p14:tracePt t="37334" x="7035800" y="4470400"/>
          <p14:tracePt t="37341" x="6985000" y="4495800"/>
          <p14:tracePt t="37349" x="6969125" y="4503738"/>
          <p14:tracePt t="37356" x="6900863" y="4521200"/>
          <p14:tracePt t="37364" x="6865938" y="4538663"/>
          <p14:tracePt t="37369" x="6832600" y="4554538"/>
          <p14:tracePt t="37378" x="6807200" y="4572000"/>
          <p14:tracePt t="37385" x="6756400" y="4589463"/>
          <p14:tracePt t="37392" x="6738938" y="4605338"/>
          <p14:tracePt t="37399" x="6731000" y="4622800"/>
          <p14:tracePt t="37406" x="6705600" y="4640263"/>
          <p14:tracePt t="37414" x="6680200" y="4657725"/>
          <p14:tracePt t="37421" x="6662738" y="4673600"/>
          <p14:tracePt t="37429" x="6654800" y="4683125"/>
          <p14:tracePt t="37435" x="6645275" y="4708525"/>
          <p14:tracePt t="37442" x="6627813" y="4724400"/>
          <p14:tracePt t="37450" x="6611938" y="4749800"/>
          <p14:tracePt t="37466" x="6602413" y="4749800"/>
          <p14:tracePt t="37472" x="6602413" y="4784725"/>
          <p14:tracePt t="37480" x="6594475" y="4792663"/>
          <p14:tracePt t="37488" x="6594475" y="4802188"/>
          <p14:tracePt t="37497" x="6586538" y="4827588"/>
          <p14:tracePt t="37502" x="6577013" y="4827588"/>
          <p14:tracePt t="37508" x="6569075" y="4852988"/>
          <p14:tracePt t="37523" x="6551613" y="4886325"/>
          <p14:tracePt t="37531" x="6551613" y="4903788"/>
          <p14:tracePt t="37537" x="6543675" y="4929188"/>
          <p14:tracePt t="37545" x="6535738" y="4946650"/>
          <p14:tracePt t="37551" x="6526213" y="4962525"/>
          <p14:tracePt t="37559" x="6518275" y="4987925"/>
          <p14:tracePt t="37566" x="6518275" y="5005388"/>
          <p14:tracePt t="37573" x="6518275" y="5013325"/>
          <p14:tracePt t="37581" x="6510338" y="5030788"/>
          <p14:tracePt t="37588" x="6510338" y="5048250"/>
          <p14:tracePt t="37602" x="6510338" y="5056188"/>
          <p14:tracePt t="37609" x="6500813" y="5064125"/>
          <p14:tracePt t="37617" x="6500813" y="5081588"/>
          <p14:tracePt t="37624" x="6500813" y="5116513"/>
          <p14:tracePt t="37639" x="6492875" y="5124450"/>
          <p14:tracePt t="37646" x="6492875" y="5141913"/>
          <p14:tracePt t="37653" x="6492875" y="5149850"/>
          <p14:tracePt t="41296" x="6535738" y="5149850"/>
          <p14:tracePt t="41302" x="6594475" y="5141913"/>
          <p14:tracePt t="41310" x="6696075" y="5116513"/>
          <p14:tracePt t="41317" x="6756400" y="5073650"/>
          <p14:tracePt t="41324" x="6850063" y="5038725"/>
          <p14:tracePt t="41331" x="6883400" y="5030788"/>
          <p14:tracePt t="41338" x="6926263" y="5030788"/>
          <p14:tracePt t="41346" x="6951663" y="5022850"/>
          <p14:tracePt t="41352" x="6994525" y="5013325"/>
          <p14:tracePt t="41367" x="7010400" y="5005388"/>
          <p14:tracePt t="41375" x="7027863" y="5005388"/>
          <p14:tracePt t="41389" x="7035800" y="5005388"/>
          <p14:tracePt t="41397" x="7053263" y="5005388"/>
          <p14:tracePt t="41419" x="7061200" y="5005388"/>
          <p14:tracePt t="41433" x="7078663" y="5005388"/>
          <p14:tracePt t="41440" x="7088188" y="5005388"/>
          <p14:tracePt t="41454" x="7138988" y="4987925"/>
          <p14:tracePt t="41470" x="7146925" y="4979988"/>
          <p14:tracePt t="41478" x="7154863" y="4979988"/>
          <p14:tracePt t="41484" x="7164388" y="4972050"/>
          <p14:tracePt t="41498" x="7164388" y="4962525"/>
          <p14:tracePt t="41505" x="7172325" y="4962525"/>
          <p14:tracePt t="41519" x="7180263" y="4962525"/>
          <p14:tracePt t="41534" x="7180263" y="4954588"/>
          <p14:tracePt t="41557" x="7189788" y="4954588"/>
          <p14:tracePt t="41607" x="7189788" y="4946650"/>
          <p14:tracePt t="41613" x="7189788" y="4937125"/>
          <p14:tracePt t="41621" x="7180263" y="4903788"/>
          <p14:tracePt t="41628" x="7172325" y="4878388"/>
          <p14:tracePt t="41636" x="7154863" y="4843463"/>
          <p14:tracePt t="41643" x="7146925" y="4810125"/>
          <p14:tracePt t="41650" x="7146925" y="4802188"/>
          <p14:tracePt t="41657" x="7121525" y="4792663"/>
          <p14:tracePt t="41665" x="7113588" y="4784725"/>
          <p14:tracePt t="41671" x="7088188" y="4759325"/>
          <p14:tracePt t="41680" x="7045325" y="4724400"/>
          <p14:tracePt t="41685" x="6985000" y="4691063"/>
          <p14:tracePt t="41695" x="6908800" y="4665663"/>
          <p14:tracePt t="41701" x="6832600" y="4657725"/>
          <p14:tracePt t="41709" x="6746875" y="4657725"/>
          <p14:tracePt t="41716" x="6680200" y="4657725"/>
          <p14:tracePt t="41722" x="6594475" y="4657725"/>
          <p14:tracePt t="41730" x="6543675" y="4648200"/>
          <p14:tracePt t="41737" x="6500813" y="4648200"/>
          <p14:tracePt t="41745" x="6467475" y="4648200"/>
          <p14:tracePt t="41751" x="6442075" y="4648200"/>
          <p14:tracePt t="41760" x="6424613" y="4648200"/>
          <p14:tracePt t="41766" x="6391275" y="4640263"/>
          <p14:tracePt t="41774" x="6381750" y="4640263"/>
          <p14:tracePt t="41780" x="6348413" y="4622800"/>
          <p14:tracePt t="41795" x="6338888" y="4622800"/>
          <p14:tracePt t="41803" x="6330950" y="4614863"/>
          <p14:tracePt t="41810" x="6323013" y="4614863"/>
          <p14:tracePt t="41827" x="6313488" y="4605338"/>
          <p14:tracePt t="41832" x="6288088" y="4589463"/>
          <p14:tracePt t="41847" x="6272213" y="4579938"/>
          <p14:tracePt t="41861" x="6246813" y="4572000"/>
          <p14:tracePt t="41868" x="6229350" y="4554538"/>
          <p14:tracePt t="41878" x="6211888" y="4554538"/>
          <p14:tracePt t="41890" x="6169025" y="4564063"/>
          <p14:tracePt t="41904" x="6153150" y="4564063"/>
          <p14:tracePt t="41912" x="6135688" y="4564063"/>
          <p14:tracePt t="41926" x="6127750" y="4564063"/>
          <p14:tracePt t="41934" x="6118225" y="4564063"/>
          <p14:tracePt t="41947" x="6110288" y="4564063"/>
          <p14:tracePt t="41956" x="6084888" y="4564063"/>
          <p14:tracePt t="41971" x="6042025" y="4564063"/>
          <p14:tracePt t="41986" x="5991225" y="4546600"/>
          <p14:tracePt t="41993" x="5965825" y="4538663"/>
          <p14:tracePt t="42000" x="5922963" y="4538663"/>
          <p14:tracePt t="42006" x="5880100" y="4538663"/>
          <p14:tracePt t="42013" x="5838825" y="4529138"/>
          <p14:tracePt t="42020" x="5788025" y="4529138"/>
          <p14:tracePt t="42027" x="5745163" y="4521200"/>
          <p14:tracePt t="42035" x="5702300" y="4521200"/>
          <p14:tracePt t="42042" x="5668963" y="4521200"/>
          <p14:tracePt t="42049" x="5608638" y="4546600"/>
          <p14:tracePt t="42057" x="5600700" y="4546600"/>
          <p14:tracePt t="42063" x="5575300" y="4546600"/>
          <p14:tracePt t="42071" x="5532438" y="4546600"/>
          <p14:tracePt t="42078" x="5507038" y="4546600"/>
          <p14:tracePt t="42085" x="5497513" y="4546600"/>
          <p14:tracePt t="42093" x="5464175" y="4546600"/>
          <p14:tracePt t="42099" x="5438775" y="4538663"/>
          <p14:tracePt t="42107" x="5413375" y="4538663"/>
          <p14:tracePt t="42114" x="5370513" y="4538663"/>
          <p14:tracePt t="42121" x="5353050" y="4538663"/>
          <p14:tracePt t="42129" x="5302250" y="4529138"/>
          <p14:tracePt t="42136" x="5251450" y="4521200"/>
          <p14:tracePt t="42144" x="5218113" y="4521200"/>
          <p14:tracePt t="42151" x="5175250" y="4513263"/>
          <p14:tracePt t="42159" x="5157788" y="4513263"/>
          <p14:tracePt t="42165" x="5106988" y="4495800"/>
          <p14:tracePt t="42175" x="5091113" y="4495800"/>
          <p14:tracePt t="42179" x="5056188" y="4495800"/>
          <p14:tracePt t="42186" x="5005388" y="4486275"/>
          <p14:tracePt t="42194" x="4954588" y="4478338"/>
          <p14:tracePt t="42201" x="4911725" y="4478338"/>
          <p14:tracePt t="42210" x="4852988" y="4460875"/>
          <p14:tracePt t="42216" x="4818063" y="4470400"/>
          <p14:tracePt t="42223" x="4741863" y="4470400"/>
          <p14:tracePt t="42230" x="4716463" y="4460875"/>
          <p14:tracePt t="42237" x="4665663" y="4460875"/>
          <p14:tracePt t="42245" x="4648200" y="4452938"/>
          <p14:tracePt t="42252" x="4622800" y="4452938"/>
          <p14:tracePt t="42260" x="4564063" y="4452938"/>
          <p14:tracePt t="42275" x="4503738" y="4445000"/>
          <p14:tracePt t="42281" x="4470400" y="4445000"/>
          <p14:tracePt t="42288" x="4427538" y="4435475"/>
          <p14:tracePt t="42296" x="4325938" y="4419600"/>
          <p14:tracePt t="42305" x="4283075" y="4419600"/>
          <p14:tracePt t="42313" x="4206875" y="4410075"/>
          <p14:tracePt t="42320" x="4113213" y="4402138"/>
          <p14:tracePt t="42326" x="4095750" y="4402138"/>
          <p14:tracePt t="42334" x="4019550" y="4394200"/>
          <p14:tracePt t="42340" x="4002088" y="4376738"/>
          <p14:tracePt t="42346" x="3968750" y="4368800"/>
          <p14:tracePt t="42354" x="3935413" y="4359275"/>
          <p14:tracePt t="42361" x="3908425" y="4359275"/>
          <p14:tracePt t="42368" x="3849688" y="4351338"/>
          <p14:tracePt t="42376" x="3806825" y="4341813"/>
          <p14:tracePt t="42383" x="3763963" y="4341813"/>
          <p14:tracePt t="42390" x="3705225" y="4333875"/>
          <p14:tracePt t="42397" x="3671888" y="4333875"/>
          <p14:tracePt t="42404" x="3611563" y="4316413"/>
          <p14:tracePt t="42412" x="3594100" y="4316413"/>
          <p14:tracePt t="42419" x="3535363" y="4316413"/>
          <p14:tracePt t="42427" x="3527425" y="4316413"/>
          <p14:tracePt t="42433" x="3484563" y="4316413"/>
          <p14:tracePt t="42441" x="3459163" y="4325938"/>
          <p14:tracePt t="42448" x="3416300" y="4333875"/>
          <p14:tracePt t="42455" x="3390900" y="4333875"/>
          <p14:tracePt t="42463" x="3365500" y="4333875"/>
          <p14:tracePt t="42469" x="3305175" y="4341813"/>
          <p14:tracePt t="42477" x="3271838" y="4341813"/>
          <p14:tracePt t="42485" x="3221038" y="4341813"/>
          <p14:tracePt t="42492" x="3170238" y="4341813"/>
          <p14:tracePt t="42499" x="3127375" y="4341813"/>
          <p14:tracePt t="42507" x="3094038" y="4351338"/>
          <p14:tracePt t="42513" x="3067050" y="4351338"/>
          <p14:tracePt t="42521" x="3033713" y="4351338"/>
          <p14:tracePt t="42528" x="3008313" y="4351338"/>
          <p14:tracePt t="42536" x="2982913" y="4351338"/>
          <p14:tracePt t="42543" x="2957513" y="4351338"/>
          <p14:tracePt t="42549" x="2914650" y="4351338"/>
          <p14:tracePt t="42557" x="2881313" y="4359275"/>
          <p14:tracePt t="42564" x="2846388" y="4359275"/>
          <p14:tracePt t="42571" x="2787650" y="4359275"/>
          <p14:tracePt t="42579" x="2736850" y="4359275"/>
          <p14:tracePt t="42586" x="2676525" y="4384675"/>
          <p14:tracePt t="42594" x="2633663" y="4384675"/>
          <p14:tracePt t="42601" x="2582863" y="4368800"/>
          <p14:tracePt t="42608" x="2566988" y="4376738"/>
          <p14:tracePt t="42615" x="2524125" y="4384675"/>
          <p14:tracePt t="42622" x="2498725" y="4394200"/>
          <p14:tracePt t="42629" x="2455863" y="4394200"/>
          <p14:tracePt t="42637" x="2430463" y="4402138"/>
          <p14:tracePt t="42644" x="2379663" y="4410075"/>
          <p14:tracePt t="42651" x="2344738" y="4419600"/>
          <p14:tracePt t="42660" x="2311400" y="4427538"/>
          <p14:tracePt t="42666" x="2260600" y="4435475"/>
          <p14:tracePt t="42673" x="2243138" y="4435475"/>
          <p14:tracePt t="42680" x="2184400" y="4435475"/>
          <p14:tracePt t="42687" x="2166938" y="4435475"/>
          <p14:tracePt t="42695" x="2124075" y="4435475"/>
          <p14:tracePt t="42702" x="2098675" y="4445000"/>
          <p14:tracePt t="42710" x="2073275" y="4445000"/>
          <p14:tracePt t="42716" x="2047875" y="4445000"/>
          <p14:tracePt t="42724" x="2039938" y="4445000"/>
          <p14:tracePt t="42731" x="2014538" y="4445000"/>
          <p14:tracePt t="42739" x="2005013" y="4445000"/>
          <p14:tracePt t="42745" x="1997075" y="4445000"/>
          <p14:tracePt t="42752" x="1979613" y="4445000"/>
          <p14:tracePt t="42769" x="1971675" y="4445000"/>
          <p14:tracePt t="42776" x="1963738" y="4445000"/>
          <p14:tracePt t="42784" x="1954213" y="4445000"/>
          <p14:tracePt t="42797" x="1946275" y="4445000"/>
          <p14:tracePt t="42805" x="1938338" y="4445000"/>
          <p14:tracePt t="42840" x="1928813" y="4445000"/>
          <p14:tracePt t="42877" x="1920875" y="4445000"/>
          <p14:tracePt t="43009" x="1928813" y="4445000"/>
          <p14:tracePt t="43072" x="1938338" y="4445000"/>
          <p14:tracePt t="43109" x="1946275" y="4445000"/>
          <p14:tracePt t="43145" x="1954213" y="4445000"/>
          <p14:tracePt t="43181" x="1954213" y="4435475"/>
          <p14:tracePt t="43210" x="1963738" y="4435475"/>
          <p14:tracePt t="43246" x="1971675" y="4435475"/>
          <p14:tracePt t="43253" x="1971675" y="4427538"/>
          <p14:tracePt t="43268" x="1979613" y="4427538"/>
          <p14:tracePt t="43291" x="1989138" y="4427538"/>
          <p14:tracePt t="43299" x="1997075" y="4427538"/>
          <p14:tracePt t="43312" x="2005013" y="4427538"/>
          <p14:tracePt t="43319" x="2005013" y="4419600"/>
          <p14:tracePt t="43326" x="2022475" y="4419600"/>
          <p14:tracePt t="43357" x="2030413" y="4419600"/>
          <p14:tracePt t="43363" x="2047875" y="4419600"/>
          <p14:tracePt t="43377" x="2055813" y="4410075"/>
          <p14:tracePt t="43384" x="2065338" y="4410075"/>
          <p14:tracePt t="43392" x="2073275" y="4410075"/>
          <p14:tracePt t="43399" x="2082800" y="4410075"/>
          <p14:tracePt t="43406" x="2108200" y="4402138"/>
          <p14:tracePt t="43412" x="2116138" y="4402138"/>
          <p14:tracePt t="43420" x="2141538" y="4402138"/>
          <p14:tracePt t="43430" x="2149475" y="4394200"/>
          <p14:tracePt t="43436" x="2200275" y="4394200"/>
          <p14:tracePt t="43445" x="2227263" y="4394200"/>
          <p14:tracePt t="43450" x="2252663" y="4394200"/>
          <p14:tracePt t="43457" x="2278063" y="4384675"/>
          <p14:tracePt t="43463" x="2303463" y="4384675"/>
          <p14:tracePt t="43470" x="2311400" y="4384675"/>
          <p14:tracePt t="43479" x="2328863" y="4384675"/>
          <p14:tracePt t="43486" x="2344738" y="4384675"/>
          <p14:tracePt t="43492" x="2354263" y="4384675"/>
          <p14:tracePt t="43499" x="2362200" y="4384675"/>
          <p14:tracePt t="43508" x="2371725" y="4384675"/>
          <p14:tracePt t="43514" x="2379663" y="4384675"/>
          <p14:tracePt t="43521" x="2387600" y="4384675"/>
          <p14:tracePt t="43528" x="2413000" y="4384675"/>
          <p14:tracePt t="43536" x="2422525" y="4384675"/>
          <p14:tracePt t="43543" x="2430463" y="4384675"/>
          <p14:tracePt t="43550" x="2455863" y="4384675"/>
          <p14:tracePt t="43559" x="2481263" y="4384675"/>
          <p14:tracePt t="43565" x="2498725" y="4384675"/>
          <p14:tracePt t="43572" x="2532063" y="4384675"/>
          <p14:tracePt t="43579" x="2557463" y="4384675"/>
          <p14:tracePt t="43587" x="2592388" y="4384675"/>
          <p14:tracePt t="43594" x="2600325" y="4384675"/>
          <p14:tracePt t="43600" x="2617788" y="4384675"/>
          <p14:tracePt t="43609" x="2651125" y="4394200"/>
          <p14:tracePt t="43616" x="2668588" y="4394200"/>
          <p14:tracePt t="43624" x="2686050" y="4394200"/>
          <p14:tracePt t="43640" x="2701925" y="4394200"/>
          <p14:tracePt t="43645" x="2711450" y="4394200"/>
          <p14:tracePt t="43653" x="2719388" y="4394200"/>
          <p14:tracePt t="43659" x="2727325" y="4402138"/>
          <p14:tracePt t="43666" x="2744788" y="4402138"/>
          <p14:tracePt t="43681" x="2752725" y="4402138"/>
          <p14:tracePt t="43690" x="2762250" y="4410075"/>
          <p14:tracePt t="43696" x="2787650" y="4410075"/>
          <p14:tracePt t="43702" x="2795588" y="4410075"/>
          <p14:tracePt t="43718" x="2813050" y="4410075"/>
          <p14:tracePt t="43725" x="2820988" y="4419600"/>
          <p14:tracePt t="43732" x="2830513" y="4419600"/>
          <p14:tracePt t="43740" x="2855913" y="4419600"/>
          <p14:tracePt t="43755" x="2871788" y="4419600"/>
          <p14:tracePt t="43763" x="2897188" y="4419600"/>
          <p14:tracePt t="43770" x="2914650" y="4419600"/>
          <p14:tracePt t="43778" x="2932113" y="4419600"/>
          <p14:tracePt t="43784" x="2957513" y="4419600"/>
          <p14:tracePt t="43790" x="2965450" y="4419600"/>
          <p14:tracePt t="43798" x="3000375" y="4419600"/>
          <p14:tracePt t="43806" x="3016250" y="4419600"/>
          <p14:tracePt t="43821" x="3041650" y="4419600"/>
          <p14:tracePt t="43829" x="3067050" y="4419600"/>
          <p14:tracePt t="43835" x="3076575" y="4427538"/>
          <p14:tracePt t="43841" x="3101975" y="4427538"/>
          <p14:tracePt t="43856" x="3119438" y="4427538"/>
          <p14:tracePt t="43862" x="3152775" y="4427538"/>
          <p14:tracePt t="43877" x="3170238" y="4427538"/>
          <p14:tracePt t="43884" x="3178175" y="4427538"/>
          <p14:tracePt t="43904" x="3221038" y="4427538"/>
          <p14:tracePt t="43906" x="3238500" y="4427538"/>
          <p14:tracePt t="43913" x="3263900" y="4435475"/>
          <p14:tracePt t="43920" x="3289300" y="4435475"/>
          <p14:tracePt t="43927" x="3297238" y="4435475"/>
          <p14:tracePt t="43934" x="3314700" y="4435475"/>
          <p14:tracePt t="43943" x="3330575" y="4445000"/>
          <p14:tracePt t="43949" x="3355975" y="4445000"/>
          <p14:tracePt t="43957" x="3373438" y="4445000"/>
          <p14:tracePt t="43964" x="3398838" y="4445000"/>
          <p14:tracePt t="43971" x="3416300" y="4445000"/>
          <p14:tracePt t="43979" x="3449638" y="4445000"/>
          <p14:tracePt t="43985" x="3467100" y="4445000"/>
          <p14:tracePt t="43993" x="3492500" y="4445000"/>
          <p14:tracePt t="44000" x="3527425" y="4445000"/>
          <p14:tracePt t="44009" x="3543300" y="4445000"/>
          <p14:tracePt t="44014" x="3578225" y="4445000"/>
          <p14:tracePt t="44022" x="3603625" y="4445000"/>
          <p14:tracePt t="44029" x="3629025" y="4445000"/>
          <p14:tracePt t="44036" x="3654425" y="4445000"/>
          <p14:tracePt t="44044" x="3671888" y="4445000"/>
          <p14:tracePt t="44050" x="3705225" y="4445000"/>
          <p14:tracePt t="44058" x="3748088" y="4445000"/>
          <p14:tracePt t="44065" x="3781425" y="4445000"/>
          <p14:tracePt t="44073" x="3832225" y="4445000"/>
          <p14:tracePt t="44080" x="3883025" y="4445000"/>
          <p14:tracePt t="44088" x="3925888" y="4445000"/>
          <p14:tracePt t="44095" x="3968750" y="4452938"/>
          <p14:tracePt t="44104" x="4011613" y="4452938"/>
          <p14:tracePt t="44111" x="4052888" y="4452938"/>
          <p14:tracePt t="44117" x="4105275" y="4470400"/>
          <p14:tracePt t="44124" x="4121150" y="4470400"/>
          <p14:tracePt t="44131" x="4156075" y="4478338"/>
          <p14:tracePt t="44139" x="4197350" y="4478338"/>
          <p14:tracePt t="44146" x="4214813" y="4478338"/>
          <p14:tracePt t="44153" x="4249738" y="4486275"/>
          <p14:tracePt t="44160" x="4300538" y="4495800"/>
          <p14:tracePt t="44168" x="4316413" y="4495800"/>
          <p14:tracePt t="44175" x="4384675" y="4503738"/>
          <p14:tracePt t="44182" x="4419600" y="4503738"/>
          <p14:tracePt t="44190" x="4460875" y="4503738"/>
          <p14:tracePt t="44196" x="4486275" y="4513263"/>
          <p14:tracePt t="44204" x="4503738" y="4521200"/>
          <p14:tracePt t="44211" x="4546600" y="4521200"/>
          <p14:tracePt t="44218" x="4564063" y="4529138"/>
          <p14:tracePt t="44225" x="4614863" y="4538663"/>
          <p14:tracePt t="44233" x="4622800" y="4538663"/>
          <p14:tracePt t="44240" x="4648200" y="4538663"/>
          <p14:tracePt t="44247" x="4665663" y="4538663"/>
          <p14:tracePt t="44254" x="4708525" y="4538663"/>
          <p14:tracePt t="44262" x="4733925" y="4538663"/>
          <p14:tracePt t="44269" x="4749800" y="4538663"/>
          <p14:tracePt t="44276" x="4802188" y="4554538"/>
          <p14:tracePt t="44283" x="4827588" y="4554538"/>
          <p14:tracePt t="44292" x="4860925" y="4564063"/>
          <p14:tracePt t="44298" x="4878388" y="4564063"/>
          <p14:tracePt t="44305" x="4911725" y="4572000"/>
          <p14:tracePt t="44313" x="4946650" y="4572000"/>
          <p14:tracePt t="44320" x="4972050" y="4579938"/>
          <p14:tracePt t="44327" x="5022850" y="4579938"/>
          <p14:tracePt t="44333" x="5038725" y="4579938"/>
          <p14:tracePt t="44341" x="5056188" y="4579938"/>
          <p14:tracePt t="44348" x="5091113" y="4589463"/>
          <p14:tracePt t="44356" x="5124450" y="4597400"/>
          <p14:tracePt t="44363" x="5132388" y="4597400"/>
          <p14:tracePt t="44372" x="5192713" y="4605338"/>
          <p14:tracePt t="44377" x="5218113" y="4605338"/>
          <p14:tracePt t="44385" x="5226050" y="4605338"/>
          <p14:tracePt t="44392" x="5286375" y="4605338"/>
          <p14:tracePt t="44399" x="5294313" y="4605338"/>
          <p14:tracePt t="44407" x="5345113" y="4605338"/>
          <p14:tracePt t="44414" x="5380038" y="4614863"/>
          <p14:tracePt t="44422" x="5413375" y="4614863"/>
          <p14:tracePt t="44431" x="5446713" y="4614863"/>
          <p14:tracePt t="44437" x="5481638" y="4622800"/>
          <p14:tracePt t="44445" x="5507038" y="4622800"/>
          <p14:tracePt t="44452" x="5532438" y="4622800"/>
          <p14:tracePt t="44459" x="5565775" y="4640263"/>
          <p14:tracePt t="44465" x="5591175" y="4640263"/>
          <p14:tracePt t="44472" x="5634038" y="4640263"/>
          <p14:tracePt t="44480" x="5676900" y="4648200"/>
          <p14:tracePt t="44486" x="5710238" y="4657725"/>
          <p14:tracePt t="44494" x="5788025" y="4657725"/>
          <p14:tracePt t="44501" x="5854700" y="4648200"/>
          <p14:tracePt t="44508" x="5932488" y="4648200"/>
          <p14:tracePt t="44515" x="6016625" y="4648200"/>
          <p14:tracePt t="44524" x="6049963" y="4648200"/>
          <p14:tracePt t="44530" x="6102350" y="4648200"/>
          <p14:tracePt t="44539" x="6161088" y="4657725"/>
          <p14:tracePt t="44544" x="6186488" y="4657725"/>
          <p14:tracePt t="44552" x="6229350" y="4657725"/>
          <p14:tracePt t="44559" x="6272213" y="4665663"/>
          <p14:tracePt t="44565" x="6356350" y="4665663"/>
          <p14:tracePt t="44574" x="6381750" y="4665663"/>
          <p14:tracePt t="44580" x="6442075" y="4665663"/>
          <p14:tracePt t="44588" x="6492875" y="4657725"/>
          <p14:tracePt t="44595" x="6561138" y="4657725"/>
          <p14:tracePt t="44602" x="6594475" y="4657725"/>
          <p14:tracePt t="44609" x="6662738" y="4657725"/>
          <p14:tracePt t="44619" x="6721475" y="4657725"/>
          <p14:tracePt t="44626" x="6746875" y="4657725"/>
          <p14:tracePt t="44633" x="6824663" y="4657725"/>
          <p14:tracePt t="44641" x="6883400" y="4665663"/>
          <p14:tracePt t="44647" x="6959600" y="4699000"/>
          <p14:tracePt t="44655" x="7035800" y="4699000"/>
          <p14:tracePt t="44661" x="7096125" y="4708525"/>
          <p14:tracePt t="44667" x="7154863" y="4724400"/>
          <p14:tracePt t="44674" x="7215188" y="4733925"/>
          <p14:tracePt t="44682" x="7232650" y="4741863"/>
          <p14:tracePt t="44691" x="7240588" y="4749800"/>
          <p14:tracePt t="44696" x="7258050" y="4759325"/>
          <p14:tracePt t="44705" x="7265988" y="4759325"/>
          <p14:tracePt t="44711" x="7291388" y="4767263"/>
          <p14:tracePt t="44734" x="7299325" y="4767263"/>
          <p14:tracePt t="44748" x="7299325" y="4775200"/>
          <p14:tracePt t="44755" x="7308850" y="4775200"/>
          <p14:tracePt t="44777" x="7324725" y="4775200"/>
          <p14:tracePt t="44798" x="7377113" y="4852988"/>
          <p14:tracePt t="46411" x="7367588" y="4860925"/>
          <p14:tracePt t="46418" x="7350125" y="4878388"/>
          <p14:tracePt t="46426" x="7350125" y="4886325"/>
          <p14:tracePt t="46431" x="7334250" y="4903788"/>
          <p14:tracePt t="46439" x="7324725" y="4903788"/>
          <p14:tracePt t="46445" x="7308850" y="4929188"/>
          <p14:tracePt t="46453" x="7299325" y="4937125"/>
          <p14:tracePt t="46460" x="7291388" y="4954588"/>
          <p14:tracePt t="46474" x="7283450" y="4972050"/>
          <p14:tracePt t="46482" x="7265988" y="5013325"/>
          <p14:tracePt t="46490" x="7265988" y="5022850"/>
          <p14:tracePt t="46502" x="7240588" y="5056188"/>
          <p14:tracePt t="46510" x="7240588" y="5064125"/>
          <p14:tracePt t="46517" x="7232650" y="5091113"/>
          <p14:tracePt t="46525" x="7232650" y="5106988"/>
          <p14:tracePt t="46531" x="7232650" y="5116513"/>
          <p14:tracePt t="46541" x="7223125" y="5124450"/>
          <p14:tracePt t="46546" x="7223125" y="5132388"/>
          <p14:tracePt t="46554" x="7223125" y="5157788"/>
          <p14:tracePt t="46570" x="7223125" y="5208588"/>
          <p14:tracePt t="46583" x="7223125" y="5251450"/>
          <p14:tracePt t="46591" x="7223125" y="5268913"/>
          <p14:tracePt t="46606" x="7223125" y="5286375"/>
          <p14:tracePt t="46612" x="7223125" y="5319713"/>
          <p14:tracePt t="46627" x="7223125" y="5337175"/>
          <p14:tracePt t="46641" x="7223125" y="5345113"/>
          <p14:tracePt t="46656" x="7223125" y="5353050"/>
          <p14:tracePt t="46663" x="7223125" y="5362575"/>
          <p14:tracePt t="46670" x="7223125" y="5380038"/>
          <p14:tracePt t="46685" x="7223125" y="5387975"/>
          <p14:tracePt t="46692" x="7232650" y="5405438"/>
          <p14:tracePt t="46699" x="7232650" y="5421313"/>
          <p14:tracePt t="46715" x="7232650" y="5456238"/>
          <p14:tracePt t="46722" x="7232650" y="5472113"/>
          <p14:tracePt t="46735" x="7232650" y="5489575"/>
          <p14:tracePt t="46750" x="7232650" y="5497513"/>
          <p14:tracePt t="46757" x="7232650" y="5507038"/>
          <p14:tracePt t="46779" x="7240588" y="5524500"/>
          <p14:tracePt t="46787" x="7240588" y="5532438"/>
          <p14:tracePt t="46794" x="7248525" y="5532438"/>
          <p14:tracePt t="46801" x="7258050" y="5557838"/>
          <p14:tracePt t="46808" x="7258050" y="5565775"/>
          <p14:tracePt t="46815" x="7273925" y="5591175"/>
          <p14:tracePt t="46823" x="7273925" y="5600700"/>
          <p14:tracePt t="46837" x="7283450" y="5608638"/>
          <p14:tracePt t="46844" x="7291388" y="5616575"/>
          <p14:tracePt t="46858" x="7291388" y="5626100"/>
          <p14:tracePt t="46888" x="7308850" y="5626100"/>
          <p14:tracePt t="46902" x="7316788" y="5634038"/>
          <p14:tracePt t="46931" x="7324725" y="5641975"/>
          <p14:tracePt t="46946" x="7334250" y="5641975"/>
          <p14:tracePt t="46968" x="7350125" y="5659438"/>
          <p14:tracePt t="46974" x="7359650" y="5659438"/>
          <p14:tracePt t="46982" x="7359650" y="5668963"/>
          <p14:tracePt t="47004" x="7367588" y="5668963"/>
          <p14:tracePt t="47018" x="7377113" y="5668963"/>
          <p14:tracePt t="47035" x="7385050" y="5668963"/>
          <p14:tracePt t="47049" x="7385050" y="5676900"/>
          <p14:tracePt t="47071" x="7392988" y="5676900"/>
          <p14:tracePt t="47091" x="7402513" y="5676900"/>
          <p14:tracePt t="47134" x="7418388" y="5676900"/>
          <p14:tracePt t="47142" x="7443788" y="5694363"/>
          <p14:tracePt t="47164" x="7453313" y="5694363"/>
          <p14:tracePt t="47172" x="7461250" y="5694363"/>
          <p14:tracePt t="47185" x="7469188" y="5702300"/>
          <p14:tracePt t="47201" x="7486650" y="5702300"/>
          <p14:tracePt t="47217" x="7494588" y="5702300"/>
          <p14:tracePt t="47238" x="7504113" y="5702300"/>
          <p14:tracePt t="47245" x="7512050" y="5702300"/>
          <p14:tracePt t="47273" x="7521575" y="5702300"/>
          <p14:tracePt t="47301" x="7529513" y="5702300"/>
          <p14:tracePt t="47323" x="7537450" y="5702300"/>
          <p14:tracePt t="47338" x="7546975" y="5702300"/>
          <p14:tracePt t="47352" x="7546975" y="5694363"/>
          <p14:tracePt t="47359" x="7554913" y="5694363"/>
          <p14:tracePt t="47389" x="7572375" y="5694363"/>
          <p14:tracePt t="47418" x="7580313" y="5694363"/>
          <p14:tracePt t="48288" x="7580313" y="5684838"/>
          <p14:tracePt t="48295" x="7562850" y="5668963"/>
          <p14:tracePt t="48309" x="7546975" y="5651500"/>
          <p14:tracePt t="48323" x="7537450" y="5651500"/>
          <p14:tracePt t="48338" x="7529513" y="5651500"/>
          <p14:tracePt t="48346" x="7521575" y="5634038"/>
          <p14:tracePt t="48354" x="7504113" y="5626100"/>
          <p14:tracePt t="48367" x="7494588" y="5608638"/>
          <p14:tracePt t="48389" x="7486650" y="5608638"/>
          <p14:tracePt t="48404" x="7486650" y="5600700"/>
          <p14:tracePt t="48434" x="7486650" y="5591175"/>
          <p14:tracePt t="48454" x="7478713" y="5591175"/>
          <p14:tracePt t="48490" x="7469188" y="5591175"/>
          <p14:tracePt t="48513" x="7461250" y="5591175"/>
          <p14:tracePt t="48527" x="7453313" y="5591175"/>
          <p14:tracePt t="48542" x="7443788" y="5591175"/>
          <p14:tracePt t="48570" x="7435850" y="5591175"/>
          <p14:tracePt t="48593" x="7427913" y="5591175"/>
          <p14:tracePt t="48607" x="7418388" y="5591175"/>
          <p14:tracePt t="48621" x="7410450" y="5591175"/>
          <p14:tracePt t="48637" x="7402513" y="5591175"/>
          <p14:tracePt t="48650" x="7392988" y="5591175"/>
          <p14:tracePt t="48657" x="7385050" y="5591175"/>
          <p14:tracePt t="48672" x="7377113" y="5591175"/>
          <p14:tracePt t="48687" x="7367588" y="5583238"/>
          <p14:tracePt t="48723" x="7367588" y="5575300"/>
          <p14:tracePt t="48759" x="7359650" y="5565775"/>
          <p14:tracePt t="48798" x="7350125" y="5565775"/>
          <p14:tracePt t="74741" x="7291388" y="5549900"/>
          <p14:tracePt t="74748" x="7154863" y="5514975"/>
          <p14:tracePt t="74756" x="7019925" y="5481638"/>
          <p14:tracePt t="74763" x="6883400" y="5446713"/>
          <p14:tracePt t="74769" x="6738938" y="5395913"/>
          <p14:tracePt t="74778" x="6543675" y="5353050"/>
          <p14:tracePt t="74784" x="6365875" y="5302250"/>
          <p14:tracePt t="74792" x="6194425" y="5183188"/>
          <p14:tracePt t="74799" x="6024563" y="5091113"/>
          <p14:tracePt t="74806" x="5659438" y="4894263"/>
          <p14:tracePt t="74812" x="5456238" y="4749800"/>
          <p14:tracePt t="74819" x="5200650" y="4597400"/>
          <p14:tracePt t="74827" x="5116513" y="4546600"/>
          <p14:tracePt t="74834" x="4894263" y="4394200"/>
          <p14:tracePt t="74842" x="4640263" y="4224338"/>
          <p14:tracePt t="74849" x="4460875" y="4105275"/>
          <p14:tracePt t="74857" x="4368800" y="3994150"/>
          <p14:tracePt t="74863" x="4240213" y="3883025"/>
          <p14:tracePt t="74870" x="4113213" y="3763963"/>
          <p14:tracePt t="74878" x="3968750" y="3687763"/>
          <p14:tracePt t="74885" x="3781425" y="3603625"/>
          <p14:tracePt t="74905" x="3603625" y="3527425"/>
          <p14:tracePt t="74909" x="3527425" y="3502025"/>
          <p14:tracePt t="74914" x="3475038" y="3475038"/>
          <p14:tracePt t="74921" x="3373438" y="3416300"/>
          <p14:tracePt t="74928" x="3289300" y="3382963"/>
          <p14:tracePt t="74935" x="3195638" y="3348038"/>
          <p14:tracePt t="74943" x="3144838" y="3305175"/>
          <p14:tracePt t="74950" x="3059113" y="3279775"/>
          <p14:tracePt t="74958" x="3008313" y="3246438"/>
          <p14:tracePt t="74965" x="2940050" y="3170238"/>
          <p14:tracePt t="74973" x="2906713" y="3135313"/>
          <p14:tracePt t="74979" x="2855913" y="3101975"/>
          <p14:tracePt t="74987" x="2762250" y="3033713"/>
          <p14:tracePt t="74994" x="2668588" y="2957513"/>
          <p14:tracePt t="75001" x="2600325" y="2906713"/>
          <p14:tracePt t="75009" x="2506663" y="2820988"/>
          <p14:tracePt t="75015" x="2455863" y="2770188"/>
          <p14:tracePt t="75024" x="2387600" y="2711450"/>
          <p14:tracePt t="75030" x="2328863" y="2651125"/>
          <p14:tracePt t="75037" x="2278063" y="2549525"/>
          <p14:tracePt t="75044" x="2252663" y="2524125"/>
          <p14:tracePt t="75051" x="2235200" y="2489200"/>
          <p14:tracePt t="75059" x="2227263" y="2481263"/>
          <p14:tracePt t="75066" x="2200275" y="2438400"/>
          <p14:tracePt t="75075" x="2200275" y="2430463"/>
          <p14:tracePt t="75081" x="2192338" y="2422525"/>
          <p14:tracePt t="75089" x="2174875" y="2413000"/>
          <p14:tracePt t="75095" x="2166938" y="2397125"/>
          <p14:tracePt t="75102" x="2166938" y="2387600"/>
          <p14:tracePt t="75110" x="2159000" y="2354263"/>
          <p14:tracePt t="75119" x="2159000" y="2336800"/>
          <p14:tracePt t="75128" x="2149475" y="2311400"/>
          <p14:tracePt t="75133" x="2149475" y="2303463"/>
          <p14:tracePt t="75141" x="2149475" y="2235200"/>
          <p14:tracePt t="75148" x="2149475" y="2217738"/>
          <p14:tracePt t="75154" x="2149475" y="2166938"/>
          <p14:tracePt t="75161" x="2159000" y="2149475"/>
          <p14:tracePt t="75168" x="2159000" y="2133600"/>
          <p14:tracePt t="75176" x="2159000" y="2124075"/>
          <p14:tracePt t="75182" x="2166938" y="2098675"/>
          <p14:tracePt t="75190" x="2166938" y="2090738"/>
          <p14:tracePt t="75197" x="2184400" y="2073275"/>
          <p14:tracePt t="75219" x="2200275" y="2039938"/>
          <p14:tracePt t="75226" x="2200275" y="2030413"/>
          <p14:tracePt t="75241" x="2227263" y="2030413"/>
          <p14:tracePt t="75256" x="2252663" y="2022475"/>
          <p14:tracePt t="75262" x="2286000" y="2014538"/>
          <p14:tracePt t="75269" x="2303463" y="2005013"/>
          <p14:tracePt t="75276" x="2328863" y="2005013"/>
          <p14:tracePt t="75283" x="2362200" y="1997075"/>
          <p14:tracePt t="75292" x="2371725" y="1997075"/>
          <p14:tracePt t="75299" x="2405063" y="1989138"/>
          <p14:tracePt t="75307" x="2405063" y="1979613"/>
          <p14:tracePt t="75312" x="2438400" y="1971675"/>
          <p14:tracePt t="75321" x="2447925" y="1971675"/>
          <p14:tracePt t="75328" x="2463800" y="1954213"/>
          <p14:tracePt t="75342" x="2481263" y="1954213"/>
          <p14:tracePt t="75349" x="2481263" y="1946275"/>
          <p14:tracePt t="75357" x="2489200" y="1946275"/>
          <p14:tracePt t="75363" x="2498725" y="1946275"/>
          <p14:tracePt t="75372" x="2506663" y="1938338"/>
          <p14:tracePt t="75378" x="2516188" y="1938338"/>
          <p14:tracePt t="75393" x="2541588" y="1938338"/>
          <p14:tracePt t="75399" x="2549525" y="1938338"/>
          <p14:tracePt t="75410" x="2566988" y="1928813"/>
          <p14:tracePt t="75417" x="2566988" y="1920875"/>
          <p14:tracePt t="75424" x="2592388" y="1911350"/>
          <p14:tracePt t="75437" x="2608263" y="1903413"/>
          <p14:tracePt t="75451" x="2617788" y="1903413"/>
          <p14:tracePt t="75459" x="2617788" y="1895475"/>
          <p14:tracePt t="75465" x="2625725" y="1895475"/>
          <p14:tracePt t="75481" x="2633663" y="1895475"/>
          <p14:tracePt t="75502" x="2643188" y="1895475"/>
          <p14:tracePt t="75519" x="2643188" y="1885950"/>
          <p14:tracePt t="75532" x="2651125" y="1885950"/>
          <p14:tracePt t="75540" x="2660650" y="1885950"/>
          <p14:tracePt t="75546" x="2668588" y="1885950"/>
          <p14:tracePt t="75553" x="2676525" y="1885950"/>
          <p14:tracePt t="75561" x="2686050" y="1885950"/>
          <p14:tracePt t="75567" x="2693988" y="1878013"/>
          <p14:tracePt t="75575" x="2693988" y="1870075"/>
          <p14:tracePt t="75582" x="2701925" y="1870075"/>
          <p14:tracePt t="75596" x="2711450" y="1870075"/>
          <p14:tracePt t="75618" x="2719388" y="1870075"/>
          <p14:tracePt t="75632" x="2736850" y="1870075"/>
          <p14:tracePt t="75647" x="2744788" y="1870075"/>
          <p14:tracePt t="75655" x="2752725" y="1870075"/>
          <p14:tracePt t="75668" x="2770188" y="1870075"/>
          <p14:tracePt t="75691" x="2787650" y="1860550"/>
          <p14:tracePt t="75698" x="2795588" y="1860550"/>
          <p14:tracePt t="75706" x="2805113" y="1860550"/>
          <p14:tracePt t="75711" x="2813050" y="1852613"/>
          <p14:tracePt t="75727" x="2820988" y="1852613"/>
          <p14:tracePt t="75734" x="2830513" y="1852613"/>
          <p14:tracePt t="75757" x="2838450" y="1852613"/>
          <p14:tracePt t="75763" x="2846388" y="1852613"/>
          <p14:tracePt t="75770" x="2863850" y="1852613"/>
          <p14:tracePt t="75785" x="2881313" y="1852613"/>
          <p14:tracePt t="75799" x="2889250" y="1852613"/>
          <p14:tracePt t="75807" x="2897188" y="1852613"/>
          <p14:tracePt t="75822" x="2906713" y="1852613"/>
          <p14:tracePt t="75836" x="2914650" y="1835150"/>
          <p14:tracePt t="75843" x="2932113" y="1835150"/>
          <p14:tracePt t="75879" x="2940050" y="1835150"/>
          <p14:tracePt t="75893" x="2940050" y="1827213"/>
          <p14:tracePt t="75900" x="2949575" y="1827213"/>
          <p14:tracePt t="75959" x="2957513" y="1819275"/>
          <p14:tracePt t="75995" x="2965450" y="1809750"/>
          <p14:tracePt t="76060" x="2965450" y="1801813"/>
          <p14:tracePt t="76068" x="2974975" y="1801813"/>
          <p14:tracePt t="76097" x="2990850" y="1801813"/>
          <p14:tracePt t="76140" x="2990850" y="1793875"/>
          <p14:tracePt t="76719" x="2965450" y="1793875"/>
          <p14:tracePt t="76726" x="2940050" y="1801813"/>
          <p14:tracePt t="76733" x="2906713" y="1809750"/>
          <p14:tracePt t="76742" x="2881313" y="1819275"/>
          <p14:tracePt t="76749" x="2838450" y="1827213"/>
          <p14:tracePt t="76764" x="2813050" y="1827213"/>
          <p14:tracePt t="76772" x="2805113" y="1835150"/>
          <p14:tracePt t="76785" x="2795588" y="1835150"/>
          <p14:tracePt t="76792" x="2787650" y="1835150"/>
          <p14:tracePt t="76799" x="2770188" y="1844675"/>
          <p14:tracePt t="76816" x="2752725" y="1860550"/>
          <p14:tracePt t="76830" x="2736850" y="1870075"/>
          <p14:tracePt t="76859" x="2727325" y="1870075"/>
          <p14:tracePt t="76866" x="2711450" y="1878013"/>
          <p14:tracePt t="76873" x="2693988" y="1885950"/>
          <p14:tracePt t="76889" x="2668588" y="1895475"/>
          <p14:tracePt t="76894" x="2651125" y="1911350"/>
          <p14:tracePt t="76901" x="2608263" y="1911350"/>
          <p14:tracePt t="76909" x="2600325" y="1911350"/>
          <p14:tracePt t="76916" x="2574925" y="1920875"/>
          <p14:tracePt t="76924" x="2557463" y="1928813"/>
          <p14:tracePt t="76930" x="2516188" y="1928813"/>
          <p14:tracePt t="76937" x="2489200" y="1938338"/>
          <p14:tracePt t="76945" x="2481263" y="1938338"/>
          <p14:tracePt t="76955" x="2447925" y="1946275"/>
          <p14:tracePt t="76959" x="2430463" y="1946275"/>
          <p14:tracePt t="76967" x="2413000" y="1954213"/>
          <p14:tracePt t="76974" x="2387600" y="1954213"/>
          <p14:tracePt t="76983" x="2371725" y="1954213"/>
          <p14:tracePt t="76990" x="2354263" y="1954213"/>
          <p14:tracePt t="76997" x="2336800" y="1963738"/>
          <p14:tracePt t="77012" x="2303463" y="1971675"/>
          <p14:tracePt t="77019" x="2268538" y="1979613"/>
          <p14:tracePt t="77026" x="2260600" y="1979613"/>
          <p14:tracePt t="77032" x="2227263" y="1989138"/>
          <p14:tracePt t="77040" x="2217738" y="1989138"/>
          <p14:tracePt t="77047" x="2192338" y="1989138"/>
          <p14:tracePt t="77055" x="2174875" y="1989138"/>
          <p14:tracePt t="77061" x="2141538" y="1997075"/>
          <p14:tracePt t="77068" x="2124075" y="1997075"/>
          <p14:tracePt t="77075" x="2116138" y="1997075"/>
          <p14:tracePt t="77083" x="2098675" y="2005013"/>
          <p14:tracePt t="77091" x="2090738" y="2005013"/>
          <p14:tracePt t="77097" x="2082800" y="2014538"/>
          <p14:tracePt t="77105" x="2065338" y="2014538"/>
          <p14:tracePt t="77121" x="2055813" y="2014538"/>
          <p14:tracePt t="77127" x="2039938" y="2022475"/>
          <p14:tracePt t="77133" x="2039938" y="2030413"/>
          <p14:tracePt t="77141" x="2014538" y="2030413"/>
          <p14:tracePt t="77159" x="2005013" y="2030413"/>
          <p14:tracePt t="77165" x="1997075" y="2039938"/>
          <p14:tracePt t="77171" x="1989138" y="2047875"/>
          <p14:tracePt t="77177" x="1979613" y="2047875"/>
          <p14:tracePt t="77184" x="1979613" y="2055813"/>
          <p14:tracePt t="77200" x="1971675" y="2055813"/>
          <p14:tracePt t="77214" x="1963738" y="2055813"/>
          <p14:tracePt t="77221" x="1963738" y="2073275"/>
          <p14:tracePt t="77236" x="1946275" y="2082800"/>
          <p14:tracePt t="77250" x="1938338" y="2082800"/>
          <p14:tracePt t="77257" x="1928813" y="2090738"/>
          <p14:tracePt t="77272" x="1928813" y="2098675"/>
          <p14:tracePt t="77279" x="1911350" y="2108200"/>
          <p14:tracePt t="77294" x="1911350" y="2116138"/>
          <p14:tracePt t="77300" x="1903413" y="2116138"/>
          <p14:tracePt t="77315" x="1895475" y="2124075"/>
          <p14:tracePt t="77323" x="1885950" y="2141538"/>
          <p14:tracePt t="77336" x="1878013" y="2141538"/>
          <p14:tracePt t="77346" x="1870075" y="2149475"/>
          <p14:tracePt t="77355" x="1860550" y="2159000"/>
          <p14:tracePt t="77396" x="1860550" y="2166938"/>
          <p14:tracePt t="77410" x="1852613" y="2166938"/>
          <p14:tracePt t="77417" x="1852613" y="2174875"/>
          <p14:tracePt t="77439" x="1852613" y="2184400"/>
          <p14:tracePt t="77446" x="1844675" y="2184400"/>
          <p14:tracePt t="77489" x="1844675" y="2192338"/>
          <p14:tracePt t="77511" x="1844675" y="2209800"/>
          <p14:tracePt t="77562" x="1844675" y="2217738"/>
          <p14:tracePt t="77592" x="1844675" y="2227263"/>
          <p14:tracePt t="77607" x="1852613" y="2227263"/>
          <p14:tracePt t="77730" x="1852613" y="2235200"/>
          <p14:tracePt t="77752" x="1860550" y="2235200"/>
          <p14:tracePt t="77773" x="1860550" y="2243138"/>
          <p14:tracePt t="78063" x="1860550" y="2235200"/>
          <p14:tracePt t="78092" x="1860550" y="2217738"/>
          <p14:tracePt t="78099" x="1870075" y="2217738"/>
          <p14:tracePt t="78113" x="1870075" y="2209800"/>
          <p14:tracePt t="78135" x="1878013" y="2209800"/>
          <p14:tracePt t="78172" x="1885950" y="2209800"/>
          <p14:tracePt t="78178" x="1885950" y="2200275"/>
          <p14:tracePt t="78207" x="1895475" y="2192338"/>
          <p14:tracePt t="78230" x="1903413" y="2192338"/>
          <p14:tracePt t="78273" x="1911350" y="2192338"/>
          <p14:tracePt t="78295" x="1911350" y="2184400"/>
          <p14:tracePt t="78302" x="1920875" y="2184400"/>
          <p14:tracePt t="78345" x="1928813" y="2184400"/>
          <p14:tracePt t="78359" x="1938338" y="2184400"/>
          <p14:tracePt t="78370" x="1946275" y="2184400"/>
          <p14:tracePt t="78383" x="1946275" y="2192338"/>
          <p14:tracePt t="78390" x="1954213" y="2192338"/>
          <p14:tracePt t="78404" x="1963738" y="2200275"/>
          <p14:tracePt t="78440" x="1971675" y="2200275"/>
          <p14:tracePt t="78457" x="1979613" y="2200275"/>
          <p14:tracePt t="78468" x="1979613" y="2209800"/>
          <p14:tracePt t="78475" x="1989138" y="2209800"/>
          <p14:tracePt t="78490" x="1989138" y="2227263"/>
          <p14:tracePt t="78505" x="1997075" y="2227263"/>
          <p14:tracePt t="78511" x="2014538" y="2227263"/>
          <p14:tracePt t="78529" x="2022475" y="2235200"/>
          <p14:tracePt t="78538" x="2039938" y="2235200"/>
          <p14:tracePt t="78551" x="2039938" y="2243138"/>
          <p14:tracePt t="78571" x="2047875" y="2243138"/>
          <p14:tracePt t="78585" x="2055813" y="2243138"/>
          <p14:tracePt t="78622" x="2065338" y="2252663"/>
          <p14:tracePt t="78628" x="2082800" y="2252663"/>
          <p14:tracePt t="78649" x="2082800" y="2260600"/>
          <p14:tracePt t="78657" x="2090738" y="2260600"/>
          <p14:tracePt t="78664" x="2098675" y="2268538"/>
          <p14:tracePt t="78694" x="2108200" y="2268538"/>
          <p14:tracePt t="78700" x="2116138" y="2278063"/>
          <p14:tracePt t="78707" x="2124075" y="2278063"/>
          <p14:tracePt t="78715" x="2124075" y="2293938"/>
          <p14:tracePt t="78722" x="2141538" y="2293938"/>
          <p14:tracePt t="78729" x="2149475" y="2303463"/>
          <p14:tracePt t="78737" x="2166938" y="2311400"/>
          <p14:tracePt t="78752" x="2166938" y="2319338"/>
          <p14:tracePt t="78758" x="2184400" y="2328863"/>
          <p14:tracePt t="78766" x="2192338" y="2328863"/>
          <p14:tracePt t="78773" x="2209800" y="2336800"/>
          <p14:tracePt t="78779" x="2217738" y="2336800"/>
          <p14:tracePt t="78788" x="2217738" y="2344738"/>
          <p14:tracePt t="78794" x="2235200" y="2362200"/>
          <p14:tracePt t="78803" x="2243138" y="2362200"/>
          <p14:tracePt t="78811" x="2252663" y="2379663"/>
          <p14:tracePt t="78826" x="2252663" y="2387600"/>
          <p14:tracePt t="78833" x="2278063" y="2397125"/>
          <p14:tracePt t="78846" x="2278063" y="2405063"/>
          <p14:tracePt t="78853" x="2286000" y="2413000"/>
          <p14:tracePt t="78861" x="2286000" y="2422525"/>
          <p14:tracePt t="78875" x="2293938" y="2430463"/>
          <p14:tracePt t="78890" x="2303463" y="2438400"/>
          <p14:tracePt t="78921" x="2303463" y="2447925"/>
          <p14:tracePt t="78935" x="2311400" y="2447925"/>
          <p14:tracePt t="78941" x="2311400" y="2455863"/>
          <p14:tracePt t="78955" x="2319338" y="2455863"/>
          <p14:tracePt t="78976" x="2319338" y="2463800"/>
          <p14:tracePt t="78998" x="2336800" y="2463800"/>
          <p14:tracePt t="79005" x="2336800" y="2473325"/>
          <p14:tracePt t="79012" x="2344738" y="2481263"/>
          <p14:tracePt t="79028" x="2354263" y="2489200"/>
          <p14:tracePt t="79035" x="2362200" y="2489200"/>
          <p14:tracePt t="79043" x="2371725" y="2498725"/>
          <p14:tracePt t="79059" x="2379663" y="2506663"/>
          <p14:tracePt t="79080" x="2387600" y="2506663"/>
          <p14:tracePt t="79093" x="2397125" y="2506663"/>
          <p14:tracePt t="79100" x="2405063" y="2516188"/>
          <p14:tracePt t="79115" x="2413000" y="2516188"/>
          <p14:tracePt t="79122" x="2413000" y="2524125"/>
          <p14:tracePt t="79144" x="2422525" y="2524125"/>
          <p14:tracePt t="79165" x="2430463" y="2524125"/>
          <p14:tracePt t="79172" x="2438400" y="2532063"/>
          <p14:tracePt t="79194" x="2447925" y="2549525"/>
          <p14:tracePt t="79209" x="2463800" y="2549525"/>
          <p14:tracePt t="79252" x="2463800" y="2557463"/>
          <p14:tracePt t="79267" x="2473325" y="2557463"/>
          <p14:tracePt t="79288" x="2473325" y="2566988"/>
          <p14:tracePt t="79303" x="2481263" y="2566988"/>
          <p14:tracePt t="79346" x="2481263" y="2574925"/>
          <p14:tracePt t="79367" x="2489200" y="2574925"/>
          <p14:tracePt t="79442" x="2489200" y="2582863"/>
          <p14:tracePt t="79449" x="2498725" y="2582863"/>
          <p14:tracePt t="79478" x="2498725" y="2592388"/>
          <p14:tracePt t="79492" x="2506663" y="2592388"/>
          <p14:tracePt t="79536" x="2506663" y="2608263"/>
          <p14:tracePt t="79557" x="2516188" y="2608263"/>
          <p14:tracePt t="79565" x="2516188" y="2617788"/>
          <p14:tracePt t="79593" x="2532063" y="2617788"/>
          <p14:tracePt t="79629" x="2532063" y="2625725"/>
          <p14:tracePt t="79666" x="2541588" y="2633663"/>
          <p14:tracePt t="79703" x="2549525" y="2643188"/>
          <p14:tracePt t="82844" x="2549525" y="2651125"/>
          <p14:tracePt t="82858" x="2549525" y="2660650"/>
          <p14:tracePt t="82880" x="2549525" y="2693988"/>
          <p14:tracePt t="82902" x="2549525" y="2701925"/>
          <p14:tracePt t="82916" x="2541588" y="2711450"/>
          <p14:tracePt t="82923" x="2541588" y="2727325"/>
          <p14:tracePt t="82937" x="2532063" y="2736850"/>
          <p14:tracePt t="82944" x="2532063" y="2744788"/>
          <p14:tracePt t="82952" x="2532063" y="2752725"/>
          <p14:tracePt t="82959" x="2532063" y="2770188"/>
          <p14:tracePt t="82966" x="2532063" y="2787650"/>
          <p14:tracePt t="82981" x="2532063" y="2805113"/>
          <p14:tracePt t="82995" x="2532063" y="2813050"/>
          <p14:tracePt t="83002" x="2532063" y="2820988"/>
          <p14:tracePt t="83008" x="2532063" y="2855913"/>
          <p14:tracePt t="83024" x="2532063" y="2863850"/>
          <p14:tracePt t="83031" x="2532063" y="2871788"/>
          <p14:tracePt t="83038" x="2532063" y="2889250"/>
          <p14:tracePt t="83045" x="2532063" y="2897188"/>
          <p14:tracePt t="83067" x="2532063" y="2922588"/>
          <p14:tracePt t="83082" x="2532063" y="2932113"/>
          <p14:tracePt t="83089" x="2532063" y="2940050"/>
          <p14:tracePt t="83104" x="2532063" y="2957513"/>
          <p14:tracePt t="83125" x="2532063" y="2982913"/>
          <p14:tracePt t="83133" x="2532063" y="2990850"/>
          <p14:tracePt t="83154" x="2532063" y="3000375"/>
          <p14:tracePt t="83169" x="2532063" y="3008313"/>
          <p14:tracePt t="83184" x="2532063" y="3016250"/>
          <p14:tracePt t="83190" x="2532063" y="3033713"/>
          <p14:tracePt t="83206" x="2541588" y="3051175"/>
          <p14:tracePt t="83212" x="2541588" y="3076575"/>
          <p14:tracePt t="83242" x="2541588" y="3094038"/>
          <p14:tracePt t="83250" x="2549525" y="3094038"/>
          <p14:tracePt t="83256" x="2549525" y="3101975"/>
          <p14:tracePt t="83264" x="2549525" y="3119438"/>
          <p14:tracePt t="83287" x="2557463" y="3152775"/>
          <p14:tracePt t="83323" x="2557463" y="3160713"/>
          <p14:tracePt t="83345" x="2557463" y="3170238"/>
          <p14:tracePt t="83359" x="2557463" y="3178175"/>
          <p14:tracePt t="83373" x="2557463" y="3186113"/>
          <p14:tracePt t="83394" x="2557463" y="3195638"/>
          <p14:tracePt t="83460" x="2557463" y="3203575"/>
          <p14:tracePt t="83939" x="2557463" y="3195638"/>
          <p14:tracePt t="83959" x="2557463" y="3178175"/>
          <p14:tracePt t="84033" x="2557463" y="3170238"/>
          <p14:tracePt t="84062" x="2557463" y="3160713"/>
          <p14:tracePt t="84149" x="2566988" y="3160713"/>
          <p14:tracePt t="84186" x="2574925" y="3160713"/>
          <p14:tracePt t="84222" x="2574925" y="3152775"/>
          <p14:tracePt t="84257" x="2582863" y="3152775"/>
          <p14:tracePt t="84294" x="2592388" y="3152775"/>
          <p14:tracePt t="84315" x="2600325" y="3152775"/>
          <p14:tracePt t="84329" x="2600325" y="3144838"/>
          <p14:tracePt t="84345" x="2608263" y="3144838"/>
          <p14:tracePt t="84366" x="2617788" y="3144838"/>
          <p14:tracePt t="84395" x="2625725" y="3144838"/>
          <p14:tracePt t="84457" x="2633663" y="3144838"/>
          <p14:tracePt t="84482" x="2643188" y="3144838"/>
          <p14:tracePt t="84519" x="2651125" y="3144838"/>
          <p14:tracePt t="84541" x="2660650" y="3144838"/>
          <p14:tracePt t="84562" x="2676525" y="3144838"/>
          <p14:tracePt t="84584" x="2686050" y="3144838"/>
          <p14:tracePt t="84599" x="2693988" y="3135313"/>
          <p14:tracePt t="84606" x="2701925" y="3135313"/>
          <p14:tracePt t="84612" x="2711450" y="3119438"/>
          <p14:tracePt t="84619" x="2727325" y="3119438"/>
          <p14:tracePt t="84627" x="2736850" y="3119438"/>
          <p14:tracePt t="84634" x="2762250" y="3119438"/>
          <p14:tracePt t="84642" x="2770188" y="3119438"/>
          <p14:tracePt t="84651" x="2787650" y="3109913"/>
          <p14:tracePt t="84658" x="2820988" y="3109913"/>
          <p14:tracePt t="84664" x="2838450" y="3109913"/>
          <p14:tracePt t="84670" x="2855913" y="3109913"/>
          <p14:tracePt t="84679" x="2871788" y="3109913"/>
          <p14:tracePt t="84684" x="2897188" y="3109913"/>
          <p14:tracePt t="84692" x="2922588" y="3109913"/>
          <p14:tracePt t="84700" x="2932113" y="3109913"/>
          <p14:tracePt t="84706" x="2940050" y="3109913"/>
          <p14:tracePt t="84715" x="2990850" y="3135313"/>
          <p14:tracePt t="84721" x="3000375" y="3135313"/>
          <p14:tracePt t="84734" x="3008313" y="3144838"/>
          <p14:tracePt t="84738" x="3033713" y="3152775"/>
          <p14:tracePt t="84744" x="3051175" y="3160713"/>
          <p14:tracePt t="84752" x="3067050" y="3160713"/>
          <p14:tracePt t="84766" x="3109913" y="3170238"/>
          <p14:tracePt t="84772" x="3119438" y="3170238"/>
          <p14:tracePt t="84779" x="3144838" y="3178175"/>
          <p14:tracePt t="84787" x="3152775" y="3178175"/>
          <p14:tracePt t="84794" x="3178175" y="3178175"/>
          <p14:tracePt t="84801" x="3195638" y="3178175"/>
          <p14:tracePt t="84811" x="3221038" y="3178175"/>
          <p14:tracePt t="84819" x="3238500" y="3178175"/>
          <p14:tracePt t="84825" x="3279775" y="3170238"/>
          <p14:tracePt t="84832" x="3297238" y="3170238"/>
          <p14:tracePt t="84838" x="3314700" y="3170238"/>
          <p14:tracePt t="84846" x="3322638" y="3170238"/>
          <p14:tracePt t="84852" x="3355975" y="3160713"/>
          <p14:tracePt t="84859" x="3373438" y="3160713"/>
          <p14:tracePt t="84874" x="3390900" y="3160713"/>
          <p14:tracePt t="84881" x="3398838" y="3160713"/>
          <p14:tracePt t="84898" x="3416300" y="3160713"/>
          <p14:tracePt t="84902" x="3424238" y="3160713"/>
          <p14:tracePt t="84909" x="3424238" y="3170238"/>
          <p14:tracePt t="84932" x="3433763" y="3178175"/>
          <p14:tracePt t="84946" x="3441700" y="3178175"/>
          <p14:tracePt t="84982" x="3449638" y="3178175"/>
          <p14:tracePt t="85006" x="3449638" y="3195638"/>
          <p14:tracePt t="85043" x="3459163" y="3195638"/>
          <p14:tracePt t="85057" x="3475038" y="3203575"/>
          <p14:tracePt t="85070" x="3492500" y="3203575"/>
          <p14:tracePt t="85077" x="3502025" y="3203575"/>
          <p14:tracePt t="85084" x="3509963" y="3203575"/>
          <p14:tracePt t="85091" x="3527425" y="3203575"/>
          <p14:tracePt t="85106" x="3535363" y="3203575"/>
          <p14:tracePt t="87538" x="3560763" y="3186113"/>
          <p14:tracePt t="87546" x="3586163" y="3152775"/>
          <p14:tracePt t="87550" x="3654425" y="3094038"/>
          <p14:tracePt t="87557" x="3687763" y="2990850"/>
          <p14:tracePt t="87565" x="3738563" y="2914650"/>
          <p14:tracePt t="87572" x="3763963" y="2813050"/>
          <p14:tracePt t="87579" x="3798888" y="2686050"/>
          <p14:tracePt t="87586" x="3824288" y="2566988"/>
          <p14:tracePt t="87595" x="3857625" y="2438400"/>
          <p14:tracePt t="87601" x="3857625" y="2328863"/>
          <p14:tracePt t="87610" x="3867150" y="2209800"/>
          <p14:tracePt t="87616" x="3867150" y="2116138"/>
          <p14:tracePt t="87622" x="3867150" y="2014538"/>
          <p14:tracePt t="87630" x="3867150" y="1971675"/>
          <p14:tracePt t="87639" x="3849688" y="1938338"/>
          <p14:tracePt t="87649" x="3841750" y="1911350"/>
          <p14:tracePt t="87653" x="3832225" y="1878013"/>
          <p14:tracePt t="87661" x="3816350" y="1819275"/>
          <p14:tracePt t="87667" x="3798888" y="1793875"/>
          <p14:tracePt t="87673" x="3763963" y="1733550"/>
          <p14:tracePt t="87680" x="3756025" y="1733550"/>
          <p14:tracePt t="87690" x="3730625" y="1682750"/>
          <p14:tracePt t="87700" x="3687763" y="1631950"/>
          <p14:tracePt t="87704" x="3646488" y="1581150"/>
          <p14:tracePt t="87711" x="3594100" y="1538288"/>
          <p14:tracePt t="87718" x="3560763" y="1495425"/>
          <p14:tracePt t="87724" x="3509963" y="1436688"/>
          <p14:tracePt t="87731" x="3441700" y="1393825"/>
          <p14:tracePt t="87740" x="3408363" y="1350963"/>
          <p14:tracePt t="87749" x="3355975" y="1325563"/>
          <p14:tracePt t="87753" x="3330575" y="1308100"/>
          <p14:tracePt t="87761" x="3305175" y="1282700"/>
          <p14:tracePt t="87768" x="3254375" y="1241425"/>
          <p14:tracePt t="87775" x="3228975" y="1223963"/>
          <p14:tracePt t="87782" x="3211513" y="1206500"/>
          <p14:tracePt t="87789" x="3178175" y="1173163"/>
          <p14:tracePt t="87797" x="3127375" y="1147763"/>
          <p14:tracePt t="87804" x="3094038" y="1112838"/>
          <p14:tracePt t="87812" x="3041650" y="1079500"/>
          <p14:tracePt t="87818" x="2990850" y="1044575"/>
          <p14:tracePt t="87827" x="2957513" y="1019175"/>
          <p14:tracePt t="87833" x="2922588" y="1003300"/>
          <p14:tracePt t="87841" x="2846388" y="960438"/>
          <p14:tracePt t="87848" x="2820988" y="952500"/>
          <p14:tracePt t="87854" x="2778125" y="942975"/>
          <p14:tracePt t="87862" x="2744788" y="935038"/>
          <p14:tracePt t="87869" x="2686050" y="935038"/>
          <p14:tracePt t="87881" x="2651125" y="935038"/>
          <p14:tracePt t="87886" x="2600325" y="935038"/>
          <p14:tracePt t="87894" x="2524125" y="952500"/>
          <p14:tracePt t="87899" x="2463800" y="952500"/>
          <p14:tracePt t="87906" x="2397125" y="977900"/>
          <p14:tracePt t="87913" x="2319338" y="1011238"/>
          <p14:tracePt t="87922" x="2260600" y="1019175"/>
          <p14:tracePt t="87932" x="2209800" y="1028700"/>
          <p14:tracePt t="87935" x="2184400" y="1036638"/>
          <p14:tracePt t="87942" x="2159000" y="1044575"/>
          <p14:tracePt t="87948" x="2108200" y="1062038"/>
          <p14:tracePt t="87958" x="2073275" y="1062038"/>
          <p14:tracePt t="87967" x="2030413" y="1069975"/>
          <p14:tracePt t="87971" x="1997075" y="1087438"/>
          <p14:tracePt t="87979" x="1920875" y="1122363"/>
          <p14:tracePt t="87986" x="1878013" y="1130300"/>
          <p14:tracePt t="87996" x="1809750" y="1163638"/>
          <p14:tracePt t="88001" x="1725613" y="1206500"/>
          <p14:tracePt t="88008" x="1682750" y="1231900"/>
          <p14:tracePt t="88014" x="1622425" y="1257300"/>
          <p14:tracePt t="88023" x="1606550" y="1274763"/>
          <p14:tracePt t="88032" x="1555750" y="1308100"/>
          <p14:tracePt t="88036" x="1546225" y="1317625"/>
          <p14:tracePt t="88045" x="1512888" y="1333500"/>
          <p14:tracePt t="88051" x="1495425" y="1360488"/>
          <p14:tracePt t="88059" x="1462088" y="1393825"/>
          <p14:tracePt t="88065" x="1436688" y="1419225"/>
          <p14:tracePt t="88073" x="1401763" y="1462088"/>
          <p14:tracePt t="88081" x="1385888" y="1477963"/>
          <p14:tracePt t="88089" x="1350963" y="1520825"/>
          <p14:tracePt t="88098" x="1333500" y="1538288"/>
          <p14:tracePt t="88102" x="1317625" y="1581150"/>
          <p14:tracePt t="88110" x="1292225" y="1606550"/>
          <p14:tracePt t="88117" x="1274763" y="1631950"/>
          <p14:tracePt t="88124" x="1241425" y="1700213"/>
          <p14:tracePt t="88132" x="1231900" y="1725613"/>
          <p14:tracePt t="88138" x="1198563" y="1758950"/>
          <p14:tracePt t="88145" x="1198563" y="1793875"/>
          <p14:tracePt t="88152" x="1189038" y="1801813"/>
          <p14:tracePt t="88161" x="1163638" y="1860550"/>
          <p14:tracePt t="88167" x="1163638" y="1870075"/>
          <p14:tracePt t="88175" x="1163638" y="1911350"/>
          <p14:tracePt t="88181" x="1163638" y="1928813"/>
          <p14:tracePt t="88188" x="1155700" y="1971675"/>
          <p14:tracePt t="88196" x="1155700" y="2014538"/>
          <p14:tracePt t="88203" x="1155700" y="2065338"/>
          <p14:tracePt t="88210" x="1163638" y="2108200"/>
          <p14:tracePt t="88218" x="1181100" y="2184400"/>
          <p14:tracePt t="88226" x="1189038" y="2227263"/>
          <p14:tracePt t="88232" x="1198563" y="2260600"/>
          <p14:tracePt t="88239" x="1206500" y="2319338"/>
          <p14:tracePt t="88247" x="1231900" y="2371725"/>
          <p14:tracePt t="88253" x="1249363" y="2447925"/>
          <p14:tracePt t="88262" x="1274763" y="2506663"/>
          <p14:tracePt t="88268" x="1292225" y="2541588"/>
          <p14:tracePt t="88276" x="1300163" y="2582863"/>
          <p14:tracePt t="88282" x="1325563" y="2633663"/>
          <p14:tracePt t="88294" x="1360488" y="2686050"/>
          <p14:tracePt t="88300" x="1376363" y="2719388"/>
          <p14:tracePt t="88306" x="1401763" y="2778125"/>
          <p14:tracePt t="88316" x="1436688" y="2830513"/>
          <p14:tracePt t="88319" x="1444625" y="2863850"/>
          <p14:tracePt t="88328" x="1470025" y="2906713"/>
          <p14:tracePt t="88333" x="1487488" y="2949575"/>
          <p14:tracePt t="88342" x="1512888" y="2974975"/>
          <p14:tracePt t="88349" x="1555750" y="3041650"/>
          <p14:tracePt t="88355" x="1589088" y="3076575"/>
          <p14:tracePt t="88363" x="1649413" y="3144838"/>
          <p14:tracePt t="88369" x="1733550" y="3211513"/>
          <p14:tracePt t="88378" x="1852613" y="3297238"/>
          <p14:tracePt t="88385" x="1928813" y="3348038"/>
          <p14:tracePt t="88392" x="2030413" y="3416300"/>
          <p14:tracePt t="88399" x="2124075" y="3475038"/>
          <p14:tracePt t="88405" x="2200275" y="3502025"/>
          <p14:tracePt t="88413" x="2268538" y="3552825"/>
          <p14:tracePt t="88421" x="2354263" y="3594100"/>
          <p14:tracePt t="88428" x="2447925" y="3646488"/>
          <p14:tracePt t="88435" x="2549525" y="3654425"/>
          <p14:tracePt t="88442" x="2608263" y="3671888"/>
          <p14:tracePt t="88450" x="2676525" y="3687763"/>
          <p14:tracePt t="88458" x="2727325" y="3697288"/>
          <p14:tracePt t="88464" x="2770188" y="3697288"/>
          <p14:tracePt t="88473" x="2813050" y="3697288"/>
          <p14:tracePt t="88482" x="2871788" y="3687763"/>
          <p14:tracePt t="88488" x="2949575" y="3662363"/>
          <p14:tracePt t="88497" x="3067050" y="3619500"/>
          <p14:tracePt t="88500" x="3152775" y="3594100"/>
          <p14:tracePt t="88511" x="3246438" y="3560763"/>
          <p14:tracePt t="88517" x="3305175" y="3517900"/>
          <p14:tracePt t="88523" x="3373438" y="3449638"/>
          <p14:tracePt t="88529" x="3424238" y="3398838"/>
          <p14:tracePt t="88537" x="3492500" y="3340100"/>
          <p14:tracePt t="88545" x="3517900" y="3289300"/>
          <p14:tracePt t="88551" x="3636963" y="3144838"/>
          <p14:tracePt t="88558" x="3671888" y="3101975"/>
          <p14:tracePt t="88565" x="3738563" y="3016250"/>
          <p14:tracePt t="88574" x="3781425" y="2965450"/>
          <p14:tracePt t="88580" x="3841750" y="2889250"/>
          <p14:tracePt t="88587" x="3935413" y="2676525"/>
          <p14:tracePt t="88595" x="3968750" y="2549525"/>
          <p14:tracePt t="88602" x="3986213" y="2430463"/>
          <p14:tracePt t="88608" x="4011613" y="2328863"/>
          <p14:tracePt t="88617" x="4019550" y="2243138"/>
          <p14:tracePt t="88624" x="4019550" y="2209800"/>
          <p14:tracePt t="88632" x="4019550" y="2133600"/>
          <p14:tracePt t="88639" x="4002088" y="2098675"/>
          <p14:tracePt t="88645" x="3986213" y="2014538"/>
          <p14:tracePt t="88653" x="3960813" y="1971675"/>
          <p14:tracePt t="88661" x="3935413" y="1911350"/>
          <p14:tracePt t="88667" x="3908425" y="1878013"/>
          <p14:tracePt t="88676" x="3841750" y="1835150"/>
          <p14:tracePt t="88682" x="3790950" y="1784350"/>
          <p14:tracePt t="88689" x="3713163" y="1733550"/>
          <p14:tracePt t="88696" x="3671888" y="1682750"/>
          <p14:tracePt t="88703" x="3619500" y="1665288"/>
          <p14:tracePt t="88712" x="3578225" y="1639888"/>
          <p14:tracePt t="88718" x="3509963" y="1581150"/>
          <p14:tracePt t="88726" x="3416300" y="1530350"/>
          <p14:tracePt t="88733" x="3340100" y="1477963"/>
          <p14:tracePt t="88744" x="3263900" y="1452563"/>
          <p14:tracePt t="88750" x="3186113" y="1401763"/>
          <p14:tracePt t="88756" x="3152775" y="1376363"/>
          <p14:tracePt t="88763" x="3076575" y="1343025"/>
          <p14:tracePt t="88769" x="3051175" y="1333500"/>
          <p14:tracePt t="88778" x="3008313" y="1317625"/>
          <p14:tracePt t="88785" x="2990850" y="1292225"/>
          <p14:tracePt t="88793" x="2965450" y="1282700"/>
          <p14:tracePt t="88799" x="2940050" y="1266825"/>
          <p14:tracePt t="88805" x="2914650" y="1249363"/>
          <p14:tracePt t="88812" x="2881313" y="1216025"/>
          <p14:tracePt t="88819" x="2863850" y="1206500"/>
          <p14:tracePt t="88828" x="2805113" y="1198563"/>
          <p14:tracePt t="88834" x="2778125" y="1189038"/>
          <p14:tracePt t="88842" x="2736850" y="1181100"/>
          <p14:tracePt t="88850" x="2701925" y="1173163"/>
          <p14:tracePt t="88860" x="2643188" y="1163638"/>
          <p14:tracePt t="88866" x="2617788" y="1163638"/>
          <p14:tracePt t="88871" x="2557463" y="1163638"/>
          <p14:tracePt t="88878" x="2532063" y="1163638"/>
          <p14:tracePt t="88885" x="2481263" y="1155700"/>
          <p14:tracePt t="88894" x="2447925" y="1163638"/>
          <p14:tracePt t="88911" x="2354263" y="1198563"/>
          <p14:tracePt t="88914" x="2286000" y="1223963"/>
          <p14:tracePt t="88921" x="2227263" y="1257300"/>
          <p14:tracePt t="88929" x="2174875" y="1274763"/>
          <p14:tracePt t="88936" x="2116138" y="1308100"/>
          <p14:tracePt t="88944" x="2055813" y="1350963"/>
          <p14:tracePt t="88950" x="2030413" y="1376363"/>
          <p14:tracePt t="88958" x="1963738" y="1427163"/>
          <p14:tracePt t="88965" x="1946275" y="1452563"/>
          <p14:tracePt t="88973" x="1920875" y="1477963"/>
          <p14:tracePt t="88981" x="1885950" y="1520825"/>
          <p14:tracePt t="88988" x="1860550" y="1538288"/>
          <p14:tracePt t="88995" x="1852613" y="1546225"/>
          <p14:tracePt t="89001" x="1809750" y="1597025"/>
          <p14:tracePt t="89009" x="1801813" y="1614488"/>
          <p14:tracePt t="89015" x="1784350" y="1631950"/>
          <p14:tracePt t="89023" x="1776413" y="1639888"/>
          <p14:tracePt t="89031" x="1758950" y="1657350"/>
          <p14:tracePt t="89038" x="1733550" y="1690688"/>
          <p14:tracePt t="89049" x="1716088" y="1716088"/>
          <p14:tracePt t="89051" x="1708150" y="1733550"/>
          <p14:tracePt t="89060" x="1690688" y="1766888"/>
          <p14:tracePt t="89066" x="1682750" y="1793875"/>
          <p14:tracePt t="89074" x="1682750" y="1809750"/>
          <p14:tracePt t="89081" x="1657350" y="1860550"/>
          <p14:tracePt t="89088" x="1657350" y="1903413"/>
          <p14:tracePt t="89098" x="1649413" y="1928813"/>
          <p14:tracePt t="89104" x="1631950" y="1989138"/>
          <p14:tracePt t="89114" x="1631950" y="1997075"/>
          <p14:tracePt t="89118" x="1622425" y="2039938"/>
          <p14:tracePt t="89126" x="1614488" y="2082800"/>
          <p14:tracePt t="89131" x="1614488" y="2116138"/>
          <p14:tracePt t="89146" x="1614488" y="2166938"/>
          <p14:tracePt t="89153" x="1614488" y="2192338"/>
          <p14:tracePt t="89162" x="1622425" y="2235200"/>
          <p14:tracePt t="89167" x="1622425" y="2243138"/>
          <p14:tracePt t="89175" x="1639888" y="2286000"/>
          <p14:tracePt t="89182" x="1665288" y="2311400"/>
          <p14:tracePt t="89189" x="1682750" y="2362200"/>
          <p14:tracePt t="89197" x="1716088" y="2422525"/>
          <p14:tracePt t="89204" x="1741488" y="2489200"/>
          <p14:tracePt t="89211" x="1758950" y="2498725"/>
          <p14:tracePt t="89218" x="1776413" y="2516188"/>
          <p14:tracePt t="89226" x="1793875" y="2541588"/>
          <p14:tracePt t="89233" x="1809750" y="2582863"/>
          <p14:tracePt t="89248" x="1819275" y="2592388"/>
          <p14:tracePt t="89255" x="1835150" y="2617788"/>
          <p14:tracePt t="89262" x="1844675" y="2617788"/>
          <p14:tracePt t="89269" x="1852613" y="2633663"/>
          <p14:tracePt t="89278" x="1870075" y="2660650"/>
          <p14:tracePt t="89284" x="1878013" y="2660650"/>
          <p14:tracePt t="89292" x="1885950" y="2660650"/>
          <p14:tracePt t="89298" x="1920875" y="2676525"/>
          <p14:tracePt t="89305" x="1971675" y="2686050"/>
          <p14:tracePt t="89313" x="2030413" y="2719388"/>
          <p14:tracePt t="89319" x="2082800" y="2727325"/>
          <p14:tracePt t="89328" x="2166938" y="2752725"/>
          <p14:tracePt t="89335" x="2243138" y="2787650"/>
          <p14:tracePt t="89343" x="2293938" y="2813050"/>
          <p14:tracePt t="89351" x="2354263" y="2846388"/>
          <p14:tracePt t="89359" x="2447925" y="2881313"/>
          <p14:tracePt t="89364" x="2489200" y="2897188"/>
          <p14:tracePt t="89371" x="2566988" y="2940050"/>
          <p14:tracePt t="101182" x="2693988" y="2940050"/>
          <p14:tracePt t="101189" x="2770188" y="2940050"/>
          <p14:tracePt t="101195" x="2881313" y="2940050"/>
          <p14:tracePt t="101202" x="2957513" y="2940050"/>
          <p14:tracePt t="101209" x="3008313" y="2940050"/>
          <p14:tracePt t="101216" x="3059113" y="2932113"/>
          <p14:tracePt t="101223" x="3101975" y="2932113"/>
          <p14:tracePt t="101232" x="3135313" y="2932113"/>
          <p14:tracePt t="101238" x="3144838" y="2932113"/>
          <p14:tracePt t="101245" x="3203575" y="2932113"/>
          <p14:tracePt t="101252" x="3221038" y="2932113"/>
          <p14:tracePt t="101259" x="3254375" y="2940050"/>
          <p14:tracePt t="101267" x="3289300" y="2940050"/>
          <p14:tracePt t="101275" x="3322638" y="2940050"/>
          <p14:tracePt t="101282" x="3365500" y="2949575"/>
          <p14:tracePt t="101288" x="3416300" y="2965450"/>
          <p14:tracePt t="101297" x="3459163" y="2965450"/>
          <p14:tracePt t="101303" x="3502025" y="2982913"/>
          <p14:tracePt t="101313" x="3552825" y="3000375"/>
          <p14:tracePt t="101317" x="3629025" y="3016250"/>
          <p14:tracePt t="101325" x="3713163" y="3059113"/>
          <p14:tracePt t="101332" x="3832225" y="3084513"/>
          <p14:tracePt t="101339" x="3943350" y="3109913"/>
          <p14:tracePt t="101347" x="4070350" y="3127375"/>
          <p14:tracePt t="101354" x="4171950" y="3152775"/>
          <p14:tracePt t="101363" x="4308475" y="3178175"/>
          <p14:tracePt t="101370" x="4394200" y="3195638"/>
          <p14:tracePt t="101377" x="4529138" y="3195638"/>
          <p14:tracePt t="101385" x="4691063" y="3221038"/>
          <p14:tracePt t="101392" x="4852988" y="3246438"/>
          <p14:tracePt t="101398" x="4972050" y="3271838"/>
          <p14:tracePt t="101405" x="5099050" y="3254375"/>
          <p14:tracePt t="101413" x="5319713" y="3279775"/>
          <p14:tracePt t="101421" x="5497513" y="3279775"/>
          <p14:tracePt t="101430" x="5641975" y="3314700"/>
          <p14:tracePt t="101435" x="5778500" y="3322638"/>
          <p14:tracePt t="101442" x="6016625" y="3322638"/>
          <p14:tracePt t="101449" x="6246813" y="3322638"/>
          <p14:tracePt t="101456" x="6407150" y="3348038"/>
          <p14:tracePt t="101465" x="6551613" y="3355975"/>
          <p14:tracePt t="101470" x="6756400" y="3398838"/>
          <p14:tracePt t="101478" x="7027863" y="3433763"/>
          <p14:tracePt t="101484" x="7223125" y="3459163"/>
          <p14:tracePt t="101492" x="7562850" y="3535363"/>
          <p14:tracePt t="101499" x="7767638" y="3603625"/>
          <p14:tracePt t="101521" x="8728075" y="4011613"/>
          <p14:tracePt t="101529" x="8804275" y="4070350"/>
          <p14:tracePt t="101535" x="8923338" y="4105275"/>
          <p14:tracePt t="101841" x="9110663" y="4105275"/>
          <p14:tracePt t="102263" x="8642350" y="3578225"/>
          <p14:tracePt t="102269" x="8285163" y="3424238"/>
          <p14:tracePt t="102275" x="7793038" y="3263900"/>
          <p14:tracePt t="102282" x="7521575" y="3160713"/>
          <p14:tracePt t="102290" x="7010400" y="2889250"/>
          <p14:tracePt t="102298" x="6432550" y="2693988"/>
          <p14:tracePt t="102305" x="6049963" y="2541588"/>
          <p14:tracePt t="102312" x="5380038" y="2252663"/>
          <p14:tracePt t="102319" x="4997450" y="2098675"/>
          <p14:tracePt t="102327" x="4445000" y="1700213"/>
          <p14:tracePt t="102336" x="3875088" y="1376363"/>
          <p14:tracePt t="102342" x="3654425" y="1241425"/>
          <p14:tracePt t="102351" x="3195638" y="977900"/>
          <p14:tracePt t="102356" x="2957513" y="765175"/>
          <p14:tracePt t="102364" x="2846388" y="671513"/>
          <p14:tracePt t="102370" x="2744788" y="577850"/>
          <p14:tracePt t="102377" x="2643188" y="466725"/>
          <p14:tracePt t="102384" x="2617788" y="407988"/>
          <p14:tracePt t="102392" x="2600325" y="390525"/>
          <p14:tracePt t="102660" x="2489200" y="347663"/>
          <p14:tracePt t="102667" x="1997075" y="203200"/>
          <p14:tracePt t="102674" x="1631950" y="111125"/>
          <p14:tracePt t="102681" x="1436688" y="85725"/>
        </p14:tracePtLst>
      </p14:laserTraceLst>
    </p:ext>
  </p:extLs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0867" y="322644"/>
            <a:ext cx="8899284" cy="719592"/>
          </a:xfrm>
        </p:spPr>
        <p:txBody>
          <a:bodyPr/>
          <a:lstStyle/>
          <a:p>
            <a:r>
              <a:rPr lang="en-US" dirty="0"/>
              <a:t>Lower respiratory tract infection </a:t>
            </a:r>
            <a:r>
              <a:rPr lang="en-US" dirty="0" err="1"/>
              <a:t>hospitalisations</a:t>
            </a:r>
            <a:endParaRPr lang="en-US" dirty="0"/>
          </a:p>
        </p:txBody>
      </p:sp>
      <p:sp>
        <p:nvSpPr>
          <p:cNvPr id="3" name="Content Placeholder 2"/>
          <p:cNvSpPr>
            <a:spLocks noGrp="1"/>
          </p:cNvSpPr>
          <p:nvPr>
            <p:ph sz="half" idx="1"/>
          </p:nvPr>
        </p:nvSpPr>
        <p:spPr>
          <a:xfrm>
            <a:off x="327223" y="1127079"/>
            <a:ext cx="8566572" cy="4375678"/>
          </a:xfrm>
        </p:spPr>
        <p:txBody>
          <a:bodyPr/>
          <a:lstStyle/>
          <a:p>
            <a:r>
              <a:rPr lang="en-US" sz="2400" b="1" dirty="0">
                <a:cs typeface="Arial" pitchFamily="34" charset="0"/>
              </a:rPr>
              <a:t>How has COVID-19 lockdown measures impacted LRTI </a:t>
            </a:r>
            <a:r>
              <a:rPr lang="en-US" sz="2400" b="1" dirty="0" err="1">
                <a:cs typeface="Arial" pitchFamily="34" charset="0"/>
              </a:rPr>
              <a:t>hospitalisations</a:t>
            </a:r>
            <a:r>
              <a:rPr lang="en-US" sz="2400" b="1" dirty="0">
                <a:cs typeface="Arial" pitchFamily="34" charset="0"/>
              </a:rPr>
              <a:t>?</a:t>
            </a:r>
          </a:p>
        </p:txBody>
      </p:sp>
      <p:sp>
        <p:nvSpPr>
          <p:cNvPr id="5" name="Text Placeholder 4"/>
          <p:cNvSpPr>
            <a:spLocks noGrp="1"/>
          </p:cNvSpPr>
          <p:nvPr>
            <p:ph type="body" sz="quarter" idx="10"/>
          </p:nvPr>
        </p:nvSpPr>
        <p:spPr/>
        <p:txBody>
          <a:bodyPr/>
          <a:lstStyle/>
          <a:p>
            <a:r>
              <a:rPr lang="en-US" dirty="0">
                <a:latin typeface="+mj-lt"/>
              </a:rPr>
              <a:t>Indoor environment</a:t>
            </a:r>
          </a:p>
        </p:txBody>
      </p:sp>
      <p:pic>
        <p:nvPicPr>
          <p:cNvPr id="4" name="Picture 3">
            <a:extLst>
              <a:ext uri="{FF2B5EF4-FFF2-40B4-BE49-F238E27FC236}">
                <a16:creationId xmlns:a16="http://schemas.microsoft.com/office/drawing/2014/main" id="{877BC065-C640-400E-B569-7AD7EFDDAC43}"/>
              </a:ext>
            </a:extLst>
          </p:cNvPr>
          <p:cNvPicPr>
            <a:picLocks noChangeAspect="1"/>
          </p:cNvPicPr>
          <p:nvPr/>
        </p:nvPicPr>
        <p:blipFill>
          <a:blip r:embed="rId6"/>
          <a:stretch>
            <a:fillRect/>
          </a:stretch>
        </p:blipFill>
        <p:spPr>
          <a:xfrm>
            <a:off x="0" y="2189919"/>
            <a:ext cx="8738418" cy="3312838"/>
          </a:xfrm>
          <a:prstGeom prst="rect">
            <a:avLst/>
          </a:prstGeom>
        </p:spPr>
      </p:pic>
      <p:pic>
        <p:nvPicPr>
          <p:cNvPr id="13" name="Audio 12">
            <a:hlinkClick r:id="" action="ppaction://media"/>
            <a:extLst>
              <a:ext uri="{FF2B5EF4-FFF2-40B4-BE49-F238E27FC236}">
                <a16:creationId xmlns:a16="http://schemas.microsoft.com/office/drawing/2014/main" id="{6B48473A-997D-4EEA-8FA7-E89C168D043A}"/>
              </a:ext>
            </a:extLst>
          </p:cNvPr>
          <p:cNvPicPr>
            <a:picLocks noChangeAspect="1"/>
          </p:cNvPicPr>
          <p:nvPr>
            <a:audioFile r:link="rId3"/>
            <p:extLst>
              <p:ext uri="{DAA4B4D4-6D71-4841-9C94-3DE7FCFB9230}">
                <p14:media xmlns:p14="http://schemas.microsoft.com/office/powerpoint/2010/main" r:embed="rId2"/>
              </p:ext>
            </p:extLst>
          </p:nvPr>
        </p:nvPicPr>
        <p:blipFill>
          <a:blip r:embed="rId7"/>
          <a:stretch>
            <a:fillRect/>
          </a:stretch>
        </p:blipFill>
        <p:spPr>
          <a:xfrm>
            <a:off x="8440738" y="6154738"/>
            <a:ext cx="487362" cy="487362"/>
          </a:xfrm>
          <a:prstGeom prst="rect">
            <a:avLst/>
          </a:prstGeom>
        </p:spPr>
      </p:pic>
    </p:spTree>
    <p:custDataLst>
      <p:tags r:id="rId1"/>
    </p:custDataLst>
    <p:extLst>
      <p:ext uri="{BB962C8B-B14F-4D97-AF65-F5344CB8AC3E}">
        <p14:creationId xmlns:p14="http://schemas.microsoft.com/office/powerpoint/2010/main" val="2415815122"/>
      </p:ext>
    </p:extLst>
  </p:cSld>
  <p:clrMapOvr>
    <a:masterClrMapping/>
  </p:clrMapOvr>
  <mc:AlternateContent xmlns:mc="http://schemas.openxmlformats.org/markup-compatibility/2006" xmlns:p14="http://schemas.microsoft.com/office/powerpoint/2010/main">
    <mc:Choice Requires="p14">
      <p:transition spd="slow" p14:dur="2000" advTm="183232"/>
    </mc:Choice>
    <mc:Fallback xmlns="">
      <p:transition spd="slow" advTm="18323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13"/>
                </p:tgtEl>
              </p:cMediaNode>
            </p:audio>
          </p:childTnLst>
        </p:cTn>
      </p:par>
    </p:tnLst>
  </p:timing>
  <p:extLst>
    <p:ext uri="{3A86A75C-4F4B-4683-9AE1-C65F6400EC91}">
      <p14:laserTraceLst xmlns:p14="http://schemas.microsoft.com/office/powerpoint/2010/main">
        <p14:tracePtLst>
          <p14:tracePt t="62519" x="2897188" y="5753100"/>
          <p14:tracePt t="62525" x="2881313" y="5753100"/>
          <p14:tracePt t="62533" x="2855913" y="5753100"/>
          <p14:tracePt t="62541" x="2820988" y="5745163"/>
          <p14:tracePt t="62547" x="2787650" y="5745163"/>
          <p14:tracePt t="62555" x="2744788" y="5745163"/>
          <p14:tracePt t="62562" x="2719388" y="5753100"/>
          <p14:tracePt t="62571" x="2676525" y="5761038"/>
          <p14:tracePt t="62576" x="2660650" y="5770563"/>
          <p14:tracePt t="62583" x="2592388" y="5778500"/>
          <p14:tracePt t="62590" x="2582863" y="5778500"/>
          <p14:tracePt t="62598" x="2557463" y="5788025"/>
          <p14:tracePt t="62606" x="2532063" y="5795963"/>
          <p14:tracePt t="62612" x="2498725" y="5803900"/>
          <p14:tracePt t="62621" x="2481263" y="5813425"/>
          <p14:tracePt t="62627" x="2455863" y="5821363"/>
          <p14:tracePt t="62634" x="2438400" y="5821363"/>
          <p14:tracePt t="62648" x="2430463" y="5821363"/>
          <p14:tracePt t="62663" x="2422525" y="5821363"/>
          <p14:tracePt t="62699" x="2422525" y="5829300"/>
          <p14:tracePt t="62714" x="2422525" y="5846763"/>
          <p14:tracePt t="62722" x="2422525" y="5864225"/>
          <p14:tracePt t="62736" x="2430463" y="5880100"/>
          <p14:tracePt t="62742" x="2438400" y="5889625"/>
          <p14:tracePt t="62750" x="2481263" y="5922963"/>
          <p14:tracePt t="62757" x="2516188" y="5932488"/>
          <p14:tracePt t="62765" x="2608263" y="5940425"/>
          <p14:tracePt t="62772" x="2633663" y="5948363"/>
          <p14:tracePt t="62779" x="2693988" y="5948363"/>
          <p14:tracePt t="62788" x="2736850" y="5948363"/>
          <p14:tracePt t="62793" x="2787650" y="5957888"/>
          <p14:tracePt t="62802" x="2846388" y="5957888"/>
          <p14:tracePt t="62808" x="2932113" y="5983288"/>
          <p14:tracePt t="62815" x="3016250" y="5983288"/>
          <p14:tracePt t="62824" x="3076575" y="5999163"/>
          <p14:tracePt t="62830" x="3186113" y="5999163"/>
          <p14:tracePt t="62837" x="3289300" y="6008688"/>
          <p14:tracePt t="62844" x="3373438" y="6016625"/>
          <p14:tracePt t="62852" x="3424238" y="6016625"/>
          <p14:tracePt t="62859" x="3484563" y="6016625"/>
          <p14:tracePt t="62866" x="3552825" y="6024563"/>
          <p14:tracePt t="62873" x="3594100" y="6024563"/>
          <p14:tracePt t="62880" x="3713163" y="6016625"/>
          <p14:tracePt t="62888" x="3756025" y="6008688"/>
          <p14:tracePt t="62895" x="3806825" y="5991225"/>
          <p14:tracePt t="62903" x="3875088" y="5991225"/>
          <p14:tracePt t="62909" x="3908425" y="5991225"/>
          <p14:tracePt t="62918" x="3925888" y="5973763"/>
          <p14:tracePt t="62924" x="3960813" y="5965825"/>
          <p14:tracePt t="62931" x="3994150" y="5948363"/>
          <p14:tracePt t="62939" x="4019550" y="5940425"/>
          <p14:tracePt t="62945" x="4062413" y="5905500"/>
          <p14:tracePt t="62954" x="4095750" y="5897563"/>
          <p14:tracePt t="62960" x="4171950" y="5872163"/>
          <p14:tracePt t="62968" x="4232275" y="5854700"/>
          <p14:tracePt t="62974" x="4275138" y="5846763"/>
          <p14:tracePt t="62981" x="4341813" y="5821363"/>
          <p14:tracePt t="62990" x="4402138" y="5778500"/>
          <p14:tracePt t="62996" x="4460875" y="5761038"/>
          <p14:tracePt t="63005" x="4513263" y="5735638"/>
          <p14:tracePt t="63010" x="4605338" y="5684838"/>
          <p14:tracePt t="63018" x="4699000" y="5608638"/>
          <p14:tracePt t="63025" x="4802188" y="5524500"/>
          <p14:tracePt t="63032" x="4987925" y="5395913"/>
          <p14:tracePt t="63040" x="5149850" y="5302250"/>
          <p14:tracePt t="63046" x="5260975" y="5251450"/>
          <p14:tracePt t="63055" x="5353050" y="5175250"/>
          <p14:tracePt t="63062" x="5456238" y="5099050"/>
          <p14:tracePt t="63071" x="5616575" y="4979988"/>
          <p14:tracePt t="63077" x="5735638" y="4894263"/>
          <p14:tracePt t="63085" x="5846763" y="4827588"/>
          <p14:tracePt t="63091" x="5948363" y="4749800"/>
          <p14:tracePt t="63098" x="5991225" y="4699000"/>
          <p14:tracePt t="63106" x="6049963" y="4683125"/>
          <p14:tracePt t="63113" x="6118225" y="4640263"/>
          <p14:tracePt t="63121" x="6178550" y="4589463"/>
          <p14:tracePt t="63135" x="6211888" y="4572000"/>
          <p14:tracePt t="63142" x="6229350" y="4564063"/>
          <p14:tracePt t="63149" x="6237288" y="4554538"/>
          <p14:tracePt t="63156" x="6262688" y="4538663"/>
          <p14:tracePt t="63163" x="6272213" y="4538663"/>
          <p14:tracePt t="63172" x="6288088" y="4521200"/>
          <p14:tracePt t="63178" x="6305550" y="4503738"/>
          <p14:tracePt t="64079" x="6323013" y="4503738"/>
          <p14:tracePt t="64087" x="6356350" y="4513263"/>
          <p14:tracePt t="64093" x="6365875" y="4513263"/>
          <p14:tracePt t="64103" x="6407150" y="4513263"/>
          <p14:tracePt t="64109" x="6432550" y="4513263"/>
          <p14:tracePt t="64115" x="6483350" y="4513263"/>
          <p14:tracePt t="64122" x="6500813" y="4513263"/>
          <p14:tracePt t="64130" x="6551613" y="4513263"/>
          <p14:tracePt t="64137" x="6577013" y="4513263"/>
          <p14:tracePt t="64144" x="6611938" y="4513263"/>
          <p14:tracePt t="64151" x="6627813" y="4513263"/>
          <p14:tracePt t="64158" x="6654800" y="4503738"/>
          <p14:tracePt t="64165" x="6680200" y="4495800"/>
          <p14:tracePt t="64172" x="6713538" y="4495800"/>
          <p14:tracePt t="64179" x="6731000" y="4495800"/>
          <p14:tracePt t="64187" x="6764338" y="4495800"/>
          <p14:tracePt t="64194" x="6807200" y="4495800"/>
          <p14:tracePt t="64202" x="6824663" y="4495800"/>
          <p14:tracePt t="64209" x="6875463" y="4495800"/>
          <p14:tracePt t="64216" x="6900863" y="4495800"/>
          <p14:tracePt t="64223" x="6959600" y="4495800"/>
          <p14:tracePt t="64231" x="6985000" y="4486275"/>
          <p14:tracePt t="64237" x="7053263" y="4486275"/>
          <p14:tracePt t="64245" x="7113588" y="4478338"/>
          <p14:tracePt t="64251" x="7180263" y="4478338"/>
          <p14:tracePt t="64259" x="7197725" y="4478338"/>
          <p14:tracePt t="64266" x="7258050" y="4478338"/>
          <p14:tracePt t="64273" x="7273925" y="4470400"/>
          <p14:tracePt t="64282" x="7342188" y="4460875"/>
          <p14:tracePt t="64288" x="7359650" y="4460875"/>
          <p14:tracePt t="64295" x="7402513" y="4460875"/>
          <p14:tracePt t="64303" x="7453313" y="4460875"/>
          <p14:tracePt t="64310" x="7529513" y="4452938"/>
          <p14:tracePt t="64317" x="7572375" y="4445000"/>
          <p14:tracePt t="64325" x="7605713" y="4445000"/>
          <p14:tracePt t="64331" x="7648575" y="4435475"/>
          <p14:tracePt t="64339" x="7691438" y="4435475"/>
          <p14:tracePt t="64346" x="7732713" y="4419600"/>
          <p14:tracePt t="64355" x="7750175" y="4419600"/>
          <p14:tracePt t="64361" x="7793038" y="4410075"/>
          <p14:tracePt t="64369" x="7810500" y="4402138"/>
          <p14:tracePt t="64376" x="7835900" y="4394200"/>
          <p14:tracePt t="64384" x="7869238" y="4384675"/>
          <p14:tracePt t="64390" x="7877175" y="4376738"/>
          <p14:tracePt t="64397" x="7912100" y="4359275"/>
          <p14:tracePt t="64404" x="7945438" y="4351338"/>
          <p14:tracePt t="64411" x="7980363" y="4333875"/>
          <p14:tracePt t="64421" x="7996238" y="4325938"/>
          <p14:tracePt t="64426" x="8047038" y="4316413"/>
          <p14:tracePt t="64433" x="8064500" y="4308475"/>
          <p14:tracePt t="64441" x="8099425" y="4300538"/>
          <p14:tracePt t="64448" x="8124825" y="4291013"/>
          <p14:tracePt t="64455" x="8132763" y="4291013"/>
          <p14:tracePt t="64462" x="8166100" y="4275138"/>
          <p14:tracePt t="64477" x="8208963" y="4257675"/>
          <p14:tracePt t="64485" x="8208963" y="4249738"/>
          <p14:tracePt t="64492" x="8226425" y="4240213"/>
          <p14:tracePt t="64499" x="8234363" y="4240213"/>
          <p14:tracePt t="64506" x="8243888" y="4224338"/>
          <p14:tracePt t="64521" x="8251825" y="4214813"/>
          <p14:tracePt t="64528" x="8251825" y="4206875"/>
          <p14:tracePt t="64536" x="8277225" y="4181475"/>
          <p14:tracePt t="64542" x="8277225" y="4171950"/>
          <p14:tracePt t="64550" x="8277225" y="4156075"/>
          <p14:tracePt t="64563" x="8285163" y="4138613"/>
          <p14:tracePt t="64571" x="8285163" y="4130675"/>
          <p14:tracePt t="64579" x="8285163" y="4105275"/>
          <p14:tracePt t="64586" x="8285163" y="4095750"/>
          <p14:tracePt t="64593" x="8285163" y="4087813"/>
          <p14:tracePt t="64600" x="8285163" y="4070350"/>
          <p14:tracePt t="64615" x="8277225" y="4062413"/>
          <p14:tracePt t="64622" x="8251825" y="4052888"/>
          <p14:tracePt t="64629" x="8243888" y="4037013"/>
          <p14:tracePt t="64637" x="8218488" y="4027488"/>
          <p14:tracePt t="64643" x="8175625" y="4019550"/>
          <p14:tracePt t="64652" x="8158163" y="4019550"/>
          <p14:tracePt t="64658" x="8089900" y="4019550"/>
          <p14:tracePt t="64666" x="8047038" y="4027488"/>
          <p14:tracePt t="64672" x="7980363" y="4062413"/>
          <p14:tracePt t="64680" x="7954963" y="4070350"/>
          <p14:tracePt t="64687" x="7902575" y="4087813"/>
          <p14:tracePt t="64694" x="7869238" y="4113213"/>
          <p14:tracePt t="64704" x="7826375" y="4156075"/>
          <p14:tracePt t="64709" x="7800975" y="4171950"/>
          <p14:tracePt t="64716" x="7767638" y="4197350"/>
          <p14:tracePt t="64723" x="7724775" y="4249738"/>
          <p14:tracePt t="64732" x="7707313" y="4265613"/>
          <p14:tracePt t="64738" x="7681913" y="4283075"/>
          <p14:tracePt t="64745" x="7666038" y="4291013"/>
          <p14:tracePt t="64754" x="7631113" y="4341813"/>
          <p14:tracePt t="64760" x="7623175" y="4341813"/>
          <p14:tracePt t="64769" x="7613650" y="4359275"/>
          <p14:tracePt t="64774" x="7605713" y="4368800"/>
          <p14:tracePt t="64783" x="7597775" y="4376738"/>
          <p14:tracePt t="64789" x="7580313" y="4402138"/>
          <p14:tracePt t="64796" x="7554913" y="4435475"/>
          <p14:tracePt t="64803" x="7537450" y="4445000"/>
          <p14:tracePt t="64811" x="7537450" y="4452938"/>
          <p14:tracePt t="64820" x="7529513" y="4460875"/>
          <p14:tracePt t="64825" x="7529513" y="4470400"/>
          <p14:tracePt t="64832" x="7512050" y="4503738"/>
          <p14:tracePt t="64840" x="7504113" y="4529138"/>
          <p14:tracePt t="64846" x="7504113" y="4546600"/>
          <p14:tracePt t="64854" x="7494588" y="4572000"/>
          <p14:tracePt t="64861" x="7478713" y="4589463"/>
          <p14:tracePt t="64869" x="7478713" y="4605338"/>
          <p14:tracePt t="64876" x="7478713" y="4648200"/>
          <p14:tracePt t="64885" x="7478713" y="4673600"/>
          <p14:tracePt t="64890" x="7478713" y="4683125"/>
          <p14:tracePt t="64899" x="7478713" y="4724400"/>
          <p14:tracePt t="64905" x="7486650" y="4741863"/>
          <p14:tracePt t="64912" x="7486650" y="4759325"/>
          <p14:tracePt t="64920" x="7486650" y="4767263"/>
          <p14:tracePt t="64927" x="7486650" y="4775200"/>
          <p14:tracePt t="64935" x="7494588" y="4802188"/>
          <p14:tracePt t="64941" x="7494588" y="4810125"/>
          <p14:tracePt t="64950" x="7504113" y="4818063"/>
          <p14:tracePt t="64956" x="7504113" y="4835525"/>
          <p14:tracePt t="64963" x="7512050" y="4835525"/>
          <p14:tracePt t="64970" x="7512050" y="4852988"/>
          <p14:tracePt t="64977" x="7512050" y="4860925"/>
          <p14:tracePt t="64985" x="7512050" y="4868863"/>
          <p14:tracePt t="64992" x="7521575" y="4886325"/>
          <p14:tracePt t="65016" x="7537450" y="4903788"/>
          <p14:tracePt t="65021" x="7562850" y="4946650"/>
          <p14:tracePt t="65028" x="7572375" y="4946650"/>
          <p14:tracePt t="65036" x="7588250" y="4972050"/>
          <p14:tracePt t="65043" x="7597775" y="4972050"/>
          <p14:tracePt t="65051" x="7613650" y="4987925"/>
          <p14:tracePt t="65057" x="7648575" y="5038725"/>
          <p14:tracePt t="65065" x="7673975" y="5073650"/>
          <p14:tracePt t="65072" x="7681913" y="5073650"/>
          <p14:tracePt t="65079" x="7699375" y="5099050"/>
          <p14:tracePt t="65087" x="7724775" y="5116513"/>
          <p14:tracePt t="65094" x="7732713" y="5124450"/>
          <p14:tracePt t="65103" x="7742238" y="5141913"/>
          <p14:tracePt t="65108" x="7775575" y="5167313"/>
          <p14:tracePt t="65116" x="7793038" y="5192713"/>
          <p14:tracePt t="65122" x="7800975" y="5192713"/>
          <p14:tracePt t="65130" x="7810500" y="5200650"/>
          <p14:tracePt t="65137" x="7826375" y="5218113"/>
          <p14:tracePt t="65144" x="7843838" y="5235575"/>
          <p14:tracePt t="65153" x="7886700" y="5243513"/>
          <p14:tracePt t="65159" x="7902575" y="5260975"/>
          <p14:tracePt t="65166" x="7937500" y="5286375"/>
          <p14:tracePt t="65173" x="7962900" y="5286375"/>
          <p14:tracePt t="65181" x="8005763" y="5302250"/>
          <p14:tracePt t="65188" x="8031163" y="5311775"/>
          <p14:tracePt t="65195" x="8074025" y="5327650"/>
          <p14:tracePt t="65203" x="8089900" y="5353050"/>
          <p14:tracePt t="65210" x="8132763" y="5362575"/>
          <p14:tracePt t="65219" x="8150225" y="5362575"/>
          <p14:tracePt t="65224" x="8158163" y="5362575"/>
          <p14:tracePt t="65232" x="8183563" y="5362575"/>
          <p14:tracePt t="65239" x="8191500" y="5362575"/>
          <p14:tracePt t="65246" x="8226425" y="5370513"/>
          <p14:tracePt t="65253" x="8234363" y="5370513"/>
          <p14:tracePt t="65261" x="8251825" y="5380038"/>
          <p14:tracePt t="65275" x="8285163" y="5380038"/>
          <p14:tracePt t="65283" x="8294688" y="5387975"/>
          <p14:tracePt t="65290" x="8310563" y="5395913"/>
          <p14:tracePt t="65297" x="8335963" y="5395913"/>
          <p14:tracePt t="65304" x="8378825" y="5395913"/>
          <p14:tracePt t="65319" x="8413750" y="5395913"/>
          <p14:tracePt t="65326" x="8447088" y="5387975"/>
          <p14:tracePt t="65341" x="8489950" y="5370513"/>
          <p14:tracePt t="65349" x="8523288" y="5370513"/>
          <p14:tracePt t="65363" x="8548688" y="5362575"/>
          <p14:tracePt t="65370" x="8566150" y="5353050"/>
          <p14:tracePt t="65376" x="8583613" y="5345113"/>
          <p14:tracePt t="65385" x="8599488" y="5345113"/>
          <p14:tracePt t="65392" x="8624888" y="5327650"/>
          <p14:tracePt t="65405" x="8642350" y="5311775"/>
          <p14:tracePt t="65413" x="8659813" y="5311775"/>
          <p14:tracePt t="65420" x="8667750" y="5302250"/>
          <p14:tracePt t="65435" x="8685213" y="5286375"/>
          <p14:tracePt t="65442" x="8702675" y="5251450"/>
          <p14:tracePt t="65449" x="8710613" y="5235575"/>
          <p14:tracePt t="65465" x="8718550" y="5235575"/>
          <p14:tracePt t="65471" x="8736013" y="5218113"/>
          <p14:tracePt t="65479" x="8736013" y="5208588"/>
          <p14:tracePt t="65493" x="8743950" y="5192713"/>
          <p14:tracePt t="65500" x="8753475" y="5175250"/>
          <p14:tracePt t="65508" x="8753475" y="5167313"/>
          <p14:tracePt t="65515" x="8761413" y="5157788"/>
          <p14:tracePt t="65522" x="8761413" y="5149850"/>
          <p14:tracePt t="65529" x="8761413" y="5124450"/>
          <p14:tracePt t="65537" x="8761413" y="5106988"/>
          <p14:tracePt t="65551" x="8761413" y="5099050"/>
          <p14:tracePt t="65558" x="8761413" y="5038725"/>
          <p14:tracePt t="65573" x="8761413" y="5030788"/>
          <p14:tracePt t="65582" x="8761413" y="5022850"/>
          <p14:tracePt t="65587" x="8761413" y="5013325"/>
          <p14:tracePt t="65594" x="8761413" y="5005388"/>
          <p14:tracePt t="65603" x="8761413" y="4997450"/>
          <p14:tracePt t="65609" x="8761413" y="4979988"/>
          <p14:tracePt t="65616" x="8761413" y="4972050"/>
          <p14:tracePt t="65623" x="8761413" y="4962525"/>
          <p14:tracePt t="65632" x="8761413" y="4954588"/>
          <p14:tracePt t="65638" x="8761413" y="4946650"/>
          <p14:tracePt t="65645" x="8761413" y="4911725"/>
          <p14:tracePt t="65660" x="8761413" y="4903788"/>
          <p14:tracePt t="65667" x="8753475" y="4852988"/>
          <p14:tracePt t="65674" x="8743950" y="4835525"/>
          <p14:tracePt t="65682" x="8743950" y="4818063"/>
          <p14:tracePt t="65688" x="8736013" y="4784725"/>
          <p14:tracePt t="65696" x="8718550" y="4767263"/>
          <p14:tracePt t="65703" x="8702675" y="4691063"/>
          <p14:tracePt t="65711" x="8702675" y="4683125"/>
          <p14:tracePt t="65718" x="8685213" y="4648200"/>
          <p14:tracePt t="65725" x="8677275" y="4597400"/>
          <p14:tracePt t="65740" x="8659813" y="4572000"/>
          <p14:tracePt t="65747" x="8659813" y="4554538"/>
          <p14:tracePt t="65754" x="8624888" y="4486275"/>
          <p14:tracePt t="65769" x="8616950" y="4460875"/>
          <p14:tracePt t="65775" x="8609013" y="4445000"/>
          <p14:tracePt t="65785" x="8609013" y="4435475"/>
          <p14:tracePt t="65791" x="8599488" y="4402138"/>
          <p14:tracePt t="65805" x="8591550" y="4351338"/>
          <p14:tracePt t="65819" x="8583613" y="4341813"/>
          <p14:tracePt t="65834" x="8574088" y="4325938"/>
          <p14:tracePt t="65841" x="8558213" y="4316413"/>
          <p14:tracePt t="65849" x="8540750" y="4300538"/>
          <p14:tracePt t="65855" x="8515350" y="4291013"/>
          <p14:tracePt t="65863" x="8489950" y="4291013"/>
          <p14:tracePt t="65870" x="8472488" y="4291013"/>
          <p14:tracePt t="65877" x="8439150" y="4283075"/>
          <p14:tracePt t="65884" x="8421688" y="4283075"/>
          <p14:tracePt t="65892" x="8362950" y="4283075"/>
          <p14:tracePt t="65914" x="8285163" y="4283075"/>
          <p14:tracePt t="65921" x="8259763" y="4283075"/>
          <p14:tracePt t="65928" x="8218488" y="4283075"/>
          <p14:tracePt t="65936" x="8191500" y="4283075"/>
          <p14:tracePt t="65943" x="8166100" y="4283075"/>
          <p14:tracePt t="65950" x="8132763" y="4291013"/>
          <p14:tracePt t="65957" x="8099425" y="4300538"/>
          <p14:tracePt t="65965" x="8089900" y="4300538"/>
          <p14:tracePt t="65972" x="8064500" y="4300538"/>
          <p14:tracePt t="65979" x="8056563" y="4300538"/>
          <p14:tracePt t="65986" x="8039100" y="4308475"/>
          <p14:tracePt t="66001" x="8013700" y="4316413"/>
          <p14:tracePt t="66016" x="7996238" y="4316413"/>
          <p14:tracePt t="66031" x="7970838" y="4341813"/>
          <p14:tracePt t="66038" x="7962900" y="4341813"/>
          <p14:tracePt t="66044" x="7945438" y="4341813"/>
          <p14:tracePt t="66052" x="7937500" y="4341813"/>
          <p14:tracePt t="66059" x="7920038" y="4351338"/>
          <p14:tracePt t="66067" x="7894638" y="4351338"/>
          <p14:tracePt t="66074" x="7894638" y="4359275"/>
          <p14:tracePt t="66088" x="7877175" y="4368800"/>
          <p14:tracePt t="66095" x="7869238" y="4368800"/>
          <p14:tracePt t="66102" x="7851775" y="4376738"/>
          <p14:tracePt t="66110" x="7843838" y="4384675"/>
          <p14:tracePt t="66124" x="7826375" y="4384675"/>
          <p14:tracePt t="66145" x="7800975" y="4394200"/>
          <p14:tracePt t="66161" x="7793038" y="4410075"/>
          <p14:tracePt t="66174" x="7775575" y="4419600"/>
          <p14:tracePt t="66182" x="7758113" y="4427538"/>
          <p14:tracePt t="66212" x="7750175" y="4427538"/>
          <p14:tracePt t="66219" x="7742238" y="4435475"/>
          <p14:tracePt t="66225" x="7732713" y="4445000"/>
          <p14:tracePt t="66240" x="7724775" y="4452938"/>
          <p14:tracePt t="66255" x="7707313" y="4452938"/>
          <p14:tracePt t="66263" x="7707313" y="4460875"/>
          <p14:tracePt t="66269" x="7699375" y="4460875"/>
          <p14:tracePt t="66276" x="7691438" y="4478338"/>
          <p14:tracePt t="66291" x="7673975" y="4486275"/>
          <p14:tracePt t="66305" x="7673975" y="4495800"/>
          <p14:tracePt t="66314" x="7666038" y="4503738"/>
          <p14:tracePt t="66320" x="7656513" y="4503738"/>
          <p14:tracePt t="66327" x="7639050" y="4521200"/>
          <p14:tracePt t="66335" x="7639050" y="4529138"/>
          <p14:tracePt t="66342" x="7631113" y="4538663"/>
          <p14:tracePt t="66351" x="7623175" y="4538663"/>
          <p14:tracePt t="66356" x="7623175" y="4546600"/>
          <p14:tracePt t="66364" x="7613650" y="4564063"/>
          <p14:tracePt t="66371" x="7613650" y="4572000"/>
          <p14:tracePt t="66386" x="7605713" y="4579938"/>
          <p14:tracePt t="66392" x="7597775" y="4605338"/>
          <p14:tracePt t="66399" x="7588250" y="4622800"/>
          <p14:tracePt t="66408" x="7562850" y="4648200"/>
          <p14:tracePt t="66415" x="7562850" y="4657725"/>
          <p14:tracePt t="66422" x="7554913" y="4708525"/>
          <p14:tracePt t="66429" x="7554913" y="4716463"/>
          <p14:tracePt t="66436" x="7529513" y="4775200"/>
          <p14:tracePt t="66444" x="7529513" y="4792663"/>
          <p14:tracePt t="66452" x="7504113" y="4835525"/>
          <p14:tracePt t="66458" x="7486650" y="4886325"/>
          <p14:tracePt t="66472" x="7453313" y="4972050"/>
          <p14:tracePt t="66482" x="7453313" y="4987925"/>
          <p14:tracePt t="66487" x="7443788" y="4997450"/>
          <p14:tracePt t="66494" x="7435850" y="5056188"/>
          <p14:tracePt t="66502" x="7435850" y="5064125"/>
          <p14:tracePt t="66509" x="7435850" y="5091113"/>
          <p14:tracePt t="66516" x="7435850" y="5106988"/>
          <p14:tracePt t="66522" x="7435850" y="5124450"/>
          <p14:tracePt t="66532" x="7435850" y="5157788"/>
          <p14:tracePt t="66538" x="7435850" y="5175250"/>
          <p14:tracePt t="66545" x="7435850" y="5218113"/>
          <p14:tracePt t="66552" x="7435850" y="5226050"/>
          <p14:tracePt t="66559" x="7443788" y="5251450"/>
          <p14:tracePt t="66567" x="7453313" y="5268913"/>
          <p14:tracePt t="66574" x="7453313" y="5286375"/>
          <p14:tracePt t="66581" x="7469188" y="5345113"/>
          <p14:tracePt t="66596" x="7486650" y="5380038"/>
          <p14:tracePt t="66603" x="7486650" y="5395913"/>
          <p14:tracePt t="66610" x="7494588" y="5421313"/>
          <p14:tracePt t="66624" x="7512050" y="5464175"/>
          <p14:tracePt t="66632" x="7512050" y="5472113"/>
          <p14:tracePt t="66639" x="7521575" y="5489575"/>
          <p14:tracePt t="66648" x="7529513" y="5507038"/>
          <p14:tracePt t="66654" x="7529513" y="5514975"/>
          <p14:tracePt t="66668" x="7537450" y="5540375"/>
          <p14:tracePt t="66675" x="7546975" y="5540375"/>
          <p14:tracePt t="66683" x="7572375" y="5565775"/>
          <p14:tracePt t="66698" x="7580313" y="5575300"/>
          <p14:tracePt t="66704" x="7588250" y="5583238"/>
          <p14:tracePt t="66712" x="7605713" y="5600700"/>
          <p14:tracePt t="66719" x="7631113" y="5626100"/>
          <p14:tracePt t="66727" x="7639050" y="5626100"/>
          <p14:tracePt t="66735" x="7648575" y="5641975"/>
          <p14:tracePt t="66741" x="7656513" y="5651500"/>
          <p14:tracePt t="66747" x="7673975" y="5651500"/>
          <p14:tracePt t="66755" x="7691438" y="5676900"/>
          <p14:tracePt t="66764" x="7699375" y="5676900"/>
          <p14:tracePt t="66770" x="7724775" y="5694363"/>
          <p14:tracePt t="66778" x="7724775" y="5702300"/>
          <p14:tracePt t="66785" x="7742238" y="5710238"/>
          <p14:tracePt t="66792" x="7750175" y="5710238"/>
          <p14:tracePt t="66799" x="7775575" y="5719763"/>
          <p14:tracePt t="66806" x="7783513" y="5727700"/>
          <p14:tracePt t="66814" x="7793038" y="5727700"/>
          <p14:tracePt t="66821" x="7810500" y="5727700"/>
          <p14:tracePt t="66835" x="7818438" y="5727700"/>
          <p14:tracePt t="66842" x="7843838" y="5727700"/>
          <p14:tracePt t="66857" x="7851775" y="5735638"/>
          <p14:tracePt t="66864" x="7869238" y="5745163"/>
          <p14:tracePt t="66879" x="7877175" y="5745163"/>
          <p14:tracePt t="66886" x="7886700" y="5745163"/>
          <p14:tracePt t="66893" x="7894638" y="5753100"/>
          <p14:tracePt t="66915" x="7937500" y="5761038"/>
          <p14:tracePt t="66937" x="7945438" y="5761038"/>
          <p14:tracePt t="66945" x="7954963" y="5770563"/>
          <p14:tracePt t="66952" x="7962900" y="5770563"/>
          <p14:tracePt t="66959" x="7980363" y="5770563"/>
          <p14:tracePt t="66966" x="7996238" y="5770563"/>
          <p14:tracePt t="66973" x="8005763" y="5770563"/>
          <p14:tracePt t="66981" x="8021638" y="5770563"/>
          <p14:tracePt t="66988" x="8031163" y="5770563"/>
          <p14:tracePt t="67002" x="8056563" y="5770563"/>
          <p14:tracePt t="67017" x="8074025" y="5770563"/>
          <p14:tracePt t="67024" x="8081963" y="5761038"/>
          <p14:tracePt t="67032" x="8089900" y="5761038"/>
          <p14:tracePt t="67039" x="8099425" y="5753100"/>
          <p14:tracePt t="67046" x="8115300" y="5753100"/>
          <p14:tracePt t="67053" x="8124825" y="5735638"/>
          <p14:tracePt t="67068" x="8150225" y="5719763"/>
          <p14:tracePt t="67084" x="8166100" y="5684838"/>
          <p14:tracePt t="67090" x="8183563" y="5668963"/>
          <p14:tracePt t="67097" x="8191500" y="5668963"/>
          <p14:tracePt t="67103" x="8208963" y="5641975"/>
          <p14:tracePt t="67112" x="8208963" y="5634038"/>
          <p14:tracePt t="67119" x="8218488" y="5626100"/>
          <p14:tracePt t="67125" x="8226425" y="5616575"/>
          <p14:tracePt t="67133" x="8234363" y="5591175"/>
          <p14:tracePt t="67147" x="8243888" y="5583238"/>
          <p14:tracePt t="67154" x="8243888" y="5575300"/>
          <p14:tracePt t="67176" x="8259763" y="5557838"/>
          <p14:tracePt t="67184" x="8259763" y="5549900"/>
          <p14:tracePt t="67191" x="8277225" y="5532438"/>
          <p14:tracePt t="67199" x="8277225" y="5524500"/>
          <p14:tracePt t="67213" x="8277225" y="5514975"/>
          <p14:tracePt t="67220" x="8285163" y="5497513"/>
          <p14:tracePt t="67235" x="8285163" y="5489575"/>
          <p14:tracePt t="67242" x="8294688" y="5472113"/>
          <p14:tracePt t="67249" x="8294688" y="5456238"/>
          <p14:tracePt t="67256" x="8294688" y="5438775"/>
          <p14:tracePt t="67278" x="8294688" y="5430838"/>
          <p14:tracePt t="67285" x="8302625" y="5430838"/>
          <p14:tracePt t="67292" x="8302625" y="5421313"/>
          <p14:tracePt t="67314" x="8310563" y="5413375"/>
          <p14:tracePt t="67330" x="8310563" y="5405438"/>
          <p14:tracePt t="67343" x="8310563" y="5395913"/>
          <p14:tracePt t="67365" x="8310563" y="5387975"/>
          <p14:tracePt t="67372" x="8310563" y="5380038"/>
          <p14:tracePt t="67381" x="8310563" y="5370513"/>
          <p14:tracePt t="67387" x="8310563" y="5362575"/>
          <p14:tracePt t="67394" x="8310563" y="5353050"/>
          <p14:tracePt t="67416" x="8310563" y="5337175"/>
          <p14:tracePt t="67423" x="8302625" y="5319713"/>
          <p14:tracePt t="67432" x="8294688" y="5311775"/>
          <p14:tracePt t="67438" x="8285163" y="5294313"/>
          <p14:tracePt t="67445" x="8285163" y="5286375"/>
          <p14:tracePt t="67452" x="8277225" y="5276850"/>
          <p14:tracePt t="67459" x="8277225" y="5268913"/>
          <p14:tracePt t="67473" x="8269288" y="5251450"/>
          <p14:tracePt t="67482" x="8251825" y="5235575"/>
          <p14:tracePt t="67497" x="8243888" y="5226050"/>
          <p14:tracePt t="67503" x="8234363" y="5208588"/>
          <p14:tracePt t="67524" x="8234363" y="5192713"/>
          <p14:tracePt t="67533" x="8226425" y="5192713"/>
          <p14:tracePt t="67539" x="8218488" y="5149850"/>
          <p14:tracePt t="67547" x="8208963" y="5149850"/>
          <p14:tracePt t="67553" x="8208963" y="5141913"/>
          <p14:tracePt t="67576" x="8201025" y="5132388"/>
          <p14:tracePt t="67590" x="8201025" y="5124450"/>
          <p14:tracePt t="67612" x="8201025" y="5106988"/>
          <p14:tracePt t="67619" x="8191500" y="5099050"/>
          <p14:tracePt t="67648" x="8175625" y="5099050"/>
          <p14:tracePt t="67655" x="8175625" y="5091113"/>
          <p14:tracePt t="67670" x="8166100" y="5081588"/>
          <p14:tracePt t="67676" x="8158163" y="5081588"/>
          <p14:tracePt t="67684" x="8150225" y="5073650"/>
          <p14:tracePt t="67692" x="8140700" y="5073650"/>
          <p14:tracePt t="67699" x="8124825" y="5064125"/>
          <p14:tracePt t="67705" x="8099425" y="5056188"/>
          <p14:tracePt t="67714" x="8089900" y="5038725"/>
          <p14:tracePt t="67720" x="8081963" y="5038725"/>
          <p14:tracePt t="67727" x="8074025" y="5038725"/>
          <p14:tracePt t="67742" x="8056563" y="5030788"/>
          <p14:tracePt t="67757" x="8039100" y="5030788"/>
          <p14:tracePt t="67814" x="8031163" y="5030788"/>
          <p14:tracePt t="67844" x="8021638" y="5030788"/>
          <p14:tracePt t="67918" x="8013700" y="5030788"/>
          <p14:tracePt t="67946" x="8005763" y="5030788"/>
          <p14:tracePt t="67997" x="7996238" y="5030788"/>
          <p14:tracePt t="68014" x="7980363" y="5030788"/>
          <p14:tracePt t="68041" x="7962900" y="5030788"/>
          <p14:tracePt t="68055" x="7954963" y="5030788"/>
          <p14:tracePt t="68077" x="7945438" y="5030788"/>
          <p14:tracePt t="68085" x="7927975" y="5030788"/>
          <p14:tracePt t="68092" x="7920038" y="5030788"/>
          <p14:tracePt t="68099" x="7912100" y="5030788"/>
          <p14:tracePt t="68105" x="7902575" y="5030788"/>
          <p14:tracePt t="68127" x="7877175" y="5030788"/>
          <p14:tracePt t="68149" x="7869238" y="5030788"/>
          <p14:tracePt t="68207" x="7851775" y="5030788"/>
          <p14:tracePt t="68273" x="7843838" y="5030788"/>
          <p14:tracePt t="68316" x="7835900" y="5030788"/>
          <p14:tracePt t="68353" x="7826375" y="5030788"/>
          <p14:tracePt t="68374" x="7826375" y="5048250"/>
          <p14:tracePt t="68402" x="7818438" y="5048250"/>
          <p14:tracePt t="68409" x="7818438" y="5056188"/>
          <p14:tracePt t="68417" x="7810500" y="5056188"/>
          <p14:tracePt t="68432" x="7783513" y="5064125"/>
          <p14:tracePt t="68454" x="7775575" y="5073650"/>
          <p14:tracePt t="68483" x="7767638" y="5081588"/>
          <p14:tracePt t="68497" x="7758113" y="5081588"/>
          <p14:tracePt t="68519" x="7750175" y="5081588"/>
          <p14:tracePt t="68525" x="7742238" y="5099050"/>
          <p14:tracePt t="68533" x="7732713" y="5099050"/>
          <p14:tracePt t="68554" x="7724775" y="5106988"/>
          <p14:tracePt t="68562" x="7716838" y="5106988"/>
          <p14:tracePt t="68576" x="7707313" y="5116513"/>
          <p14:tracePt t="68591" x="7707313" y="5124450"/>
          <p14:tracePt t="68606" x="7699375" y="5124450"/>
          <p14:tracePt t="68613" x="7691438" y="5132388"/>
          <p14:tracePt t="68649" x="7681913" y="5141913"/>
          <p14:tracePt t="68664" x="7673975" y="5149850"/>
          <p14:tracePt t="68679" x="7666038" y="5149850"/>
          <p14:tracePt t="68692" x="7666038" y="5157788"/>
          <p14:tracePt t="68708" x="7656513" y="5175250"/>
          <p14:tracePt t="68722" x="7648575" y="5183188"/>
          <p14:tracePt t="68736" x="7648575" y="5200650"/>
          <p14:tracePt t="68751" x="7648575" y="5208588"/>
          <p14:tracePt t="68773" x="7648575" y="5226050"/>
          <p14:tracePt t="68787" x="7656513" y="5243513"/>
          <p14:tracePt t="68809" x="7666038" y="5251450"/>
          <p14:tracePt t="68824" x="7673975" y="5251450"/>
          <p14:tracePt t="68833" x="7673975" y="5260975"/>
          <p14:tracePt t="68838" x="7691438" y="5276850"/>
          <p14:tracePt t="68860" x="7691438" y="5286375"/>
          <p14:tracePt t="68883" x="7699375" y="5286375"/>
          <p14:tracePt t="68897" x="7707313" y="5286375"/>
          <p14:tracePt t="68912" x="7707313" y="5294313"/>
          <p14:tracePt t="68933" x="7716838" y="5294313"/>
          <p14:tracePt t="68940" x="7716838" y="5302250"/>
          <p14:tracePt t="68947" x="7732713" y="5302250"/>
          <p14:tracePt t="68976" x="7732713" y="5311775"/>
          <p14:tracePt t="69005" x="7742238" y="5319713"/>
          <p14:tracePt t="69019" x="7750175" y="5319713"/>
          <p14:tracePt t="69041" x="7758113" y="5327650"/>
          <p14:tracePt t="69063" x="7767638" y="5327650"/>
          <p14:tracePt t="69070" x="7775575" y="5327650"/>
          <p14:tracePt t="69092" x="7793038" y="5337175"/>
          <p14:tracePt t="69100" x="7810500" y="5337175"/>
          <p14:tracePt t="69114" x="7818438" y="5337175"/>
          <p14:tracePt t="69121" x="7835900" y="5345113"/>
          <p14:tracePt t="69136" x="7843838" y="5345113"/>
          <p14:tracePt t="69143" x="7851775" y="5345113"/>
          <p14:tracePt t="69150" x="7869238" y="5345113"/>
          <p14:tracePt t="69157" x="7894638" y="5345113"/>
          <p14:tracePt t="69164" x="7902575" y="5345113"/>
          <p14:tracePt t="69172" x="7912100" y="5345113"/>
          <p14:tracePt t="69180" x="7937500" y="5345113"/>
          <p14:tracePt t="69186" x="7962900" y="5345113"/>
          <p14:tracePt t="69195" x="7970838" y="5345113"/>
          <p14:tracePt t="69201" x="7988300" y="5345113"/>
          <p14:tracePt t="69208" x="8021638" y="5337175"/>
          <p14:tracePt t="69216" x="8031163" y="5327650"/>
          <p14:tracePt t="69223" x="8039100" y="5327650"/>
          <p14:tracePt t="69232" x="8074025" y="5319713"/>
          <p14:tracePt t="69237" x="8089900" y="5311775"/>
          <p14:tracePt t="69246" x="8115300" y="5302250"/>
          <p14:tracePt t="69267" x="8140700" y="5294313"/>
          <p14:tracePt t="69274" x="8150225" y="5294313"/>
          <p14:tracePt t="69281" x="8158163" y="5294313"/>
          <p14:tracePt t="69288" x="8175625" y="5276850"/>
          <p14:tracePt t="69296" x="8191500" y="5268913"/>
          <p14:tracePt t="69302" x="8191500" y="5260975"/>
          <p14:tracePt t="69309" x="8208963" y="5251450"/>
          <p14:tracePt t="69317" x="8234363" y="5243513"/>
          <p14:tracePt t="69324" x="8234363" y="5235575"/>
          <p14:tracePt t="69332" x="8259763" y="5200650"/>
          <p14:tracePt t="69339" x="8269288" y="5200650"/>
          <p14:tracePt t="69347" x="8277225" y="5192713"/>
          <p14:tracePt t="69353" x="8285163" y="5175250"/>
          <p14:tracePt t="69361" x="8320088" y="5157788"/>
          <p14:tracePt t="69367" x="8328025" y="5141913"/>
          <p14:tracePt t="69375" x="8335963" y="5141913"/>
          <p14:tracePt t="69382" x="8345488" y="5124450"/>
          <p14:tracePt t="69390" x="8353425" y="5106988"/>
          <p14:tracePt t="69398" x="8362950" y="5106988"/>
          <p14:tracePt t="69403" x="8378825" y="5091113"/>
          <p14:tracePt t="69412" x="8378825" y="5073650"/>
          <p14:tracePt t="69418" x="8396288" y="5064125"/>
          <p14:tracePt t="69433" x="8404225" y="5038725"/>
          <p14:tracePt t="69448" x="8421688" y="5013325"/>
          <p14:tracePt t="69455" x="8421688" y="4997450"/>
          <p14:tracePt t="69462" x="8421688" y="4987925"/>
          <p14:tracePt t="69469" x="8429625" y="4979988"/>
          <p14:tracePt t="69477" x="8429625" y="4972050"/>
          <p14:tracePt t="69483" x="8429625" y="4954588"/>
          <p14:tracePt t="69492" x="8439150" y="4929188"/>
          <p14:tracePt t="69506" x="8447088" y="4919663"/>
          <p14:tracePt t="69514" x="8447088" y="4911725"/>
          <p14:tracePt t="69520" x="8455025" y="4886325"/>
          <p14:tracePt t="69528" x="8455025" y="4878388"/>
          <p14:tracePt t="69534" x="8464550" y="4868863"/>
          <p14:tracePt t="69542" x="8464550" y="4843463"/>
          <p14:tracePt t="69556" x="8472488" y="4818063"/>
          <p14:tracePt t="69563" x="8480425" y="4818063"/>
          <p14:tracePt t="69570" x="8480425" y="4802188"/>
          <p14:tracePt t="69578" x="8480425" y="4775200"/>
          <p14:tracePt t="69585" x="8489950" y="4749800"/>
          <p14:tracePt t="69594" x="8497888" y="4741863"/>
          <p14:tracePt t="69600" x="8507413" y="4716463"/>
          <p14:tracePt t="69607" x="8507413" y="4699000"/>
          <p14:tracePt t="69622" x="8515350" y="4699000"/>
          <p14:tracePt t="69636" x="8515350" y="4691063"/>
          <p14:tracePt t="69658" x="8515350" y="4683125"/>
          <p14:tracePt t="69812" x="8515350" y="4691063"/>
          <p14:tracePt t="69870" x="8515350" y="4708525"/>
          <p14:tracePt t="69878" x="8507413" y="4708525"/>
          <p14:tracePt t="69885" x="8497888" y="4716463"/>
          <p14:tracePt t="69891" x="8489950" y="4724400"/>
          <p14:tracePt t="69898" x="8464550" y="4733925"/>
          <p14:tracePt t="69905" x="8421688" y="4749800"/>
          <p14:tracePt t="69913" x="8370888" y="4775200"/>
          <p14:tracePt t="69920" x="8353425" y="4775200"/>
          <p14:tracePt t="69928" x="8320088" y="4775200"/>
          <p14:tracePt t="69933" x="8269288" y="4802188"/>
          <p14:tracePt t="69942" x="8234363" y="4802188"/>
          <p14:tracePt t="69949" x="8218488" y="4802188"/>
          <p14:tracePt t="69955" x="8201025" y="4802188"/>
          <p14:tracePt t="69963" x="8124825" y="4775200"/>
          <p14:tracePt t="69978" x="8074025" y="4767263"/>
          <p14:tracePt t="69984" x="8039100" y="4759325"/>
          <p14:tracePt t="69992" x="8031163" y="4759325"/>
          <p14:tracePt t="69999" x="7996238" y="4749800"/>
          <p14:tracePt t="70006" x="7988300" y="4749800"/>
          <p14:tracePt t="70014" x="7980363" y="4749800"/>
          <p14:tracePt t="70029" x="7970838" y="4749800"/>
          <p14:tracePt t="70035" x="7962900" y="4749800"/>
          <p14:tracePt t="70057" x="7954963" y="4749800"/>
          <p14:tracePt t="70086" x="7937500" y="4749800"/>
          <p14:tracePt t="70117" x="7937500" y="4741863"/>
          <p14:tracePt t="70159" x="7927975" y="4741863"/>
          <p14:tracePt t="70173" x="7920038" y="4741863"/>
          <p14:tracePt t="70181" x="7920038" y="4733925"/>
          <p14:tracePt t="70188" x="7912100" y="4733925"/>
          <p14:tracePt t="70194" x="7869238" y="4724400"/>
          <p14:tracePt t="70211" x="7861300" y="4724400"/>
          <p14:tracePt t="70217" x="7851775" y="4724400"/>
          <p14:tracePt t="70224" x="7843838" y="4724400"/>
          <p14:tracePt t="70232" x="7835900" y="4724400"/>
          <p14:tracePt t="70239" x="7826375" y="4724400"/>
          <p14:tracePt t="70282" x="7826375" y="4716463"/>
          <p14:tracePt t="70290" x="7818438" y="4716463"/>
          <p14:tracePt t="70311" x="7818438" y="4708525"/>
          <p14:tracePt t="70326" x="7818438" y="4691063"/>
          <p14:tracePt t="70341" x="7818438" y="4673600"/>
          <p14:tracePt t="70348" x="7826375" y="4648200"/>
          <p14:tracePt t="70369" x="7835900" y="4640263"/>
          <p14:tracePt t="70377" x="7835900" y="4630738"/>
          <p14:tracePt t="70399" x="7835900" y="4622800"/>
          <p14:tracePt t="70493" x="7835900" y="4614863"/>
          <p14:tracePt t="70522" x="7835900" y="4605338"/>
          <p14:tracePt t="70565" x="7826375" y="4605338"/>
          <p14:tracePt t="70624" x="7835900" y="4589463"/>
          <p14:tracePt t="70631" x="7843838" y="4589463"/>
          <p14:tracePt t="70638" x="7851775" y="4589463"/>
          <p14:tracePt t="70645" x="7861300" y="4589463"/>
          <p14:tracePt t="70661" x="7877175" y="4589463"/>
          <p14:tracePt t="70718" x="7886700" y="4589463"/>
          <p14:tracePt t="70922" x="7886700" y="4597400"/>
          <p14:tracePt t="70929" x="7894638" y="4597400"/>
          <p14:tracePt t="70936" x="7902575" y="4597400"/>
          <p14:tracePt t="70944" x="7912100" y="4605338"/>
          <p14:tracePt t="70950" x="7920038" y="4614863"/>
          <p14:tracePt t="70965" x="7927975" y="4614863"/>
          <p14:tracePt t="70972" x="7937500" y="4622800"/>
          <p14:tracePt t="70981" x="7945438" y="4630738"/>
          <p14:tracePt t="70995" x="7954963" y="4648200"/>
          <p14:tracePt t="71007" x="7962900" y="4665663"/>
          <p14:tracePt t="71014" x="7970838" y="4683125"/>
          <p14:tracePt t="71030" x="7980363" y="4691063"/>
          <p14:tracePt t="71045" x="7988300" y="4716463"/>
          <p14:tracePt t="71065" x="7988300" y="4724400"/>
          <p14:tracePt t="71080" x="7988300" y="4733925"/>
          <p14:tracePt t="71110" x="8005763" y="4733925"/>
          <p14:tracePt t="71117" x="8005763" y="4741863"/>
          <p14:tracePt t="71131" x="8005763" y="4749800"/>
          <p14:tracePt t="71138" x="8005763" y="4759325"/>
          <p14:tracePt t="71146" x="8013700" y="4759325"/>
          <p14:tracePt t="71152" x="8021638" y="4759325"/>
          <p14:tracePt t="71160" x="8021638" y="4767263"/>
          <p14:tracePt t="71167" x="8031163" y="4784725"/>
          <p14:tracePt t="71189" x="8039100" y="4802188"/>
          <p14:tracePt t="71211" x="8039100" y="4810125"/>
          <p14:tracePt t="71218" x="8047038" y="4810125"/>
          <p14:tracePt t="71247" x="8056563" y="4810125"/>
          <p14:tracePt t="71262" x="8056563" y="4818063"/>
          <p14:tracePt t="71291" x="8056563" y="4827588"/>
          <p14:tracePt t="71343" x="8064500" y="4827588"/>
          <p14:tracePt t="71350" x="8064500" y="4843463"/>
          <p14:tracePt t="71372" x="8064500" y="4852988"/>
          <p14:tracePt t="71422" x="8064500" y="4860925"/>
          <p14:tracePt t="71429" x="8074025" y="4860925"/>
          <p14:tracePt t="71450" x="8074025" y="4868863"/>
          <p14:tracePt t="71487" x="8074025" y="4878388"/>
          <p14:tracePt t="71494" x="8081963" y="4878388"/>
          <p14:tracePt t="71552" x="8081963" y="4886325"/>
          <p14:tracePt t="71574" x="8089900" y="4886325"/>
          <p14:tracePt t="71610" x="8099425" y="4886325"/>
          <p14:tracePt t="71668" x="8107363" y="4886325"/>
          <p14:tracePt t="71675" x="8115300" y="4886325"/>
          <p14:tracePt t="71682" x="8124825" y="4886325"/>
          <p14:tracePt t="71697" x="8132763" y="4886325"/>
          <p14:tracePt t="71719" x="8150225" y="4878388"/>
          <p14:tracePt t="71748" x="8158163" y="4878388"/>
          <p14:tracePt t="71755" x="8166100" y="4878388"/>
          <p14:tracePt t="71770" x="8175625" y="4878388"/>
          <p14:tracePt t="71777" x="8183563" y="4878388"/>
          <p14:tracePt t="71792" x="8201025" y="4868863"/>
          <p14:tracePt t="71798" x="8208963" y="4868863"/>
          <p14:tracePt t="71806" x="8218488" y="4868863"/>
          <p14:tracePt t="71821" x="8226425" y="4860925"/>
          <p14:tracePt t="71827" x="8234363" y="4860925"/>
          <p14:tracePt t="71835" x="8243888" y="4860925"/>
          <p14:tracePt t="71843" x="8259763" y="4852988"/>
          <p14:tracePt t="71857" x="8277225" y="4852988"/>
          <p14:tracePt t="71871" x="8285163" y="4852988"/>
          <p14:tracePt t="71879" x="8294688" y="4852988"/>
          <p14:tracePt t="71885" x="8310563" y="4852988"/>
          <p14:tracePt t="71893" x="8335963" y="4852988"/>
          <p14:tracePt t="71909" x="8353425" y="4835525"/>
          <p14:tracePt t="71922" x="8370888" y="4827588"/>
          <p14:tracePt t="71930" x="8378825" y="4827588"/>
          <p14:tracePt t="71944" x="8413750" y="4818063"/>
          <p14:tracePt t="71965" x="8421688" y="4810125"/>
          <p14:tracePt t="71973" x="8429625" y="4810125"/>
          <p14:tracePt t="71987" x="8439150" y="4810125"/>
          <p14:tracePt t="72009" x="8472488" y="4810125"/>
          <p14:tracePt t="72038" x="8489950" y="4810125"/>
          <p14:tracePt t="72046" x="8497888" y="4810125"/>
          <p14:tracePt t="72082" x="8507413" y="4802188"/>
          <p14:tracePt t="72103" x="8515350" y="4802188"/>
          <p14:tracePt t="72111" x="8548688" y="4802188"/>
          <p14:tracePt t="72132" x="8558213" y="4802188"/>
          <p14:tracePt t="72140" x="8566150" y="4802188"/>
          <p14:tracePt t="72184" x="8574088" y="4802188"/>
          <p14:tracePt t="72214" x="8583613" y="4802188"/>
          <p14:tracePt t="72242" x="8591550" y="4802188"/>
          <p14:tracePt t="72263" x="8599488" y="4802188"/>
          <p14:tracePt t="72278" x="8609013" y="4802188"/>
          <p14:tracePt t="72328" x="8616950" y="4802188"/>
          <p14:tracePt t="72373" x="8624888" y="4802188"/>
          <p14:tracePt t="72452" x="8624888" y="4810125"/>
          <p14:tracePt t="72495" x="8624888" y="4818063"/>
          <p14:tracePt t="72569" x="8624888" y="4827588"/>
          <p14:tracePt t="73075" x="8634413" y="4827588"/>
          <p14:tracePt t="73089" x="8634413" y="4835525"/>
          <p14:tracePt t="73126" x="8634413" y="4843463"/>
          <p14:tracePt t="73193" x="8634413" y="4852988"/>
          <p14:tracePt t="73199" x="8642350" y="4852988"/>
          <p14:tracePt t="73242" x="8642350" y="4860925"/>
          <p14:tracePt t="73279" x="8642350" y="4868863"/>
          <p14:tracePt t="73396" x="8642350" y="4878388"/>
          <p14:tracePt t="181145" x="8583613" y="4802188"/>
          <p14:tracePt t="181151" x="8472488" y="4648200"/>
          <p14:tracePt t="181159" x="8302625" y="4308475"/>
          <p14:tracePt t="181167" x="8234363" y="4171950"/>
          <p14:tracePt t="181174" x="8107363" y="3875088"/>
          <p14:tracePt t="181182" x="8031163" y="3662363"/>
          <p14:tracePt t="181188" x="7920038" y="3289300"/>
          <p14:tracePt t="181194" x="7886700" y="3144838"/>
          <p14:tracePt t="181202" x="7851775" y="2922588"/>
          <p14:tracePt t="181209" x="7810500" y="2643188"/>
          <p14:tracePt t="181216" x="7750175" y="2438400"/>
          <p14:tracePt t="181223" x="7732713" y="2311400"/>
          <p14:tracePt t="181231" x="7724775" y="2200275"/>
          <p14:tracePt t="181238" x="7699375" y="2073275"/>
          <p14:tracePt t="181247" x="7681913" y="1928813"/>
          <p14:tracePt t="181252" x="7666038" y="1776413"/>
          <p14:tracePt t="181260" x="7666038" y="1682750"/>
          <p14:tracePt t="181267" x="7666038" y="1614488"/>
          <p14:tracePt t="181273" x="7666038" y="1555750"/>
          <p14:tracePt t="181281" x="7666038" y="1495425"/>
          <p14:tracePt t="181288" x="7681913" y="1436688"/>
          <p14:tracePt t="181297" x="7691438" y="1350963"/>
          <p14:tracePt t="181303" x="7699375" y="1317625"/>
          <p14:tracePt t="181310" x="7724775" y="1198563"/>
          <p14:tracePt t="181317" x="7750175" y="1155700"/>
          <p14:tracePt t="181324" x="7775575" y="1062038"/>
          <p14:tracePt t="181332" x="7783513" y="1019175"/>
          <p14:tracePt t="181339" x="7800975" y="960438"/>
          <p14:tracePt t="181347" x="7810500" y="866775"/>
          <p14:tracePt t="181353" x="7810500" y="823913"/>
          <p14:tracePt t="181362" x="7826375" y="714375"/>
          <p14:tracePt t="181368" x="7835900" y="654050"/>
          <p14:tracePt t="181376" x="7877175" y="560388"/>
          <p14:tracePt t="181383" x="7886700" y="527050"/>
          <p14:tracePt t="181391" x="7912100" y="425450"/>
          <p14:tracePt t="181398" x="7912100" y="339725"/>
          <p14:tracePt t="181405" x="7920038" y="280988"/>
          <p14:tracePt t="181413" x="7920038" y="238125"/>
          <p14:tracePt t="181419" x="7920038" y="177800"/>
          <p14:tracePt t="181427" x="7920038" y="152400"/>
          <p14:tracePt t="181433" x="7894638" y="127000"/>
          <p14:tracePt t="181441" x="7835900" y="85725"/>
          <p14:tracePt t="181448" x="7613650" y="50800"/>
          <p14:tracePt t="181455" x="7180263" y="161925"/>
          <p14:tracePt t="181463" x="6858000" y="288925"/>
          <p14:tracePt t="181470" x="6365875" y="450850"/>
          <p14:tracePt t="181479" x="5922963" y="636588"/>
          <p14:tracePt t="181485" x="5694363" y="765175"/>
          <p14:tracePt t="181493" x="5327650" y="952500"/>
          <p14:tracePt t="181499" x="5099050" y="1019175"/>
          <p14:tracePt t="181506" x="4972050" y="1079500"/>
          <p14:tracePt t="181514" x="4886325" y="1130300"/>
          <p14:tracePt t="181522" x="4802188" y="1189038"/>
          <p14:tracePt t="181530" x="4733925" y="1223963"/>
          <p14:tracePt t="181535" x="4699000" y="1249363"/>
          <p14:tracePt t="181543" x="4648200" y="1266825"/>
          <p14:tracePt t="181797" x="4435475" y="1368425"/>
          <p14:tracePt t="181805" x="4171950" y="1452563"/>
          <p14:tracePt t="181811" x="3935413" y="1462088"/>
          <p14:tracePt t="181822" x="3629025" y="1495425"/>
          <p14:tracePt t="181831" x="3221038" y="1538288"/>
          <p14:tracePt t="181835" x="2906713" y="1477963"/>
          <p14:tracePt t="181840" x="2608263" y="1462088"/>
          <p14:tracePt t="181847" x="2124075" y="1333500"/>
          <p14:tracePt t="181854" x="1852613" y="1216025"/>
          <p14:tracePt t="181863" x="1563688" y="1036638"/>
          <p14:tracePt t="181870" x="1216025" y="909638"/>
          <p14:tracePt t="181876" x="909638" y="747713"/>
          <p14:tracePt t="181883" x="798513" y="679450"/>
          <p14:tracePt t="181891" x="654050" y="527050"/>
          <p14:tracePt t="181898" x="492125" y="382588"/>
          <p14:tracePt t="181910" x="314325" y="246063"/>
          <p14:tracePt t="181914" x="220663" y="169863"/>
          <p14:tracePt t="181920" x="136525" y="101600"/>
          <p14:tracePt t="181931" x="85725" y="17463"/>
        </p14:tracePtLst>
      </p14:laserTraceLst>
    </p:ext>
  </p:extLs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Questions?</a:t>
            </a:r>
          </a:p>
        </p:txBody>
      </p:sp>
      <p:sp>
        <p:nvSpPr>
          <p:cNvPr id="3" name="Content Placeholder 2"/>
          <p:cNvSpPr>
            <a:spLocks noGrp="1"/>
          </p:cNvSpPr>
          <p:nvPr>
            <p:ph sz="half" idx="1"/>
          </p:nvPr>
        </p:nvSpPr>
        <p:spPr>
          <a:xfrm>
            <a:off x="416561" y="1344402"/>
            <a:ext cx="8566572" cy="4375678"/>
          </a:xfrm>
        </p:spPr>
        <p:txBody>
          <a:bodyPr/>
          <a:lstStyle/>
          <a:p>
            <a:pPr marL="457200" indent="-457200">
              <a:buFont typeface="Arial" pitchFamily="34" charset="0"/>
              <a:buChar char="•"/>
            </a:pPr>
            <a:endParaRPr lang="en-US" sz="2000" dirty="0">
              <a:cs typeface="Arial" pitchFamily="34" charset="0"/>
            </a:endParaRPr>
          </a:p>
          <a:p>
            <a:pPr algn="ctr"/>
            <a:r>
              <a:rPr lang="en-US" sz="2400" dirty="0">
                <a:cs typeface="Arial" pitchFamily="34" charset="0"/>
              </a:rPr>
              <a:t>For more info, visit our websites:</a:t>
            </a:r>
          </a:p>
          <a:p>
            <a:pPr algn="ctr"/>
            <a:r>
              <a:rPr lang="en-US" sz="2400" dirty="0">
                <a:cs typeface="Arial" pitchFamily="34" charset="0"/>
                <a:hlinkClick r:id="rId5"/>
              </a:rPr>
              <a:t>www.ehinz.ac.nz</a:t>
            </a:r>
            <a:endParaRPr lang="en-US" sz="2400" dirty="0">
              <a:cs typeface="Arial" pitchFamily="34" charset="0"/>
            </a:endParaRPr>
          </a:p>
          <a:p>
            <a:pPr algn="ctr"/>
            <a:r>
              <a:rPr lang="en-US" sz="2400" dirty="0">
                <a:cs typeface="Arial" pitchFamily="34" charset="0"/>
                <a:hlinkClick r:id="rId6"/>
              </a:rPr>
              <a:t>www.healthspace.ac.nz</a:t>
            </a:r>
            <a:r>
              <a:rPr lang="en-US" sz="2400" dirty="0">
                <a:cs typeface="Arial" pitchFamily="34" charset="0"/>
              </a:rPr>
              <a:t> </a:t>
            </a:r>
          </a:p>
          <a:p>
            <a:pPr algn="ctr"/>
            <a:endParaRPr lang="en-US" sz="2400" dirty="0">
              <a:cs typeface="Arial" pitchFamily="34" charset="0"/>
            </a:endParaRPr>
          </a:p>
          <a:p>
            <a:pPr algn="ctr"/>
            <a:r>
              <a:rPr lang="en-US" sz="2400" dirty="0">
                <a:cs typeface="Arial" pitchFamily="34" charset="0"/>
              </a:rPr>
              <a:t>or email:</a:t>
            </a:r>
          </a:p>
          <a:p>
            <a:pPr algn="ctr"/>
            <a:r>
              <a:rPr lang="en-US" sz="2400" dirty="0">
                <a:cs typeface="Arial" pitchFamily="34" charset="0"/>
              </a:rPr>
              <a:t>Helene Marsters </a:t>
            </a:r>
            <a:r>
              <a:rPr lang="en-US" sz="2400" dirty="0">
                <a:cs typeface="Arial" pitchFamily="34" charset="0"/>
                <a:hlinkClick r:id="rId7"/>
              </a:rPr>
              <a:t>t.h.marsters@massey.ac.nz</a:t>
            </a:r>
            <a:r>
              <a:rPr lang="en-US" sz="2400" dirty="0">
                <a:cs typeface="Arial" pitchFamily="34" charset="0"/>
              </a:rPr>
              <a:t> </a:t>
            </a:r>
          </a:p>
          <a:p>
            <a:pPr algn="ctr"/>
            <a:r>
              <a:rPr lang="en-US" sz="2400" dirty="0">
                <a:cs typeface="Arial" pitchFamily="34" charset="0"/>
              </a:rPr>
              <a:t>EHINZ team </a:t>
            </a:r>
            <a:r>
              <a:rPr lang="en-US" sz="2400" dirty="0">
                <a:cs typeface="Arial" pitchFamily="34" charset="0"/>
                <a:hlinkClick r:id="rId8"/>
              </a:rPr>
              <a:t>ehinz@massey.ac.nz</a:t>
            </a:r>
            <a:r>
              <a:rPr lang="en-US" sz="2400" dirty="0">
                <a:cs typeface="Arial" pitchFamily="34" charset="0"/>
              </a:rPr>
              <a:t> </a:t>
            </a:r>
          </a:p>
          <a:p>
            <a:endParaRPr lang="en-US" sz="2000" dirty="0">
              <a:cs typeface="Arial" pitchFamily="34" charset="0"/>
            </a:endParaRPr>
          </a:p>
          <a:p>
            <a:endParaRPr lang="en-US" dirty="0">
              <a:latin typeface="+mj-lt"/>
              <a:cs typeface="Arial" pitchFamily="34" charset="0"/>
            </a:endParaRPr>
          </a:p>
        </p:txBody>
      </p:sp>
      <p:sp>
        <p:nvSpPr>
          <p:cNvPr id="5" name="Text Placeholder 4"/>
          <p:cNvSpPr>
            <a:spLocks noGrp="1"/>
          </p:cNvSpPr>
          <p:nvPr>
            <p:ph type="body" sz="quarter" idx="10"/>
          </p:nvPr>
        </p:nvSpPr>
        <p:spPr/>
        <p:txBody>
          <a:bodyPr/>
          <a:lstStyle/>
          <a:p>
            <a:r>
              <a:rPr lang="en-US" dirty="0">
                <a:latin typeface="+mj-lt"/>
              </a:rPr>
              <a:t>Indoor environment</a:t>
            </a:r>
          </a:p>
        </p:txBody>
      </p:sp>
      <p:pic>
        <p:nvPicPr>
          <p:cNvPr id="8" name="Audio 7">
            <a:hlinkClick r:id="" action="ppaction://media"/>
            <a:extLst>
              <a:ext uri="{FF2B5EF4-FFF2-40B4-BE49-F238E27FC236}">
                <a16:creationId xmlns:a16="http://schemas.microsoft.com/office/drawing/2014/main" id="{24797561-F4A5-44EB-8A3B-D0791819969C}"/>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8440738" y="6154738"/>
            <a:ext cx="487362" cy="487362"/>
          </a:xfrm>
          <a:prstGeom prst="rect">
            <a:avLst/>
          </a:prstGeom>
        </p:spPr>
      </p:pic>
    </p:spTree>
    <p:extLst>
      <p:ext uri="{BB962C8B-B14F-4D97-AF65-F5344CB8AC3E}">
        <p14:creationId xmlns:p14="http://schemas.microsoft.com/office/powerpoint/2010/main" val="1503290349"/>
      </p:ext>
    </p:extLst>
  </p:cSld>
  <p:clrMapOvr>
    <a:masterClrMapping/>
  </p:clrMapOvr>
  <mc:AlternateContent xmlns:mc="http://schemas.openxmlformats.org/markup-compatibility/2006" xmlns:p14="http://schemas.microsoft.com/office/powerpoint/2010/main">
    <mc:Choice Requires="p14">
      <p:transition spd="slow" p14:dur="2000" advTm="37784"/>
    </mc:Choice>
    <mc:Fallback xmlns="">
      <p:transition spd="slow" advTm="37784"/>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8"/>
                </p:tgtEl>
              </p:cMediaNode>
            </p:audio>
          </p:childTnLst>
        </p:cTn>
      </p:par>
    </p:tnLst>
  </p:timing>
  <p:extLst>
    <p:ext uri="{3A86A75C-4F4B-4683-9AE1-C65F6400EC91}">
      <p14:laserTraceLst xmlns:p14="http://schemas.microsoft.com/office/powerpoint/2010/main">
        <p14:tracePtLst>
          <p14:tracePt t="36459" x="246063" y="6135688"/>
        </p14:tracePtLst>
      </p14:laserTraceLst>
    </p:ext>
  </p:extLs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a:extLst>
              <a:ext uri="{FF2B5EF4-FFF2-40B4-BE49-F238E27FC236}">
                <a16:creationId xmlns:a16="http://schemas.microsoft.com/office/drawing/2014/main" id="{CEDDFFB3-4130-4CB2-B022-8D39C7F14D43}"/>
              </a:ext>
            </a:extLst>
          </p:cNvPr>
          <p:cNvSpPr>
            <a:spLocks noGrp="1"/>
          </p:cNvSpPr>
          <p:nvPr>
            <p:ph type="body" sz="quarter" idx="11"/>
          </p:nvPr>
        </p:nvSpPr>
        <p:spPr/>
        <p:txBody>
          <a:bodyPr/>
          <a:lstStyle/>
          <a:p>
            <a:endParaRPr lang="en-NZ"/>
          </a:p>
        </p:txBody>
      </p:sp>
      <p:sp>
        <p:nvSpPr>
          <p:cNvPr id="3" name="Content Placeholder 2">
            <a:extLst>
              <a:ext uri="{FF2B5EF4-FFF2-40B4-BE49-F238E27FC236}">
                <a16:creationId xmlns:a16="http://schemas.microsoft.com/office/drawing/2014/main" id="{A3368540-C268-445B-B302-CFA695D29776}"/>
              </a:ext>
            </a:extLst>
          </p:cNvPr>
          <p:cNvSpPr txBox="1">
            <a:spLocks/>
          </p:cNvSpPr>
          <p:nvPr/>
        </p:nvSpPr>
        <p:spPr>
          <a:xfrm>
            <a:off x="288714" y="1241161"/>
            <a:ext cx="8566572" cy="4375678"/>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2000" dirty="0">
                <a:solidFill>
                  <a:srgbClr val="6E920B"/>
                </a:solidFill>
                <a:latin typeface="Source Sans Pro Black" panose="020B0803030403020204" pitchFamily="34" charset="0"/>
                <a:ea typeface="Source Sans Pro Black" panose="020B0803030403020204" pitchFamily="34" charset="0"/>
                <a:cs typeface="Arial" pitchFamily="34" charset="0"/>
              </a:rPr>
              <a:t>(Last Chance)</a:t>
            </a:r>
          </a:p>
          <a:p>
            <a:pPr marL="0" indent="0" algn="ctr">
              <a:buNone/>
            </a:pPr>
            <a:r>
              <a:rPr lang="en-US" sz="13800" b="1" i="1" dirty="0">
                <a:solidFill>
                  <a:srgbClr val="6E920B"/>
                </a:solidFill>
                <a:latin typeface="Source Sans Pro Black" panose="020B0803030403020204" pitchFamily="34" charset="0"/>
                <a:ea typeface="Source Sans Pro Black" panose="020B0803030403020204" pitchFamily="34" charset="0"/>
                <a:cs typeface="Arial" pitchFamily="34" charset="0"/>
              </a:rPr>
              <a:t>Q</a:t>
            </a:r>
            <a:r>
              <a:rPr lang="en-US" sz="4000" b="1" i="1" dirty="0">
                <a:solidFill>
                  <a:srgbClr val="6E920B"/>
                </a:solidFill>
                <a:latin typeface="Source Sans Pro Black" panose="020B0803030403020204" pitchFamily="34" charset="0"/>
                <a:ea typeface="Source Sans Pro Black" panose="020B0803030403020204" pitchFamily="34" charset="0"/>
                <a:cs typeface="Arial" pitchFamily="34" charset="0"/>
              </a:rPr>
              <a:t>&amp;</a:t>
            </a:r>
            <a:r>
              <a:rPr lang="en-US" sz="1600" b="1" i="1" dirty="0">
                <a:solidFill>
                  <a:srgbClr val="6E920B"/>
                </a:solidFill>
                <a:latin typeface="Source Sans Pro Black" panose="020B0803030403020204" pitchFamily="34" charset="0"/>
                <a:ea typeface="Source Sans Pro Black" panose="020B0803030403020204" pitchFamily="34" charset="0"/>
                <a:cs typeface="Arial" pitchFamily="34" charset="0"/>
              </a:rPr>
              <a:t>  </a:t>
            </a:r>
            <a:r>
              <a:rPr lang="en-US" sz="4000" b="1" i="1" dirty="0">
                <a:solidFill>
                  <a:srgbClr val="6E920B"/>
                </a:solidFill>
                <a:latin typeface="Source Sans Pro Black" panose="020B0803030403020204" pitchFamily="34" charset="0"/>
                <a:ea typeface="Source Sans Pro Black" panose="020B0803030403020204" pitchFamily="34" charset="0"/>
                <a:cs typeface="Arial" pitchFamily="34" charset="0"/>
              </a:rPr>
              <a:t> </a:t>
            </a:r>
            <a:r>
              <a:rPr lang="en-US" sz="13800" b="1" i="1" dirty="0">
                <a:solidFill>
                  <a:srgbClr val="6E920B"/>
                </a:solidFill>
                <a:latin typeface="Source Sans Pro Black" panose="020B0803030403020204" pitchFamily="34" charset="0"/>
                <a:ea typeface="Source Sans Pro Black" panose="020B0803030403020204" pitchFamily="34" charset="0"/>
                <a:cs typeface="Arial" pitchFamily="34" charset="0"/>
              </a:rPr>
              <a:t>A</a:t>
            </a:r>
            <a:endParaRPr lang="en-US" sz="16600" b="1" i="1" dirty="0">
              <a:solidFill>
                <a:srgbClr val="6E920B"/>
              </a:solidFill>
              <a:latin typeface="Source Sans Pro Black" panose="020B0803030403020204" pitchFamily="34" charset="0"/>
              <a:ea typeface="Source Sans Pro Black" panose="020B0803030403020204" pitchFamily="34" charset="0"/>
              <a:cs typeface="Arial" pitchFamily="34" charset="0"/>
            </a:endParaRPr>
          </a:p>
          <a:p>
            <a:endParaRPr lang="en-US" sz="2000" dirty="0">
              <a:cs typeface="Arial" pitchFamily="34" charset="0"/>
            </a:endParaRPr>
          </a:p>
          <a:p>
            <a:endParaRPr lang="en-US" dirty="0">
              <a:latin typeface="+mj-lt"/>
              <a:cs typeface="Arial" pitchFamily="34" charset="0"/>
            </a:endParaRPr>
          </a:p>
        </p:txBody>
      </p:sp>
    </p:spTree>
    <p:extLst>
      <p:ext uri="{BB962C8B-B14F-4D97-AF65-F5344CB8AC3E}">
        <p14:creationId xmlns:p14="http://schemas.microsoft.com/office/powerpoint/2010/main" val="1608615843"/>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a:extLst>
              <a:ext uri="{FF2B5EF4-FFF2-40B4-BE49-F238E27FC236}">
                <a16:creationId xmlns:a16="http://schemas.microsoft.com/office/drawing/2014/main" id="{9A68547E-B678-4156-AD4F-32C8321738A4}"/>
              </a:ext>
            </a:extLst>
          </p:cNvPr>
          <p:cNvSpPr>
            <a:spLocks noGrp="1"/>
          </p:cNvSpPr>
          <p:nvPr>
            <p:ph type="body" sz="quarter" idx="10"/>
          </p:nvPr>
        </p:nvSpPr>
        <p:spPr>
          <a:xfrm>
            <a:off x="432000" y="6299200"/>
            <a:ext cx="4926581" cy="558800"/>
          </a:xfrm>
        </p:spPr>
        <p:txBody>
          <a:bodyPr/>
          <a:lstStyle/>
          <a:p>
            <a:r>
              <a:rPr lang="en-NZ" i="1" cap="none" dirty="0"/>
              <a:t>Copies of the presentation slides are available on request</a:t>
            </a:r>
          </a:p>
        </p:txBody>
      </p:sp>
      <p:sp>
        <p:nvSpPr>
          <p:cNvPr id="6" name="Text Placeholder 5">
            <a:extLst>
              <a:ext uri="{FF2B5EF4-FFF2-40B4-BE49-F238E27FC236}">
                <a16:creationId xmlns:a16="http://schemas.microsoft.com/office/drawing/2014/main" id="{2B6C3BF6-4469-4704-AFB5-87B189A4D7B8}"/>
              </a:ext>
            </a:extLst>
          </p:cNvPr>
          <p:cNvSpPr>
            <a:spLocks noGrp="1"/>
          </p:cNvSpPr>
          <p:nvPr>
            <p:ph type="body" sz="quarter" idx="11"/>
          </p:nvPr>
        </p:nvSpPr>
        <p:spPr/>
        <p:txBody>
          <a:bodyPr/>
          <a:lstStyle/>
          <a:p>
            <a:endParaRPr lang="en-NZ"/>
          </a:p>
        </p:txBody>
      </p:sp>
      <p:sp>
        <p:nvSpPr>
          <p:cNvPr id="3" name="TextBox 2">
            <a:extLst>
              <a:ext uri="{FF2B5EF4-FFF2-40B4-BE49-F238E27FC236}">
                <a16:creationId xmlns:a16="http://schemas.microsoft.com/office/drawing/2014/main" id="{8AB1AD88-320A-4C8E-91DE-DC071586562F}"/>
              </a:ext>
            </a:extLst>
          </p:cNvPr>
          <p:cNvSpPr txBox="1"/>
          <p:nvPr/>
        </p:nvSpPr>
        <p:spPr>
          <a:xfrm>
            <a:off x="2273710" y="3995996"/>
            <a:ext cx="4596580" cy="1477328"/>
          </a:xfrm>
          <a:prstGeom prst="rect">
            <a:avLst/>
          </a:prstGeom>
          <a:noFill/>
        </p:spPr>
        <p:txBody>
          <a:bodyPr wrap="square">
            <a:spAutoFit/>
          </a:bodyPr>
          <a:lstStyle/>
          <a:p>
            <a:pPr algn="ctr"/>
            <a:r>
              <a:rPr lang="en-US" sz="1800" dirty="0">
                <a:cs typeface="Arial" pitchFamily="34" charset="0"/>
              </a:rPr>
              <a:t>For more info, visit our websites:</a:t>
            </a:r>
          </a:p>
          <a:p>
            <a:pPr algn="ctr"/>
            <a:r>
              <a:rPr lang="en-US" sz="1800" dirty="0">
                <a:cs typeface="Arial" pitchFamily="34" charset="0"/>
                <a:hlinkClick r:id="rId2"/>
              </a:rPr>
              <a:t>www.ehinz.ac.nz</a:t>
            </a:r>
            <a:endParaRPr lang="en-US" sz="1800" dirty="0">
              <a:cs typeface="Arial" pitchFamily="34" charset="0"/>
            </a:endParaRPr>
          </a:p>
          <a:p>
            <a:pPr algn="ctr"/>
            <a:r>
              <a:rPr lang="en-US" sz="1800" dirty="0">
                <a:cs typeface="Arial" pitchFamily="34" charset="0"/>
                <a:hlinkClick r:id="rId3"/>
              </a:rPr>
              <a:t>www.healthspace.ac.nz</a:t>
            </a:r>
            <a:r>
              <a:rPr lang="en-US" sz="1800" dirty="0">
                <a:cs typeface="Arial" pitchFamily="34" charset="0"/>
              </a:rPr>
              <a:t> </a:t>
            </a:r>
          </a:p>
          <a:p>
            <a:pPr algn="ctr"/>
            <a:r>
              <a:rPr lang="en-US" dirty="0">
                <a:cs typeface="Arial" pitchFamily="34" charset="0"/>
              </a:rPr>
              <a:t>Or email:</a:t>
            </a:r>
          </a:p>
          <a:p>
            <a:pPr algn="ctr"/>
            <a:r>
              <a:rPr lang="en-US" sz="1800" dirty="0">
                <a:cs typeface="Arial" pitchFamily="34" charset="0"/>
                <a:hlinkClick r:id="rId4"/>
              </a:rPr>
              <a:t>ehinz@massey.ac.nz</a:t>
            </a:r>
            <a:r>
              <a:rPr lang="en-US" sz="1800" dirty="0">
                <a:cs typeface="Arial" pitchFamily="34" charset="0"/>
              </a:rPr>
              <a:t> </a:t>
            </a:r>
          </a:p>
        </p:txBody>
      </p:sp>
      <p:sp>
        <p:nvSpPr>
          <p:cNvPr id="4" name="Content Placeholder 2">
            <a:extLst>
              <a:ext uri="{FF2B5EF4-FFF2-40B4-BE49-F238E27FC236}">
                <a16:creationId xmlns:a16="http://schemas.microsoft.com/office/drawing/2014/main" id="{590FFA14-A6BA-48E0-A20E-25600CDCDBBF}"/>
              </a:ext>
            </a:extLst>
          </p:cNvPr>
          <p:cNvSpPr txBox="1">
            <a:spLocks/>
          </p:cNvSpPr>
          <p:nvPr/>
        </p:nvSpPr>
        <p:spPr>
          <a:xfrm>
            <a:off x="288714" y="2507064"/>
            <a:ext cx="8566572" cy="921936"/>
          </a:xfrm>
          <a:prstGeom prst="rect">
            <a:avLst/>
          </a:prstGeom>
        </p:spPr>
        <p:txBody>
          <a:bodyPr/>
          <a:lst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US" sz="4800" dirty="0">
                <a:solidFill>
                  <a:srgbClr val="6E920B"/>
                </a:solidFill>
                <a:latin typeface="Source Sans Pro Semibold" panose="020B0603030403020204" pitchFamily="34" charset="0"/>
                <a:ea typeface="Source Sans Pro Semibold" panose="020B0603030403020204" pitchFamily="34" charset="0"/>
                <a:cs typeface="Arial" pitchFamily="34" charset="0"/>
              </a:rPr>
              <a:t>Thanks for coming!</a:t>
            </a:r>
            <a:endParaRPr lang="en-US" sz="59500" b="1" i="1" dirty="0">
              <a:solidFill>
                <a:srgbClr val="6E920B"/>
              </a:solidFill>
              <a:latin typeface="Source Sans Pro Semibold" panose="020B0603030403020204" pitchFamily="34" charset="0"/>
              <a:ea typeface="Source Sans Pro Semibold" panose="020B0603030403020204" pitchFamily="34" charset="0"/>
              <a:cs typeface="Arial" pitchFamily="34" charset="0"/>
            </a:endParaRPr>
          </a:p>
          <a:p>
            <a:endParaRPr lang="en-US" sz="2000" dirty="0">
              <a:cs typeface="Arial" pitchFamily="34" charset="0"/>
            </a:endParaRPr>
          </a:p>
          <a:p>
            <a:pPr marL="0" indent="0">
              <a:buNone/>
            </a:pPr>
            <a:endParaRPr lang="en-US" dirty="0">
              <a:latin typeface="+mj-lt"/>
              <a:cs typeface="Arial" pitchFamily="34" charset="0"/>
            </a:endParaRPr>
          </a:p>
        </p:txBody>
      </p:sp>
    </p:spTree>
    <p:extLst>
      <p:ext uri="{BB962C8B-B14F-4D97-AF65-F5344CB8AC3E}">
        <p14:creationId xmlns:p14="http://schemas.microsoft.com/office/powerpoint/2010/main" val="281500085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 name="Oval 166">
            <a:extLst>
              <a:ext uri="{FF2B5EF4-FFF2-40B4-BE49-F238E27FC236}">
                <a16:creationId xmlns:a16="http://schemas.microsoft.com/office/drawing/2014/main" id="{84621DA2-280B-441E-9162-4D1B147AB86A}"/>
              </a:ext>
            </a:extLst>
          </p:cNvPr>
          <p:cNvSpPr>
            <a:spLocks noChangeArrowheads="1"/>
          </p:cNvSpPr>
          <p:nvPr/>
        </p:nvSpPr>
        <p:spPr bwMode="auto">
          <a:xfrm>
            <a:off x="507734" y="-510140"/>
            <a:ext cx="8077200" cy="7526957"/>
          </a:xfrm>
          <a:prstGeom prst="ellipse">
            <a:avLst/>
          </a:prstGeom>
          <a:noFill/>
          <a:ln w="136525" cap="flat">
            <a:solidFill>
              <a:schemeClr val="tx2">
                <a:lumMod val="40000"/>
                <a:lumOff val="60000"/>
                <a:alpha val="23000"/>
              </a:schemeClr>
            </a:solidFill>
            <a:prstDash val="solid"/>
            <a:miter lim="800000"/>
            <a:headEnd/>
            <a:tailEnd/>
          </a:ln>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sp>
        <p:nvSpPr>
          <p:cNvPr id="2" name="Text Placeholder 1"/>
          <p:cNvSpPr>
            <a:spLocks noGrp="1"/>
          </p:cNvSpPr>
          <p:nvPr>
            <p:ph type="body" sz="quarter" idx="11"/>
          </p:nvPr>
        </p:nvSpPr>
        <p:spPr>
          <a:xfrm>
            <a:off x="-13279" y="5926312"/>
            <a:ext cx="4786313" cy="477838"/>
          </a:xfrm>
        </p:spPr>
        <p:txBody>
          <a:bodyPr/>
          <a:lstStyle/>
          <a:p>
            <a:r>
              <a:rPr lang="en-NZ" altLang="zh-CN" dirty="0">
                <a:solidFill>
                  <a:schemeClr val="bg2">
                    <a:lumMod val="75000"/>
                  </a:schemeClr>
                </a:solidFill>
                <a:latin typeface="微软雅黑" panose="020B0503020204020204" charset="-122"/>
                <a:ea typeface="微软雅黑" panose="020B0503020204020204" charset="-122"/>
              </a:rPr>
              <a:t>HAZARDOUS SUBSTANCES DISEASE &amp; INJURY REPORTING TOOL (HSDIRT)</a:t>
            </a:r>
            <a:endParaRPr lang="zh-CN" altLang="en-US" dirty="0">
              <a:solidFill>
                <a:schemeClr val="bg2">
                  <a:lumMod val="75000"/>
                </a:schemeClr>
              </a:solidFill>
              <a:latin typeface="微软雅黑" panose="020B0503020204020204" charset="-122"/>
              <a:ea typeface="微软雅黑" panose="020B0503020204020204" charset="-122"/>
            </a:endParaRPr>
          </a:p>
          <a:p>
            <a:endParaRPr lang="en-NZ" dirty="0"/>
          </a:p>
          <a:p>
            <a:endParaRPr lang="en-NZ" dirty="0"/>
          </a:p>
        </p:txBody>
      </p:sp>
      <p:sp>
        <p:nvSpPr>
          <p:cNvPr id="36" name="矩形 3">
            <a:extLst>
              <a:ext uri="{FF2B5EF4-FFF2-40B4-BE49-F238E27FC236}">
                <a16:creationId xmlns:a16="http://schemas.microsoft.com/office/drawing/2014/main" id="{5480E99B-D6A3-47AC-B162-A05FACAD0778}"/>
              </a:ext>
            </a:extLst>
          </p:cNvPr>
          <p:cNvSpPr/>
          <p:nvPr/>
        </p:nvSpPr>
        <p:spPr>
          <a:xfrm>
            <a:off x="2769752" y="2389212"/>
            <a:ext cx="3386863" cy="1077218"/>
          </a:xfrm>
          <a:prstGeom prst="rect">
            <a:avLst/>
          </a:prstGeom>
        </p:spPr>
        <p:txBody>
          <a:bodyPr wrap="square">
            <a:spAutoFit/>
          </a:bodyPr>
          <a:lstStyle/>
          <a:p>
            <a:r>
              <a:rPr lang="en-NZ" altLang="zh-CN" sz="3200" b="1" dirty="0">
                <a:solidFill>
                  <a:schemeClr val="accent1">
                    <a:lumMod val="50000"/>
                  </a:schemeClr>
                </a:solidFill>
                <a:latin typeface="字魂105号-简雅黑" panose="00000500000000000000" pitchFamily="2" charset="-122"/>
                <a:ea typeface="字魂105号-简雅黑" panose="00000500000000000000" pitchFamily="2" charset="-122"/>
              </a:rPr>
              <a:t>Changes in the HSDIRT tool </a:t>
            </a:r>
            <a:endParaRPr lang="zh-CN" altLang="en-US" sz="3200" b="1" dirty="0">
              <a:solidFill>
                <a:schemeClr val="accent1">
                  <a:lumMod val="50000"/>
                </a:schemeClr>
              </a:solidFill>
              <a:latin typeface="字魂105号-简雅黑" panose="00000500000000000000" pitchFamily="2" charset="-122"/>
              <a:ea typeface="字魂105号-简雅黑" panose="00000500000000000000" pitchFamily="2" charset="-122"/>
            </a:endParaRPr>
          </a:p>
        </p:txBody>
      </p:sp>
      <p:sp>
        <p:nvSpPr>
          <p:cNvPr id="37" name="Freeform 90">
            <a:extLst>
              <a:ext uri="{FF2B5EF4-FFF2-40B4-BE49-F238E27FC236}">
                <a16:creationId xmlns:a16="http://schemas.microsoft.com/office/drawing/2014/main" id="{BD6DF583-7ADE-48F4-AC63-AF4CE78CE95E}"/>
              </a:ext>
            </a:extLst>
          </p:cNvPr>
          <p:cNvSpPr>
            <a:spLocks noEditPoints="1"/>
          </p:cNvSpPr>
          <p:nvPr/>
        </p:nvSpPr>
        <p:spPr bwMode="auto">
          <a:xfrm>
            <a:off x="2473309" y="799448"/>
            <a:ext cx="3530600" cy="4081463"/>
          </a:xfrm>
          <a:custGeom>
            <a:avLst/>
            <a:gdLst>
              <a:gd name="T0" fmla="*/ 1112 w 2224"/>
              <a:gd name="T1" fmla="*/ 2571 h 2571"/>
              <a:gd name="T2" fmla="*/ 0 w 2224"/>
              <a:gd name="T3" fmla="*/ 1928 h 2571"/>
              <a:gd name="T4" fmla="*/ 0 w 2224"/>
              <a:gd name="T5" fmla="*/ 643 h 2571"/>
              <a:gd name="T6" fmla="*/ 1112 w 2224"/>
              <a:gd name="T7" fmla="*/ 0 h 2571"/>
              <a:gd name="T8" fmla="*/ 2224 w 2224"/>
              <a:gd name="T9" fmla="*/ 643 h 2571"/>
              <a:gd name="T10" fmla="*/ 2224 w 2224"/>
              <a:gd name="T11" fmla="*/ 1928 h 2571"/>
              <a:gd name="T12" fmla="*/ 1112 w 2224"/>
              <a:gd name="T13" fmla="*/ 2571 h 2571"/>
              <a:gd name="T14" fmla="*/ 58 w 2224"/>
              <a:gd name="T15" fmla="*/ 1904 h 2571"/>
              <a:gd name="T16" fmla="*/ 1112 w 2224"/>
              <a:gd name="T17" fmla="*/ 2523 h 2571"/>
              <a:gd name="T18" fmla="*/ 2195 w 2224"/>
              <a:gd name="T19" fmla="*/ 1904 h 2571"/>
              <a:gd name="T20" fmla="*/ 2195 w 2224"/>
              <a:gd name="T21" fmla="*/ 667 h 2571"/>
              <a:gd name="T22" fmla="*/ 1128 w 2224"/>
              <a:gd name="T23" fmla="*/ 48 h 2571"/>
              <a:gd name="T24" fmla="*/ 58 w 2224"/>
              <a:gd name="T25" fmla="*/ 667 h 2571"/>
              <a:gd name="T26" fmla="*/ 58 w 2224"/>
              <a:gd name="T27" fmla="*/ 1904 h 25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224" h="2571">
                <a:moveTo>
                  <a:pt x="1112" y="2571"/>
                </a:moveTo>
                <a:lnTo>
                  <a:pt x="0" y="1928"/>
                </a:lnTo>
                <a:lnTo>
                  <a:pt x="0" y="643"/>
                </a:lnTo>
                <a:lnTo>
                  <a:pt x="1112" y="0"/>
                </a:lnTo>
                <a:lnTo>
                  <a:pt x="2224" y="643"/>
                </a:lnTo>
                <a:lnTo>
                  <a:pt x="2224" y="1928"/>
                </a:lnTo>
                <a:lnTo>
                  <a:pt x="1112" y="2571"/>
                </a:lnTo>
                <a:close/>
                <a:moveTo>
                  <a:pt x="58" y="1904"/>
                </a:moveTo>
                <a:lnTo>
                  <a:pt x="1112" y="2523"/>
                </a:lnTo>
                <a:lnTo>
                  <a:pt x="2195" y="1904"/>
                </a:lnTo>
                <a:lnTo>
                  <a:pt x="2195" y="667"/>
                </a:lnTo>
                <a:lnTo>
                  <a:pt x="1128" y="48"/>
                </a:lnTo>
                <a:lnTo>
                  <a:pt x="58" y="667"/>
                </a:lnTo>
                <a:lnTo>
                  <a:pt x="58" y="1904"/>
                </a:lnTo>
                <a:close/>
              </a:path>
            </a:pathLst>
          </a:custGeom>
          <a:solidFill>
            <a:schemeClr val="accent2">
              <a:lumMod val="90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sp>
        <p:nvSpPr>
          <p:cNvPr id="38" name="Oval 167">
            <a:extLst>
              <a:ext uri="{FF2B5EF4-FFF2-40B4-BE49-F238E27FC236}">
                <a16:creationId xmlns:a16="http://schemas.microsoft.com/office/drawing/2014/main" id="{6FC0FDEA-D33C-49FE-87C2-B686AD274515}"/>
              </a:ext>
            </a:extLst>
          </p:cNvPr>
          <p:cNvSpPr>
            <a:spLocks noChangeArrowheads="1"/>
          </p:cNvSpPr>
          <p:nvPr/>
        </p:nvSpPr>
        <p:spPr bwMode="auto">
          <a:xfrm>
            <a:off x="1362059" y="109688"/>
            <a:ext cx="5753100" cy="5753100"/>
          </a:xfrm>
          <a:prstGeom prst="ellipse">
            <a:avLst/>
          </a:prstGeom>
          <a:noFill/>
          <a:ln w="66675" cap="flat">
            <a:solidFill>
              <a:schemeClr val="accent1">
                <a:lumMod val="75000"/>
                <a:alpha val="23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sp>
        <p:nvSpPr>
          <p:cNvPr id="43" name="矩形 4">
            <a:extLst>
              <a:ext uri="{FF2B5EF4-FFF2-40B4-BE49-F238E27FC236}">
                <a16:creationId xmlns:a16="http://schemas.microsoft.com/office/drawing/2014/main" id="{1166947B-D9BE-4C35-9985-A1D97A49AFA9}"/>
              </a:ext>
            </a:extLst>
          </p:cNvPr>
          <p:cNvSpPr/>
          <p:nvPr/>
        </p:nvSpPr>
        <p:spPr>
          <a:xfrm>
            <a:off x="3544135" y="1542340"/>
            <a:ext cx="1415772" cy="400110"/>
          </a:xfrm>
          <a:prstGeom prst="rect">
            <a:avLst/>
          </a:prstGeom>
        </p:spPr>
        <p:txBody>
          <a:bodyPr wrap="none">
            <a:spAutoFit/>
          </a:bodyPr>
          <a:lstStyle/>
          <a:p>
            <a:r>
              <a:rPr lang="en-US" altLang="zh-CN" sz="2000" dirty="0">
                <a:solidFill>
                  <a:schemeClr val="accent1">
                    <a:lumMod val="50000"/>
                  </a:schemeClr>
                </a:solidFill>
                <a:latin typeface="字魂105号-简雅黑" panose="00000500000000000000" pitchFamily="2" charset="-122"/>
                <a:ea typeface="字魂105号-简雅黑" panose="00000500000000000000" pitchFamily="2" charset="-122"/>
              </a:rPr>
              <a:t>PART TWO</a:t>
            </a:r>
          </a:p>
        </p:txBody>
      </p:sp>
      <p:sp>
        <p:nvSpPr>
          <p:cNvPr id="44" name="Freeform 92">
            <a:extLst>
              <a:ext uri="{FF2B5EF4-FFF2-40B4-BE49-F238E27FC236}">
                <a16:creationId xmlns:a16="http://schemas.microsoft.com/office/drawing/2014/main" id="{21E4A8A5-D812-4A63-9C00-45EDFC7F0948}"/>
              </a:ext>
            </a:extLst>
          </p:cNvPr>
          <p:cNvSpPr>
            <a:spLocks/>
          </p:cNvSpPr>
          <p:nvPr/>
        </p:nvSpPr>
        <p:spPr bwMode="auto">
          <a:xfrm>
            <a:off x="3033252" y="3745696"/>
            <a:ext cx="4743409" cy="988989"/>
          </a:xfrm>
          <a:custGeom>
            <a:avLst/>
            <a:gdLst>
              <a:gd name="T0" fmla="*/ 2420 w 2420"/>
              <a:gd name="T1" fmla="*/ 3 h 470"/>
              <a:gd name="T2" fmla="*/ 1581 w 2420"/>
              <a:gd name="T3" fmla="*/ 0 h 470"/>
              <a:gd name="T4" fmla="*/ 766 w 2420"/>
              <a:gd name="T5" fmla="*/ 470 h 470"/>
              <a:gd name="T6" fmla="*/ 0 w 2420"/>
              <a:gd name="T7" fmla="*/ 27 h 470"/>
              <a:gd name="connsiteX0" fmla="*/ 10000 w 10000"/>
              <a:gd name="connsiteY0" fmla="*/ 3298 h 13234"/>
              <a:gd name="connsiteX1" fmla="*/ 6533 w 10000"/>
              <a:gd name="connsiteY1" fmla="*/ 0 h 13234"/>
              <a:gd name="connsiteX2" fmla="*/ 3165 w 10000"/>
              <a:gd name="connsiteY2" fmla="*/ 13234 h 13234"/>
              <a:gd name="connsiteX3" fmla="*/ 0 w 10000"/>
              <a:gd name="connsiteY3" fmla="*/ 3808 h 13234"/>
              <a:gd name="connsiteX0" fmla="*/ 12347 w 12347"/>
              <a:gd name="connsiteY0" fmla="*/ 0 h 13255"/>
              <a:gd name="connsiteX1" fmla="*/ 6533 w 12347"/>
              <a:gd name="connsiteY1" fmla="*/ 21 h 13255"/>
              <a:gd name="connsiteX2" fmla="*/ 3165 w 12347"/>
              <a:gd name="connsiteY2" fmla="*/ 13255 h 13255"/>
              <a:gd name="connsiteX3" fmla="*/ 0 w 12347"/>
              <a:gd name="connsiteY3" fmla="*/ 3829 h 13255"/>
              <a:gd name="connsiteX0" fmla="*/ 12347 w 12347"/>
              <a:gd name="connsiteY0" fmla="*/ 0 h 13255"/>
              <a:gd name="connsiteX1" fmla="*/ 7376 w 12347"/>
              <a:gd name="connsiteY1" fmla="*/ 21 h 13255"/>
              <a:gd name="connsiteX2" fmla="*/ 3165 w 12347"/>
              <a:gd name="connsiteY2" fmla="*/ 13255 h 13255"/>
              <a:gd name="connsiteX3" fmla="*/ 0 w 12347"/>
              <a:gd name="connsiteY3" fmla="*/ 3829 h 13255"/>
              <a:gd name="connsiteX0" fmla="*/ 12347 w 12347"/>
              <a:gd name="connsiteY0" fmla="*/ 0 h 13255"/>
              <a:gd name="connsiteX1" fmla="*/ 7525 w 12347"/>
              <a:gd name="connsiteY1" fmla="*/ 21 h 13255"/>
              <a:gd name="connsiteX2" fmla="*/ 3165 w 12347"/>
              <a:gd name="connsiteY2" fmla="*/ 13255 h 13255"/>
              <a:gd name="connsiteX3" fmla="*/ 0 w 12347"/>
              <a:gd name="connsiteY3" fmla="*/ 3829 h 13255"/>
            </a:gdLst>
            <a:ahLst/>
            <a:cxnLst>
              <a:cxn ang="0">
                <a:pos x="connsiteX0" y="connsiteY0"/>
              </a:cxn>
              <a:cxn ang="0">
                <a:pos x="connsiteX1" y="connsiteY1"/>
              </a:cxn>
              <a:cxn ang="0">
                <a:pos x="connsiteX2" y="connsiteY2"/>
              </a:cxn>
              <a:cxn ang="0">
                <a:pos x="connsiteX3" y="connsiteY3"/>
              </a:cxn>
            </a:cxnLst>
            <a:rect l="l" t="t" r="r" b="b"/>
            <a:pathLst>
              <a:path w="12347" h="13255">
                <a:moveTo>
                  <a:pt x="12347" y="0"/>
                </a:moveTo>
                <a:lnTo>
                  <a:pt x="7525" y="21"/>
                </a:lnTo>
                <a:lnTo>
                  <a:pt x="3165" y="13255"/>
                </a:lnTo>
                <a:lnTo>
                  <a:pt x="0" y="3829"/>
                </a:lnTo>
              </a:path>
            </a:pathLst>
          </a:custGeom>
          <a:noFill/>
          <a:ln w="4763" cap="flat">
            <a:solidFill>
              <a:schemeClr val="tx2">
                <a:lumMod val="40000"/>
                <a:lumOff val="60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dirty="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sp>
        <p:nvSpPr>
          <p:cNvPr id="46" name="Freeform 88">
            <a:extLst>
              <a:ext uri="{FF2B5EF4-FFF2-40B4-BE49-F238E27FC236}">
                <a16:creationId xmlns:a16="http://schemas.microsoft.com/office/drawing/2014/main" id="{F04C0266-F9A9-44F4-B16B-7F015DC40878}"/>
              </a:ext>
            </a:extLst>
          </p:cNvPr>
          <p:cNvSpPr>
            <a:spLocks/>
          </p:cNvSpPr>
          <p:nvPr/>
        </p:nvSpPr>
        <p:spPr bwMode="auto">
          <a:xfrm>
            <a:off x="3231407" y="1071531"/>
            <a:ext cx="896938" cy="530225"/>
          </a:xfrm>
          <a:custGeom>
            <a:avLst/>
            <a:gdLst>
              <a:gd name="T0" fmla="*/ 0 w 565"/>
              <a:gd name="T1" fmla="*/ 320 h 334"/>
              <a:gd name="T2" fmla="*/ 210 w 565"/>
              <a:gd name="T3" fmla="*/ 198 h 334"/>
              <a:gd name="T4" fmla="*/ 208 w 565"/>
              <a:gd name="T5" fmla="*/ 177 h 334"/>
              <a:gd name="T6" fmla="*/ 331 w 565"/>
              <a:gd name="T7" fmla="*/ 105 h 334"/>
              <a:gd name="T8" fmla="*/ 351 w 565"/>
              <a:gd name="T9" fmla="*/ 115 h 334"/>
              <a:gd name="T10" fmla="*/ 551 w 565"/>
              <a:gd name="T11" fmla="*/ 0 h 334"/>
              <a:gd name="T12" fmla="*/ 565 w 565"/>
              <a:gd name="T13" fmla="*/ 7 h 334"/>
              <a:gd name="T14" fmla="*/ 1 w 565"/>
              <a:gd name="T15" fmla="*/ 334 h 334"/>
              <a:gd name="T16" fmla="*/ 0 w 565"/>
              <a:gd name="T17" fmla="*/ 320 h 3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65" h="334">
                <a:moveTo>
                  <a:pt x="0" y="320"/>
                </a:moveTo>
                <a:lnTo>
                  <a:pt x="210" y="198"/>
                </a:lnTo>
                <a:lnTo>
                  <a:pt x="208" y="177"/>
                </a:lnTo>
                <a:lnTo>
                  <a:pt x="331" y="105"/>
                </a:lnTo>
                <a:lnTo>
                  <a:pt x="351" y="115"/>
                </a:lnTo>
                <a:lnTo>
                  <a:pt x="551" y="0"/>
                </a:lnTo>
                <a:lnTo>
                  <a:pt x="565" y="7"/>
                </a:lnTo>
                <a:lnTo>
                  <a:pt x="1" y="334"/>
                </a:lnTo>
                <a:lnTo>
                  <a:pt x="0" y="320"/>
                </a:lnTo>
                <a:close/>
              </a:path>
            </a:pathLst>
          </a:custGeom>
          <a:solidFill>
            <a:schemeClr val="accent1">
              <a:lumMod val="75000"/>
              <a:alpha val="48000"/>
            </a:schemeClr>
          </a:solidFill>
          <a:ln w="9525">
            <a:noFill/>
            <a:round/>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sp>
        <p:nvSpPr>
          <p:cNvPr id="47" name="Freeform 91">
            <a:extLst>
              <a:ext uri="{FF2B5EF4-FFF2-40B4-BE49-F238E27FC236}">
                <a16:creationId xmlns:a16="http://schemas.microsoft.com/office/drawing/2014/main" id="{80D8DF4C-DE36-4889-8D29-CA6C248FFF68}"/>
              </a:ext>
            </a:extLst>
          </p:cNvPr>
          <p:cNvSpPr>
            <a:spLocks/>
          </p:cNvSpPr>
          <p:nvPr/>
        </p:nvSpPr>
        <p:spPr bwMode="auto">
          <a:xfrm>
            <a:off x="4083759" y="977106"/>
            <a:ext cx="1776413" cy="1109663"/>
          </a:xfrm>
          <a:custGeom>
            <a:avLst/>
            <a:gdLst>
              <a:gd name="T0" fmla="*/ 0 w 1119"/>
              <a:gd name="T1" fmla="*/ 70 h 699"/>
              <a:gd name="T2" fmla="*/ 122 w 1119"/>
              <a:gd name="T3" fmla="*/ 0 h 699"/>
              <a:gd name="T4" fmla="*/ 1119 w 1119"/>
              <a:gd name="T5" fmla="*/ 576 h 699"/>
              <a:gd name="T6" fmla="*/ 1119 w 1119"/>
              <a:gd name="T7" fmla="*/ 699 h 699"/>
            </a:gdLst>
            <a:ahLst/>
            <a:cxnLst>
              <a:cxn ang="0">
                <a:pos x="T0" y="T1"/>
              </a:cxn>
              <a:cxn ang="0">
                <a:pos x="T2" y="T3"/>
              </a:cxn>
              <a:cxn ang="0">
                <a:pos x="T4" y="T5"/>
              </a:cxn>
              <a:cxn ang="0">
                <a:pos x="T6" y="T7"/>
              </a:cxn>
            </a:cxnLst>
            <a:rect l="0" t="0" r="r" b="b"/>
            <a:pathLst>
              <a:path w="1119" h="699">
                <a:moveTo>
                  <a:pt x="0" y="70"/>
                </a:moveTo>
                <a:lnTo>
                  <a:pt x="122" y="0"/>
                </a:lnTo>
                <a:lnTo>
                  <a:pt x="1119" y="576"/>
                </a:lnTo>
                <a:lnTo>
                  <a:pt x="1119" y="699"/>
                </a:lnTo>
              </a:path>
            </a:pathLst>
          </a:custGeom>
          <a:noFill/>
          <a:ln w="4763"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cxnSp>
        <p:nvCxnSpPr>
          <p:cNvPr id="48" name="直接连接符 171">
            <a:extLst>
              <a:ext uri="{FF2B5EF4-FFF2-40B4-BE49-F238E27FC236}">
                <a16:creationId xmlns:a16="http://schemas.microsoft.com/office/drawing/2014/main" id="{3362CCBC-91FC-4BFE-90D1-A83D752C86A1}"/>
              </a:ext>
            </a:extLst>
          </p:cNvPr>
          <p:cNvCxnSpPr/>
          <p:nvPr/>
        </p:nvCxnSpPr>
        <p:spPr>
          <a:xfrm flipH="1">
            <a:off x="744537" y="2086769"/>
            <a:ext cx="1998663" cy="0"/>
          </a:xfrm>
          <a:prstGeom prst="line">
            <a:avLst/>
          </a:prstGeom>
          <a:noFill/>
          <a:ln w="6350" cap="flat" cmpd="sng" algn="ctr">
            <a:solidFill>
              <a:schemeClr val="accent1">
                <a:lumMod val="75000"/>
              </a:schemeClr>
            </a:solidFill>
            <a:prstDash val="solid"/>
            <a:miter lim="800000"/>
          </a:ln>
          <a:effectLst/>
        </p:spPr>
      </p:cxnSp>
      <p:sp>
        <p:nvSpPr>
          <p:cNvPr id="49" name="Freeform 89">
            <a:extLst>
              <a:ext uri="{FF2B5EF4-FFF2-40B4-BE49-F238E27FC236}">
                <a16:creationId xmlns:a16="http://schemas.microsoft.com/office/drawing/2014/main" id="{23D011B9-8DDA-4B05-BA69-8CE660E267E6}"/>
              </a:ext>
            </a:extLst>
          </p:cNvPr>
          <p:cNvSpPr>
            <a:spLocks/>
          </p:cNvSpPr>
          <p:nvPr/>
        </p:nvSpPr>
        <p:spPr bwMode="auto">
          <a:xfrm>
            <a:off x="2728910" y="1573372"/>
            <a:ext cx="527050" cy="536575"/>
          </a:xfrm>
          <a:custGeom>
            <a:avLst/>
            <a:gdLst>
              <a:gd name="T0" fmla="*/ 332 w 332"/>
              <a:gd name="T1" fmla="*/ 0 h 338"/>
              <a:gd name="T2" fmla="*/ 0 w 332"/>
              <a:gd name="T3" fmla="*/ 203 h 338"/>
              <a:gd name="T4" fmla="*/ 0 w 332"/>
              <a:gd name="T5" fmla="*/ 338 h 338"/>
            </a:gdLst>
            <a:ahLst/>
            <a:cxnLst>
              <a:cxn ang="0">
                <a:pos x="T0" y="T1"/>
              </a:cxn>
              <a:cxn ang="0">
                <a:pos x="T2" y="T3"/>
              </a:cxn>
              <a:cxn ang="0">
                <a:pos x="T4" y="T5"/>
              </a:cxn>
            </a:cxnLst>
            <a:rect l="0" t="0" r="r" b="b"/>
            <a:pathLst>
              <a:path w="332" h="338">
                <a:moveTo>
                  <a:pt x="332" y="0"/>
                </a:moveTo>
                <a:lnTo>
                  <a:pt x="0" y="203"/>
                </a:lnTo>
                <a:lnTo>
                  <a:pt x="0" y="338"/>
                </a:lnTo>
              </a:path>
            </a:pathLst>
          </a:custGeom>
          <a:noFill/>
          <a:ln w="9525" cap="flat">
            <a:solidFill>
              <a:schemeClr val="accent1">
                <a:lumMod val="75000"/>
              </a:schemeClr>
            </a:solidFill>
            <a:prstDash val="solid"/>
            <a:miter lim="800000"/>
            <a:headEnd/>
            <a:tailEnd/>
          </a:ln>
        </p:spPr>
        <p:txBody>
          <a:bodyPr vert="horz" wrap="square" lIns="91440" tIns="45720" rIns="91440" bIns="45720" numCol="1" anchor="t" anchorCtr="0" compatLnSpc="1">
            <a:prstTxWarp prst="textNoShape">
              <a:avLst/>
            </a:prstTxWarp>
          </a:bodyPr>
          <a:lstStyle/>
          <a:p>
            <a:pPr marL="0" marR="0" lvl="0" indent="0" defTabSz="457200" eaLnBrk="1" fontAlgn="auto" latinLnBrk="0" hangingPunct="1">
              <a:lnSpc>
                <a:spcPct val="100000"/>
              </a:lnSpc>
              <a:spcBef>
                <a:spcPts val="0"/>
              </a:spcBef>
              <a:spcAft>
                <a:spcPts val="0"/>
              </a:spcAft>
              <a:buClrTx/>
              <a:buSzTx/>
              <a:buFontTx/>
              <a:buNone/>
              <a:tabLst/>
              <a:defRPr/>
            </a:pPr>
            <a:endParaRPr kumimoji="0" lang="zh-CN" altLang="en-US" sz="1800" b="0" i="0" u="none" strike="noStrike" kern="0" cap="none" spc="0" normalizeH="0" baseline="0" noProof="0">
              <a:ln>
                <a:noFill/>
              </a:ln>
              <a:solidFill>
                <a:prstClr val="black"/>
              </a:solidFill>
              <a:effectLst/>
              <a:uLnTx/>
              <a:uFillTx/>
              <a:latin typeface="字魂105号-简雅黑" panose="00000500000000000000" pitchFamily="2" charset="-122"/>
              <a:ea typeface="字魂105号-简雅黑" panose="00000500000000000000" pitchFamily="2" charset="-122"/>
            </a:endParaRPr>
          </a:p>
        </p:txBody>
      </p:sp>
      <p:pic>
        <p:nvPicPr>
          <p:cNvPr id="3" name="Picture 2">
            <a:extLst>
              <a:ext uri="{FF2B5EF4-FFF2-40B4-BE49-F238E27FC236}">
                <a16:creationId xmlns:a16="http://schemas.microsoft.com/office/drawing/2014/main" id="{9E346497-D7F2-4691-B88B-78EF14F8520F}"/>
              </a:ext>
            </a:extLst>
          </p:cNvPr>
          <p:cNvPicPr>
            <a:picLocks noChangeAspect="1"/>
          </p:cNvPicPr>
          <p:nvPr/>
        </p:nvPicPr>
        <p:blipFill>
          <a:blip r:embed="rId3"/>
          <a:stretch>
            <a:fillRect/>
          </a:stretch>
        </p:blipFill>
        <p:spPr>
          <a:xfrm>
            <a:off x="4252021" y="6257355"/>
            <a:ext cx="4804064" cy="634039"/>
          </a:xfrm>
          <a:prstGeom prst="rect">
            <a:avLst/>
          </a:prstGeom>
        </p:spPr>
      </p:pic>
    </p:spTree>
    <p:extLst>
      <p:ext uri="{BB962C8B-B14F-4D97-AF65-F5344CB8AC3E}">
        <p14:creationId xmlns:p14="http://schemas.microsoft.com/office/powerpoint/2010/main" val="35615174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500"/>
                                        <p:tgtEl>
                                          <p:spTgt spid="36"/>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43"/>
                                        </p:tgtEl>
                                        <p:attrNameLst>
                                          <p:attrName>style.visibility</p:attrName>
                                        </p:attrNameLst>
                                      </p:cBhvr>
                                      <p:to>
                                        <p:strVal val="visible"/>
                                      </p:to>
                                    </p:set>
                                    <p:animEffect transition="in" filter="fade">
                                      <p:cBhvr>
                                        <p:cTn id="11" dur="500"/>
                                        <p:tgtEl>
                                          <p:spTgt spid="4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43"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Rectangle 12"/>
          <p:cNvSpPr/>
          <p:nvPr/>
        </p:nvSpPr>
        <p:spPr>
          <a:xfrm>
            <a:off x="0" y="5934189"/>
            <a:ext cx="4572000" cy="646331"/>
          </a:xfrm>
          <a:prstGeom prst="rect">
            <a:avLst/>
          </a:prstGeom>
        </p:spPr>
        <p:txBody>
          <a:bodyPr>
            <a:spAutoFit/>
          </a:bodyPr>
          <a:lstStyle/>
          <a:p>
            <a:r>
              <a:rPr lang="en-NZ" altLang="zh-CN" dirty="0">
                <a:solidFill>
                  <a:schemeClr val="bg2">
                    <a:lumMod val="75000"/>
                  </a:schemeClr>
                </a:solidFill>
                <a:latin typeface="微软雅黑" panose="020B0503020204020204" charset="-122"/>
                <a:ea typeface="微软雅黑" panose="020B0503020204020204" charset="-122"/>
              </a:rPr>
              <a:t>HAZARDOUS SUBSTANCES DISEASE &amp; INJURY REPORTING TOOL (</a:t>
            </a:r>
            <a:r>
              <a:rPr lang="en-NZ" altLang="zh-CN" dirty="0" err="1">
                <a:solidFill>
                  <a:schemeClr val="bg2">
                    <a:lumMod val="75000"/>
                  </a:schemeClr>
                </a:solidFill>
                <a:latin typeface="微软雅黑" panose="020B0503020204020204" charset="-122"/>
                <a:ea typeface="微软雅黑" panose="020B0503020204020204" charset="-122"/>
              </a:rPr>
              <a:t>HSDIRT</a:t>
            </a:r>
            <a:r>
              <a:rPr lang="en-NZ" altLang="zh-CN" dirty="0">
                <a:solidFill>
                  <a:schemeClr val="bg2">
                    <a:lumMod val="75000"/>
                  </a:schemeClr>
                </a:solidFill>
                <a:latin typeface="微软雅黑" panose="020B0503020204020204" charset="-122"/>
                <a:ea typeface="微软雅黑" panose="020B0503020204020204" charset="-122"/>
              </a:rPr>
              <a:t>)</a:t>
            </a:r>
            <a:endParaRPr lang="zh-CN" altLang="en-US" dirty="0">
              <a:solidFill>
                <a:schemeClr val="bg2">
                  <a:lumMod val="75000"/>
                </a:schemeClr>
              </a:solidFill>
              <a:latin typeface="微软雅黑" panose="020B0503020204020204" charset="-122"/>
              <a:ea typeface="微软雅黑" panose="020B0503020204020204" charset="-122"/>
            </a:endParaRPr>
          </a:p>
        </p:txBody>
      </p:sp>
      <p:sp>
        <p:nvSpPr>
          <p:cNvPr id="5" name="TextBox 4">
            <a:extLst>
              <a:ext uri="{FF2B5EF4-FFF2-40B4-BE49-F238E27FC236}">
                <a16:creationId xmlns:a16="http://schemas.microsoft.com/office/drawing/2014/main" id="{9DF2DF87-88A2-4CF8-B85B-7C6775368598}"/>
              </a:ext>
            </a:extLst>
          </p:cNvPr>
          <p:cNvSpPr txBox="1"/>
          <p:nvPr/>
        </p:nvSpPr>
        <p:spPr>
          <a:xfrm>
            <a:off x="695261" y="215151"/>
            <a:ext cx="6680899" cy="707886"/>
          </a:xfrm>
          <a:prstGeom prst="rect">
            <a:avLst/>
          </a:prstGeom>
          <a:noFill/>
        </p:spPr>
        <p:txBody>
          <a:bodyPr wrap="square" rtlCol="0">
            <a:spAutoFit/>
          </a:bodyPr>
          <a:lstStyle/>
          <a:p>
            <a:r>
              <a:rPr lang="en-NZ" sz="4000" dirty="0">
                <a:solidFill>
                  <a:srgbClr val="6E920B"/>
                </a:solidFill>
              </a:rPr>
              <a:t>Changes in the HSDIRT tool </a:t>
            </a:r>
          </a:p>
        </p:txBody>
      </p:sp>
      <p:pic>
        <p:nvPicPr>
          <p:cNvPr id="7" name="Picture 6">
            <a:extLst>
              <a:ext uri="{FF2B5EF4-FFF2-40B4-BE49-F238E27FC236}">
                <a16:creationId xmlns:a16="http://schemas.microsoft.com/office/drawing/2014/main" id="{D78287CD-5F6A-40F6-AFF7-85E851E19BEC}"/>
              </a:ext>
            </a:extLst>
          </p:cNvPr>
          <p:cNvPicPr>
            <a:picLocks noChangeAspect="1"/>
          </p:cNvPicPr>
          <p:nvPr/>
        </p:nvPicPr>
        <p:blipFill>
          <a:blip r:embed="rId3"/>
          <a:stretch>
            <a:fillRect/>
          </a:stretch>
        </p:blipFill>
        <p:spPr>
          <a:xfrm>
            <a:off x="319549" y="1271452"/>
            <a:ext cx="4822090" cy="4162697"/>
          </a:xfrm>
          <a:prstGeom prst="rect">
            <a:avLst/>
          </a:prstGeom>
        </p:spPr>
      </p:pic>
      <p:sp>
        <p:nvSpPr>
          <p:cNvPr id="9" name="TextBox 8">
            <a:extLst>
              <a:ext uri="{FF2B5EF4-FFF2-40B4-BE49-F238E27FC236}">
                <a16:creationId xmlns:a16="http://schemas.microsoft.com/office/drawing/2014/main" id="{D9BB068D-A295-4276-B40B-F62697FD3C56}"/>
              </a:ext>
            </a:extLst>
          </p:cNvPr>
          <p:cNvSpPr txBox="1"/>
          <p:nvPr/>
        </p:nvSpPr>
        <p:spPr>
          <a:xfrm>
            <a:off x="5521234" y="1637211"/>
            <a:ext cx="3213463" cy="646331"/>
          </a:xfrm>
          <a:prstGeom prst="rect">
            <a:avLst/>
          </a:prstGeom>
          <a:noFill/>
        </p:spPr>
        <p:txBody>
          <a:bodyPr wrap="square" rtlCol="0">
            <a:spAutoFit/>
          </a:bodyPr>
          <a:lstStyle/>
          <a:p>
            <a:pPr marL="285750" indent="-285750">
              <a:buFont typeface="Arial" panose="020B0604020202020204" pitchFamily="34" charset="0"/>
              <a:buChar char="•"/>
            </a:pPr>
            <a:r>
              <a:rPr lang="en-NZ" dirty="0"/>
              <a:t>Shifted from generic logins to individual logins. </a:t>
            </a:r>
          </a:p>
        </p:txBody>
      </p:sp>
      <p:sp>
        <p:nvSpPr>
          <p:cNvPr id="28" name="TextBox 27">
            <a:extLst>
              <a:ext uri="{FF2B5EF4-FFF2-40B4-BE49-F238E27FC236}">
                <a16:creationId xmlns:a16="http://schemas.microsoft.com/office/drawing/2014/main" id="{015B7770-9387-4F15-9572-64E6207F8742}"/>
              </a:ext>
            </a:extLst>
          </p:cNvPr>
          <p:cNvSpPr txBox="1"/>
          <p:nvPr/>
        </p:nvSpPr>
        <p:spPr>
          <a:xfrm>
            <a:off x="5521234" y="2782669"/>
            <a:ext cx="3213463" cy="923330"/>
          </a:xfrm>
          <a:prstGeom prst="rect">
            <a:avLst/>
          </a:prstGeom>
          <a:noFill/>
        </p:spPr>
        <p:txBody>
          <a:bodyPr wrap="square" rtlCol="0">
            <a:spAutoFit/>
          </a:bodyPr>
          <a:lstStyle/>
          <a:p>
            <a:pPr marL="285750" indent="-285750">
              <a:buFont typeface="Arial" panose="020B0604020202020204" pitchFamily="34" charset="0"/>
              <a:buChar char="•"/>
            </a:pPr>
            <a:r>
              <a:rPr lang="en-NZ" dirty="0"/>
              <a:t>Incorporating </a:t>
            </a:r>
            <a:r>
              <a:rPr lang="en-NZ" dirty="0" err="1"/>
              <a:t>StatsNZ</a:t>
            </a:r>
            <a:r>
              <a:rPr lang="en-NZ" dirty="0"/>
              <a:t> classification of occupation into HSDIRT. </a:t>
            </a:r>
          </a:p>
        </p:txBody>
      </p:sp>
      <p:sp>
        <p:nvSpPr>
          <p:cNvPr id="29" name="TextBox 28">
            <a:extLst>
              <a:ext uri="{FF2B5EF4-FFF2-40B4-BE49-F238E27FC236}">
                <a16:creationId xmlns:a16="http://schemas.microsoft.com/office/drawing/2014/main" id="{FA33E753-DA97-406B-8CDA-E911F3B3873C}"/>
              </a:ext>
            </a:extLst>
          </p:cNvPr>
          <p:cNvSpPr txBox="1"/>
          <p:nvPr/>
        </p:nvSpPr>
        <p:spPr>
          <a:xfrm>
            <a:off x="5521233" y="4110726"/>
            <a:ext cx="3213463" cy="923330"/>
          </a:xfrm>
          <a:prstGeom prst="rect">
            <a:avLst/>
          </a:prstGeom>
          <a:noFill/>
        </p:spPr>
        <p:txBody>
          <a:bodyPr wrap="square" rtlCol="0">
            <a:spAutoFit/>
          </a:bodyPr>
          <a:lstStyle/>
          <a:p>
            <a:pPr marL="285750" indent="-285750">
              <a:buFont typeface="Arial" panose="020B0604020202020204" pitchFamily="34" charset="0"/>
              <a:buChar char="•"/>
            </a:pPr>
            <a:r>
              <a:rPr lang="en-NZ" dirty="0"/>
              <a:t>To make HSDIRT system interoperable with direct laboratory notifications.</a:t>
            </a:r>
          </a:p>
        </p:txBody>
      </p:sp>
      <p:pic>
        <p:nvPicPr>
          <p:cNvPr id="8" name="Picture 7">
            <a:extLst>
              <a:ext uri="{FF2B5EF4-FFF2-40B4-BE49-F238E27FC236}">
                <a16:creationId xmlns:a16="http://schemas.microsoft.com/office/drawing/2014/main" id="{97B61216-40C1-4BE7-B74F-DB7C814E6D93}"/>
              </a:ext>
            </a:extLst>
          </p:cNvPr>
          <p:cNvPicPr>
            <a:picLocks noChangeAspect="1"/>
          </p:cNvPicPr>
          <p:nvPr/>
        </p:nvPicPr>
        <p:blipFill>
          <a:blip r:embed="rId4"/>
          <a:stretch>
            <a:fillRect/>
          </a:stretch>
        </p:blipFill>
        <p:spPr>
          <a:xfrm>
            <a:off x="4252021" y="6257355"/>
            <a:ext cx="4804064" cy="634039"/>
          </a:xfrm>
          <a:prstGeom prst="rect">
            <a:avLst/>
          </a:prstGeom>
        </p:spPr>
      </p:pic>
    </p:spTree>
    <p:extLst>
      <p:ext uri="{BB962C8B-B14F-4D97-AF65-F5344CB8AC3E}">
        <p14:creationId xmlns:p14="http://schemas.microsoft.com/office/powerpoint/2010/main" val="289968940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0089&quot;&gt;&lt;object type=&quot;3&quot; unique_id=&quot;10090&quot;&gt;&lt;property id=&quot;20148&quot; value=&quot;5&quot;/&gt;&lt;property id=&quot;20300&quot; value=&quot;Slide 3&quot;/&gt;&lt;property id=&quot;20307&quot; value=&quot;258&quot;/&gt;&lt;/object&gt;&lt;object type=&quot;3&quot; unique_id=&quot;10091&quot;&gt;&lt;property id=&quot;20148&quot; value=&quot;5&quot;/&gt;&lt;property id=&quot;20300&quot; value=&quot;Slide 1 - &amp;quot;Title of Presentation&amp;quot;&quot;/&gt;&lt;property id=&quot;20307&quot; value=&quot;259&quot;/&gt;&lt;/object&gt;&lt;object type=&quot;3&quot; unique_id=&quot;10092&quot;&gt;&lt;property id=&quot;20148&quot; value=&quot;5&quot;/&gt;&lt;property id=&quot;20300&quot; value=&quot;Slide 2 - &amp;quot;Title of Slide&amp;quot;&quot;/&gt;&lt;property id=&quot;20307&quot; value=&quot;257&quot;/&gt;&lt;/object&gt;&lt;/object&gt;&lt;object type=&quot;8&quot; unique_id=&quot;10097&quo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TIMING" val="|18.5"/>
</p:tagLst>
</file>

<file path=ppt/tags/tag3.xml><?xml version="1.0" encoding="utf-8"?>
<p:tagLst xmlns:a="http://schemas.openxmlformats.org/drawingml/2006/main" xmlns:r="http://schemas.openxmlformats.org/officeDocument/2006/relationships" xmlns:p="http://schemas.openxmlformats.org/presentationml/2006/main">
  <p:tag name="TIMING" val="|55.4"/>
</p:tagLst>
</file>

<file path=ppt/theme/theme1.xml><?xml version="1.0" encoding="utf-8"?>
<a:theme xmlns:a="http://schemas.openxmlformats.org/drawingml/2006/main" name="Title Slide">
  <a:themeElements>
    <a:clrScheme name="EHI">
      <a:dk1>
        <a:sysClr val="windowText" lastClr="000000"/>
      </a:dk1>
      <a:lt1>
        <a:sysClr val="window" lastClr="FFFFFF"/>
      </a:lt1>
      <a:dk2>
        <a:srgbClr val="4F6128"/>
      </a:dk2>
      <a:lt2>
        <a:srgbClr val="EBF1DD"/>
      </a:lt2>
      <a:accent1>
        <a:srgbClr val="EBF1DD"/>
      </a:accent1>
      <a:accent2>
        <a:srgbClr val="D7E3BC"/>
      </a:accent2>
      <a:accent3>
        <a:srgbClr val="C3D69B"/>
      </a:accent3>
      <a:accent4>
        <a:srgbClr val="76923C"/>
      </a:accent4>
      <a:accent5>
        <a:srgbClr val="4F6128"/>
      </a:accent5>
      <a:accent6>
        <a:srgbClr val="FFFFFF"/>
      </a:accent6>
      <a:hlink>
        <a:srgbClr val="9BBB59"/>
      </a:hlink>
      <a:folHlink>
        <a:srgbClr val="9BBB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Regular">
  <a:themeElements>
    <a:clrScheme name="EHI">
      <a:dk1>
        <a:sysClr val="windowText" lastClr="000000"/>
      </a:dk1>
      <a:lt1>
        <a:sysClr val="window" lastClr="FFFFFF"/>
      </a:lt1>
      <a:dk2>
        <a:srgbClr val="4F6128"/>
      </a:dk2>
      <a:lt2>
        <a:srgbClr val="EBF1DD"/>
      </a:lt2>
      <a:accent1>
        <a:srgbClr val="EBF1DD"/>
      </a:accent1>
      <a:accent2>
        <a:srgbClr val="D7E3BC"/>
      </a:accent2>
      <a:accent3>
        <a:srgbClr val="C3D69B"/>
      </a:accent3>
      <a:accent4>
        <a:srgbClr val="76923C"/>
      </a:accent4>
      <a:accent5>
        <a:srgbClr val="4F6128"/>
      </a:accent5>
      <a:accent6>
        <a:srgbClr val="FFFFFF"/>
      </a:accent6>
      <a:hlink>
        <a:srgbClr val="9BBB59"/>
      </a:hlink>
      <a:folHlink>
        <a:srgbClr val="9BBB59"/>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EHI Powerpoint Template</Template>
  <TotalTime>846</TotalTime>
  <Words>3537</Words>
  <Application>Microsoft Office PowerPoint</Application>
  <PresentationFormat>On-screen Show (4:3)</PresentationFormat>
  <Paragraphs>688</Paragraphs>
  <Slides>76</Slides>
  <Notes>38</Notes>
  <HiddenSlides>0</HiddenSlides>
  <MMClips>9</MMClips>
  <ScaleCrop>false</ScaleCrop>
  <HeadingPairs>
    <vt:vector size="6" baseType="variant">
      <vt:variant>
        <vt:lpstr>Fonts Used</vt:lpstr>
      </vt:variant>
      <vt:variant>
        <vt:i4>12</vt:i4>
      </vt:variant>
      <vt:variant>
        <vt:lpstr>Theme</vt:lpstr>
      </vt:variant>
      <vt:variant>
        <vt:i4>2</vt:i4>
      </vt:variant>
      <vt:variant>
        <vt:lpstr>Slide Titles</vt:lpstr>
      </vt:variant>
      <vt:variant>
        <vt:i4>76</vt:i4>
      </vt:variant>
    </vt:vector>
  </HeadingPairs>
  <TitlesOfParts>
    <vt:vector size="90" baseType="lpstr">
      <vt:lpstr>微软雅黑</vt:lpstr>
      <vt:lpstr>Arial</vt:lpstr>
      <vt:lpstr>Calibri</vt:lpstr>
      <vt:lpstr>Calibri Light</vt:lpstr>
      <vt:lpstr>Source Sans Pro</vt:lpstr>
      <vt:lpstr>Source Sans Pro Black</vt:lpstr>
      <vt:lpstr>Source Sans Pro Semibold</vt:lpstr>
      <vt:lpstr>Times New Roman</vt:lpstr>
      <vt:lpstr>Wingdings</vt:lpstr>
      <vt:lpstr>字魂105号-简雅黑</vt:lpstr>
      <vt:lpstr>字魂143号-正酷超级黑</vt:lpstr>
      <vt:lpstr>字魂35号-经典雅黑</vt:lpstr>
      <vt:lpstr>Title Slide</vt:lpstr>
      <vt:lpstr>Regular</vt:lpstr>
      <vt:lpstr>Virtual Stakeholder meeting</vt:lpstr>
      <vt:lpstr>PowerPoint Presentation</vt:lpstr>
      <vt:lpstr>housekeeping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Social vulnerability indicators and  population vulnerability</vt:lpstr>
      <vt:lpstr>Social vulnerability to natural hazards</vt:lpstr>
      <vt:lpstr>Conceptual framework</vt:lpstr>
      <vt:lpstr>Indicator list</vt:lpstr>
      <vt:lpstr>Visualising the indicators</vt:lpstr>
      <vt:lpstr>Future work</vt:lpstr>
      <vt:lpstr>PowerPoint Presentation</vt:lpstr>
      <vt:lpstr>Data visualisation</vt:lpstr>
      <vt:lpstr>Data visualisation</vt:lpstr>
      <vt:lpstr>Data visualiSation – WHAT’S NEW</vt:lpstr>
      <vt:lpstr>Data visualiSation – WHAT’S NEW</vt:lpstr>
      <vt:lpstr>Data visualiSation – WHAT’S NEW</vt:lpstr>
      <vt:lpstr>Data visualiSation – WHAT’S NEW</vt:lpstr>
      <vt:lpstr>Data visualiSation – WHAT’S NEW</vt:lpstr>
      <vt:lpstr>Climate change</vt:lpstr>
      <vt:lpstr>Indicators</vt:lpstr>
      <vt:lpstr>Extreme temperatures</vt:lpstr>
      <vt:lpstr>Rainfall and Drought</vt:lpstr>
      <vt:lpstr>Vulnerability</vt:lpstr>
      <vt:lpstr>Future work</vt:lpstr>
      <vt:lpstr>Air quality</vt:lpstr>
      <vt:lpstr>indicators</vt:lpstr>
      <vt:lpstr>pM2.5</vt:lpstr>
      <vt:lpstr>Health effects</vt:lpstr>
      <vt:lpstr>Future work</vt:lpstr>
      <vt:lpstr>Future work</vt:lpstr>
      <vt:lpstr>Water quality</vt:lpstr>
      <vt:lpstr>Indicators</vt:lpstr>
      <vt:lpstr>What’s new?</vt:lpstr>
      <vt:lpstr>Children’s oral health</vt:lpstr>
      <vt:lpstr>Children’s oral health – what’s going on here?</vt:lpstr>
      <vt:lpstr>Water safety topic</vt:lpstr>
      <vt:lpstr>Water safety indicators</vt:lpstr>
      <vt:lpstr>Transport &amp; Travel</vt:lpstr>
      <vt:lpstr>Indicators</vt:lpstr>
      <vt:lpstr>What’s new?</vt:lpstr>
      <vt:lpstr>What’s new? </vt:lpstr>
      <vt:lpstr>What’s next?</vt:lpstr>
      <vt:lpstr>PowerPoint Presentation</vt:lpstr>
      <vt:lpstr>Border health in new Zealand</vt:lpstr>
      <vt:lpstr>Current Domains</vt:lpstr>
      <vt:lpstr>PowerPoint Presentation</vt:lpstr>
      <vt:lpstr>PowerPoint Presentation</vt:lpstr>
      <vt:lpstr>PowerPoint Presentation</vt:lpstr>
      <vt:lpstr>PowerPoint Presentation</vt:lpstr>
      <vt:lpstr>UV Exposure Domain</vt:lpstr>
      <vt:lpstr>Current domains</vt:lpstr>
      <vt:lpstr>Future interests</vt:lpstr>
      <vt:lpstr>Future interests</vt:lpstr>
      <vt:lpstr>PowerPoint Presentation</vt:lpstr>
      <vt:lpstr>ALCOHOL-RELATED HARM</vt:lpstr>
      <vt:lpstr>Current indicators </vt:lpstr>
      <vt:lpstr>Alcohol outlet LICENCE density – Access &amp; availability </vt:lpstr>
      <vt:lpstr>Alcohol outlet licence density- Examples</vt:lpstr>
      <vt:lpstr>Other ideas </vt:lpstr>
      <vt:lpstr>Indoor environment</vt:lpstr>
      <vt:lpstr>Indoor environment indicators</vt:lpstr>
      <vt:lpstr>Sudden unexpected death in infancy (sudi)</vt:lpstr>
      <vt:lpstr>Sudden unexpected death in infancy (sudi)</vt:lpstr>
      <vt:lpstr>Sudden unexpected death in infancy (sudi)</vt:lpstr>
      <vt:lpstr>Lower respiratory tract infection hospitalisations</vt:lpstr>
      <vt:lpstr>Questions?</vt:lpstr>
      <vt:lpstr>PowerPoint Presentation</vt:lpstr>
      <vt:lpstr>PowerPoint Presentation</vt:lpstr>
    </vt:vector>
  </TitlesOfParts>
  <Company>Massey University</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Hipgrave, Patrick</dc:creator>
  <cp:lastModifiedBy>Patrick Hipgrave</cp:lastModifiedBy>
  <cp:revision>71</cp:revision>
  <dcterms:created xsi:type="dcterms:W3CDTF">2016-09-13T02:55:50Z</dcterms:created>
  <dcterms:modified xsi:type="dcterms:W3CDTF">2021-11-03T01:18:36Z</dcterms:modified>
</cp:coreProperties>
</file>